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5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99" r:id="rId26"/>
    <p:sldId id="283" r:id="rId27"/>
    <p:sldId id="284" r:id="rId28"/>
    <p:sldId id="285" r:id="rId29"/>
    <p:sldId id="286" r:id="rId30"/>
    <p:sldId id="287" r:id="rId31"/>
    <p:sldId id="288" r:id="rId32"/>
    <p:sldId id="293" r:id="rId33"/>
    <p:sldId id="289" r:id="rId34"/>
    <p:sldId id="290" r:id="rId35"/>
    <p:sldId id="291" r:id="rId36"/>
    <p:sldId id="292" r:id="rId37"/>
    <p:sldId id="295" r:id="rId38"/>
    <p:sldId id="294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84702301018657E-2"/>
          <c:y val="0.15948440570583422"/>
          <c:w val="0.86459662073490817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Sheet1!$A$3:$A$20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Sheet1!$B$3:$B$20</c:f>
              <c:numCache>
                <c:formatCode>0</c:formatCode>
                <c:ptCount val="18"/>
                <c:pt idx="0">
                  <c:v>-412</c:v>
                </c:pt>
                <c:pt idx="1">
                  <c:v>11619</c:v>
                </c:pt>
                <c:pt idx="2">
                  <c:v>1039</c:v>
                </c:pt>
                <c:pt idx="3">
                  <c:v>137222</c:v>
                </c:pt>
                <c:pt idx="4">
                  <c:v>435344</c:v>
                </c:pt>
                <c:pt idx="5">
                  <c:v>204672</c:v>
                </c:pt>
                <c:pt idx="6">
                  <c:v>212781</c:v>
                </c:pt>
                <c:pt idx="7">
                  <c:v>-20903</c:v>
                </c:pt>
                <c:pt idx="8">
                  <c:v>150395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B6-48F0-A555-CC72677E11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Sheet1!$A$3:$A$20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Sheet1!$C$3:$C$20</c:f>
              <c:numCache>
                <c:formatCode>General</c:formatCode>
                <c:ptCount val="1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B6-48F0-A555-CC72677E11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Sheet1!$A$3:$A$20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Sheet1!$D$3:$D$20</c:f>
              <c:numCache>
                <c:formatCode>General</c:formatCode>
                <c:ptCount val="18"/>
                <c:pt idx="17">
                  <c:v>3650000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9B6-48F0-A555-CC72677E1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29552"/>
        <c:axId val="185033472"/>
      </c:lineChart>
      <c:catAx>
        <c:axId val="18502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33472"/>
        <c:crosses val="autoZero"/>
        <c:auto val="1"/>
        <c:lblAlgn val="ctr"/>
        <c:lblOffset val="100"/>
        <c:noMultiLvlLbl val="0"/>
      </c:catAx>
      <c:valAx>
        <c:axId val="185033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85029552"/>
        <c:crosses val="autoZero"/>
        <c:crossBetween val="between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84702301018657E-2"/>
          <c:y val="0.15948440570583422"/>
          <c:w val="0.86459662073490817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Sheet1!$B$2:$B$20</c:f>
              <c:numCache>
                <c:formatCode>0</c:formatCode>
                <c:ptCount val="19"/>
                <c:pt idx="0">
                  <c:v>-310</c:v>
                </c:pt>
                <c:pt idx="1">
                  <c:v>-412</c:v>
                </c:pt>
                <c:pt idx="2">
                  <c:v>11619</c:v>
                </c:pt>
                <c:pt idx="3">
                  <c:v>1039</c:v>
                </c:pt>
                <c:pt idx="4">
                  <c:v>137222</c:v>
                </c:pt>
                <c:pt idx="5">
                  <c:v>435344</c:v>
                </c:pt>
                <c:pt idx="6">
                  <c:v>204672</c:v>
                </c:pt>
                <c:pt idx="7">
                  <c:v>212781</c:v>
                </c:pt>
                <c:pt idx="8">
                  <c:v>-20903</c:v>
                </c:pt>
                <c:pt idx="9">
                  <c:v>150395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87-4C9C-841E-4199845E4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9" formatCode="0">
                  <c:v>150395</c:v>
                </c:pt>
                <c:pt idx="10" formatCode="0">
                  <c:v>334563</c:v>
                </c:pt>
                <c:pt idx="11" formatCode="0">
                  <c:v>324822</c:v>
                </c:pt>
                <c:pt idx="12" formatCode="0">
                  <c:v>430000</c:v>
                </c:pt>
                <c:pt idx="13" formatCode="0">
                  <c:v>761000</c:v>
                </c:pt>
                <c:pt idx="14" formatCode="0">
                  <c:v>1150000</c:v>
                </c:pt>
                <c:pt idx="15" formatCode="0">
                  <c:v>1690000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87-4C9C-841E-4199845E41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Sheet1!$D$2:$D$20</c:f>
              <c:numCache>
                <c:formatCode>General</c:formatCode>
                <c:ptCount val="19"/>
                <c:pt idx="18">
                  <c:v>3650000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87-4C9C-841E-4199845E4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32688"/>
        <c:axId val="185033864"/>
      </c:lineChart>
      <c:catAx>
        <c:axId val="18503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33864"/>
        <c:crosses val="autoZero"/>
        <c:auto val="1"/>
        <c:lblAlgn val="ctr"/>
        <c:lblOffset val="100"/>
        <c:noMultiLvlLbl val="0"/>
      </c:catAx>
      <c:valAx>
        <c:axId val="185033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85032688"/>
        <c:crosses val="autoZero"/>
        <c:crossBetween val="between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84702301018657E-2"/>
          <c:y val="0.15948440570583422"/>
          <c:w val="0.86459662073490817"/>
          <c:h val="0.689982037401574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Sheet1!$A$3:$A$20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Sheet1!$B$3:$B$20</c:f>
              <c:numCache>
                <c:formatCode>0</c:formatCode>
                <c:ptCount val="18"/>
                <c:pt idx="0">
                  <c:v>-412</c:v>
                </c:pt>
                <c:pt idx="1">
                  <c:v>11619</c:v>
                </c:pt>
                <c:pt idx="2">
                  <c:v>1039</c:v>
                </c:pt>
                <c:pt idx="3">
                  <c:v>137222</c:v>
                </c:pt>
                <c:pt idx="4">
                  <c:v>435344</c:v>
                </c:pt>
                <c:pt idx="5">
                  <c:v>204672</c:v>
                </c:pt>
                <c:pt idx="6">
                  <c:v>212781</c:v>
                </c:pt>
                <c:pt idx="7">
                  <c:v>-20903</c:v>
                </c:pt>
                <c:pt idx="8">
                  <c:v>150395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0F-4B11-B165-FFFB3452CB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762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Sheet1!$A$3:$A$20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Sheet1!$C$3:$C$20</c:f>
              <c:numCache>
                <c:formatCode>General</c:formatCode>
                <c:ptCount val="18"/>
                <c:pt idx="8" formatCode="0">
                  <c:v>150395</c:v>
                </c:pt>
                <c:pt idx="9" formatCode="0">
                  <c:v>334563</c:v>
                </c:pt>
                <c:pt idx="10" formatCode="0">
                  <c:v>324822</c:v>
                </c:pt>
                <c:pt idx="11" formatCode="0">
                  <c:v>430000</c:v>
                </c:pt>
                <c:pt idx="12" formatCode="0">
                  <c:v>761000</c:v>
                </c:pt>
                <c:pt idx="13" formatCode="0">
                  <c:v>1150000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0F-4B11-B165-FFFB3452CB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Sheet1!$A$3:$A$20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Sheet1!$D$3:$D$20</c:f>
              <c:numCache>
                <c:formatCode>General</c:formatCode>
                <c:ptCount val="18"/>
                <c:pt idx="13" formatCode="0">
                  <c:v>1150000</c:v>
                </c:pt>
                <c:pt idx="14" formatCode="0">
                  <c:v>1690000</c:v>
                </c:pt>
                <c:pt idx="15" formatCode="0">
                  <c:v>2430000</c:v>
                </c:pt>
                <c:pt idx="16" formatCode="0">
                  <c:v>3050000</c:v>
                </c:pt>
                <c:pt idx="17">
                  <c:v>3650000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0F-4B11-B165-FFFB3452C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34256"/>
        <c:axId val="185034648"/>
      </c:lineChart>
      <c:catAx>
        <c:axId val="18503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34648"/>
        <c:crosses val="autoZero"/>
        <c:auto val="1"/>
        <c:lblAlgn val="ctr"/>
        <c:lblOffset val="100"/>
        <c:noMultiLvlLbl val="0"/>
      </c:catAx>
      <c:valAx>
        <c:axId val="185034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85034256"/>
        <c:crosses val="autoZero"/>
        <c:crossBetween val="between"/>
      </c:valAx>
      <c:spPr>
        <a:noFill/>
        <a:ln w="381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1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663F-6F60-4D60-AC56-E289A98A300D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E7B7-8C74-457B-9F82-031C735D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4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4025" y="945932"/>
            <a:ext cx="5507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How implementing ideas from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The Happy Manifesto increased profits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32" y="978939"/>
            <a:ext cx="6651075" cy="43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825" y="1650124"/>
            <a:ext cx="6032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Celebrate </a:t>
            </a:r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1680" y="2795281"/>
            <a:ext cx="6032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Mistakes </a:t>
            </a:r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4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r="7931" b="12386"/>
          <a:stretch/>
        </p:blipFill>
        <p:spPr>
          <a:xfrm>
            <a:off x="5044967" y="115610"/>
            <a:ext cx="3983420" cy="2697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" y="115610"/>
            <a:ext cx="4046482" cy="2692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/>
          <a:stretch/>
        </p:blipFill>
        <p:spPr>
          <a:xfrm>
            <a:off x="5044966" y="2951485"/>
            <a:ext cx="3983421" cy="2797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5909" r="9195" b="16531"/>
          <a:stretch/>
        </p:blipFill>
        <p:spPr>
          <a:xfrm>
            <a:off x="1202514" y="2951485"/>
            <a:ext cx="3705816" cy="25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4508" y="1945034"/>
            <a:ext cx="85307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“Select Managers who are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at Managing”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90" y="294289"/>
            <a:ext cx="5475890" cy="547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1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0" r="68962" b="15019"/>
          <a:stretch/>
        </p:blipFill>
        <p:spPr>
          <a:xfrm>
            <a:off x="2519420" y="897657"/>
            <a:ext cx="4175670" cy="41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7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1459" y="1966055"/>
            <a:ext cx="8530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“Make Your People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Good”</a:t>
            </a: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8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11" y="264995"/>
            <a:ext cx="4211153" cy="59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3898" y="2103926"/>
            <a:ext cx="8530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“Enable People To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At Their Best”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8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6" y="168166"/>
            <a:ext cx="5825358" cy="58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4025" y="945932"/>
            <a:ext cx="5507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How implementing ideas from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The Happy Manifesto increased profits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115613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14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93" y="74583"/>
            <a:ext cx="6618562" cy="6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2174" y="2198519"/>
            <a:ext cx="8530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“Be Open And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7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Transparent”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0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924910" y="315310"/>
            <a:ext cx="5055476" cy="3153104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tx1"/>
                </a:solidFill>
              </a:rPr>
              <a:t>Let’s</a:t>
            </a:r>
            <a:endParaRPr lang="en-US" sz="11500" b="1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615558" y="2396359"/>
            <a:ext cx="5055476" cy="3153104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tx1"/>
                </a:solidFill>
              </a:rPr>
              <a:t>Talk</a:t>
            </a:r>
            <a:endParaRPr lang="en-US" sz="11500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91" y="462456"/>
            <a:ext cx="5392045" cy="52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14411" y="1154909"/>
            <a:ext cx="6027042" cy="40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1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816" y="1515347"/>
            <a:ext cx="85307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 for Attitude,</a:t>
            </a:r>
            <a:br>
              <a:rPr lang="en-GB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for Skill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3" y="861848"/>
            <a:ext cx="6271172" cy="47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22" y="985123"/>
            <a:ext cx="4286578" cy="43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0" y="811925"/>
            <a:ext cx="4721772" cy="47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30" y="307875"/>
            <a:ext cx="6142194" cy="5845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4" y="2080257"/>
            <a:ext cx="4888991" cy="25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8395" y="2124947"/>
            <a:ext cx="8530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“Freedom within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 Guidelines”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36" y="917904"/>
            <a:ext cx="4970736" cy="45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242" y="2124945"/>
            <a:ext cx="853079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- 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5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mutual Benefit 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99" y="1177159"/>
            <a:ext cx="6739371" cy="40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2683" y="1799126"/>
            <a:ext cx="8530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 Work,</a:t>
            </a:r>
            <a:br>
              <a:rPr lang="en-GB" sz="8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8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a Life</a:t>
            </a: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76" y="567558"/>
            <a:ext cx="7744174" cy="51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70676020"/>
              </p:ext>
            </p:extLst>
          </p:nvPr>
        </p:nvGraphicFramePr>
        <p:xfrm>
          <a:off x="957094" y="1313794"/>
          <a:ext cx="8270989" cy="414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9709" y="548007"/>
            <a:ext cx="3378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2010 – 2016</a:t>
            </a:r>
          </a:p>
          <a:p>
            <a:pPr algn="ctr"/>
            <a:r>
              <a:rPr lang="en-GB" sz="2800" dirty="0" smtClean="0"/>
              <a:t>Post Happy Manifesto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3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/>
          <a:stretch/>
        </p:blipFill>
        <p:spPr>
          <a:xfrm>
            <a:off x="1121488" y="951843"/>
            <a:ext cx="7759754" cy="37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21953" r="14598" b="4058"/>
          <a:stretch/>
        </p:blipFill>
        <p:spPr>
          <a:xfrm>
            <a:off x="1397875" y="630621"/>
            <a:ext cx="7166682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3" y="851338"/>
            <a:ext cx="7675167" cy="42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849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5498434"/>
              </p:ext>
            </p:extLst>
          </p:nvPr>
        </p:nvGraphicFramePr>
        <p:xfrm>
          <a:off x="957094" y="1313794"/>
          <a:ext cx="8270989" cy="414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4322" y="548007"/>
            <a:ext cx="19896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2016 – 2019</a:t>
            </a:r>
          </a:p>
          <a:p>
            <a:pPr algn="ctr"/>
            <a:r>
              <a:rPr lang="en-GB" sz="2800" dirty="0" smtClean="0"/>
              <a:t>The Future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2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0054" y="453802"/>
            <a:ext cx="269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Talk to Me</a:t>
            </a:r>
            <a:endParaRPr lang="en-US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212" y="2203774"/>
            <a:ext cx="5392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Call: 07939277308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9104" y="3368971"/>
            <a:ext cx="670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simonp@justit.co.uk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02041" y="536028"/>
            <a:ext cx="3237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2001 – 2010</a:t>
            </a:r>
          </a:p>
          <a:p>
            <a:pPr algn="ctr"/>
            <a:r>
              <a:rPr lang="en-GB" sz="2800" dirty="0" smtClean="0"/>
              <a:t>Pre Happy Manifesto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9727917"/>
              </p:ext>
            </p:extLst>
          </p:nvPr>
        </p:nvGraphicFramePr>
        <p:xfrm>
          <a:off x="1030666" y="1313794"/>
          <a:ext cx="8270989" cy="414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80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>
          <a:xfrm>
            <a:off x="2732689" y="0"/>
            <a:ext cx="3965853" cy="62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7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92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/>
          <a:stretch/>
        </p:blipFill>
        <p:spPr>
          <a:xfrm>
            <a:off x="2581940" y="0"/>
            <a:ext cx="4442572" cy="631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5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756" y="1682275"/>
            <a:ext cx="85307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“Creating a 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7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 Workplace </a:t>
            </a:r>
            <a: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Makes Good Business Sense”</a:t>
            </a:r>
            <a:endParaRPr 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1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76</Words>
  <Application>Microsoft Office PowerPoint</Application>
  <PresentationFormat>On-screen Show (4:3)</PresentationFormat>
  <Paragraphs>24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Jemma Collins</dc:creator>
  <cp:lastModifiedBy>Administrator</cp:lastModifiedBy>
  <cp:revision>23</cp:revision>
  <dcterms:created xsi:type="dcterms:W3CDTF">2016-05-06T12:58:24Z</dcterms:created>
  <dcterms:modified xsi:type="dcterms:W3CDTF">2016-05-11T07:13:01Z</dcterms:modified>
</cp:coreProperties>
</file>