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76" r:id="rId2"/>
    <p:sldMasterId id="2147483710" r:id="rId3"/>
    <p:sldMasterId id="2147483743" r:id="rId4"/>
    <p:sldMasterId id="2147483749" r:id="rId5"/>
    <p:sldMasterId id="2147483768" r:id="rId6"/>
    <p:sldMasterId id="2147483778" r:id="rId7"/>
    <p:sldMasterId id="2147483788" r:id="rId8"/>
  </p:sldMasterIdLst>
  <p:notesMasterIdLst>
    <p:notesMasterId r:id="rId33"/>
  </p:notesMasterIdLst>
  <p:handoutMasterIdLst>
    <p:handoutMasterId r:id="rId34"/>
  </p:handoutMasterIdLst>
  <p:sldIdLst>
    <p:sldId id="308" r:id="rId9"/>
    <p:sldId id="340" r:id="rId10"/>
    <p:sldId id="351" r:id="rId11"/>
    <p:sldId id="352" r:id="rId12"/>
    <p:sldId id="357" r:id="rId13"/>
    <p:sldId id="353" r:id="rId14"/>
    <p:sldId id="356" r:id="rId15"/>
    <p:sldId id="334" r:id="rId16"/>
    <p:sldId id="325" r:id="rId17"/>
    <p:sldId id="317" r:id="rId18"/>
    <p:sldId id="321" r:id="rId19"/>
    <p:sldId id="319" r:id="rId20"/>
    <p:sldId id="327" r:id="rId21"/>
    <p:sldId id="292" r:id="rId22"/>
    <p:sldId id="320" r:id="rId23"/>
    <p:sldId id="344" r:id="rId24"/>
    <p:sldId id="345" r:id="rId25"/>
    <p:sldId id="359" r:id="rId26"/>
    <p:sldId id="358" r:id="rId27"/>
    <p:sldId id="336" r:id="rId28"/>
    <p:sldId id="337" r:id="rId29"/>
    <p:sldId id="339" r:id="rId30"/>
    <p:sldId id="360" r:id="rId31"/>
    <p:sldId id="361" r:id="rId32"/>
  </p:sldIdLst>
  <p:sldSz cx="9144000" cy="6858000" type="screen4x3"/>
  <p:notesSz cx="6794500" cy="9906000"/>
  <p:custDataLst>
    <p:tags r:id="rId35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5">
          <p15:clr>
            <a:srgbClr val="A4A3A4"/>
          </p15:clr>
        </p15:guide>
        <p15:guide id="2" orient="horz" pos="769">
          <p15:clr>
            <a:srgbClr val="A4A3A4"/>
          </p15:clr>
        </p15:guide>
        <p15:guide id="3" orient="horz" pos="697">
          <p15:clr>
            <a:srgbClr val="A4A3A4"/>
          </p15:clr>
        </p15:guide>
        <p15:guide id="4" orient="horz" pos="107">
          <p15:clr>
            <a:srgbClr val="A4A3A4"/>
          </p15:clr>
        </p15:guide>
        <p15:guide id="5" orient="horz" pos="3233">
          <p15:clr>
            <a:srgbClr val="A4A3A4"/>
          </p15:clr>
        </p15:guide>
        <p15:guide id="6" orient="horz" pos="3165">
          <p15:clr>
            <a:srgbClr val="A4A3A4"/>
          </p15:clr>
        </p15:guide>
        <p15:guide id="7" orient="horz" pos="1525">
          <p15:clr>
            <a:srgbClr val="A4A3A4"/>
          </p15:clr>
        </p15:guide>
        <p15:guide id="8" orient="horz" pos="1593">
          <p15:clr>
            <a:srgbClr val="A4A3A4"/>
          </p15:clr>
        </p15:guide>
        <p15:guide id="9" orient="horz" pos="2349">
          <p15:clr>
            <a:srgbClr val="A4A3A4"/>
          </p15:clr>
        </p15:guide>
        <p15:guide id="10" orient="horz" pos="2412">
          <p15:clr>
            <a:srgbClr val="A4A3A4"/>
          </p15:clr>
        </p15:guide>
        <p15:guide id="11" pos="1227">
          <p15:clr>
            <a:srgbClr val="A4A3A4"/>
          </p15:clr>
        </p15:guide>
        <p15:guide id="12" pos="216">
          <p15:clr>
            <a:srgbClr val="A4A3A4"/>
          </p15:clr>
        </p15:guide>
        <p15:guide id="13" pos="5545">
          <p15:clr>
            <a:srgbClr val="A4A3A4"/>
          </p15:clr>
        </p15:guide>
        <p15:guide id="14" pos="3455">
          <p15:clr>
            <a:srgbClr val="A4A3A4"/>
          </p15:clr>
        </p15:guide>
        <p15:guide id="15" pos="3387">
          <p15:clr>
            <a:srgbClr val="A4A3A4"/>
          </p15:clr>
        </p15:guide>
        <p15:guide id="16" pos="2376">
          <p15:clr>
            <a:srgbClr val="A4A3A4"/>
          </p15:clr>
        </p15:guide>
        <p15:guide id="17" pos="4467">
          <p15:clr>
            <a:srgbClr val="A4A3A4"/>
          </p15:clr>
        </p15:guide>
        <p15:guide id="18" pos="4534">
          <p15:clr>
            <a:srgbClr val="A4A3A4"/>
          </p15:clr>
        </p15:guide>
        <p15:guide id="19" pos="1295">
          <p15:clr>
            <a:srgbClr val="A4A3A4"/>
          </p15:clr>
        </p15:guide>
        <p15:guide id="20" pos="2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C4C4C4"/>
    <a:srgbClr val="FF7C80"/>
    <a:srgbClr val="9A0000"/>
    <a:srgbClr val="456B99"/>
    <a:srgbClr val="192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>
      <p:cViewPr varScale="1">
        <p:scale>
          <a:sx n="129" d="100"/>
          <a:sy n="129" d="100"/>
        </p:scale>
        <p:origin x="774" y="120"/>
      </p:cViewPr>
      <p:guideLst>
        <p:guide orient="horz" pos="3985"/>
        <p:guide orient="horz" pos="769"/>
        <p:guide orient="horz" pos="697"/>
        <p:guide orient="horz" pos="107"/>
        <p:guide orient="horz" pos="3233"/>
        <p:guide orient="horz" pos="3165"/>
        <p:guide orient="horz" pos="1525"/>
        <p:guide orient="horz" pos="1593"/>
        <p:guide orient="horz" pos="2349"/>
        <p:guide orient="horz" pos="2412"/>
        <p:guide pos="1227"/>
        <p:guide pos="216"/>
        <p:guide pos="5545"/>
        <p:guide pos="3455"/>
        <p:guide pos="3387"/>
        <p:guide pos="2376"/>
        <p:guide pos="4467"/>
        <p:guide pos="4534"/>
        <p:guide pos="1295"/>
        <p:guide pos="23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00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684" y="0"/>
            <a:ext cx="2945199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2"/>
            <a:ext cx="2945200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684" y="9408562"/>
            <a:ext cx="2945199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556E1EFB-15C5-4571-A732-6A6BE8312F7C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119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00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684" y="0"/>
            <a:ext cx="2945199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05073"/>
            <a:ext cx="5435924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562"/>
            <a:ext cx="2945200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a-DK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684" y="9408562"/>
            <a:ext cx="2945199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E42D5656-607A-4D7D-BA5C-D07045B5FEE8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7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28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16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28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0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72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764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38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8711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7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383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354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1558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Today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support:</a:t>
            </a:r>
          </a:p>
          <a:p>
            <a:r>
              <a:rPr lang="da-DK" dirty="0" smtClean="0"/>
              <a:t>+2000 </a:t>
            </a:r>
            <a:r>
              <a:rPr lang="da-DK" dirty="0" err="1" smtClean="0"/>
              <a:t>users</a:t>
            </a:r>
            <a:endParaRPr lang="da-DK" dirty="0" smtClean="0"/>
          </a:p>
          <a:p>
            <a:r>
              <a:rPr lang="da-DK" dirty="0" smtClean="0"/>
              <a:t>+5.000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reports</a:t>
            </a:r>
            <a:endParaRPr lang="da-DK" baseline="0" dirty="0" smtClean="0"/>
          </a:p>
          <a:p>
            <a:r>
              <a:rPr lang="da-DK" baseline="0" dirty="0" smtClean="0"/>
              <a:t>7TB data</a:t>
            </a:r>
          </a:p>
          <a:p>
            <a:r>
              <a:rPr lang="da-DK" baseline="0" dirty="0" smtClean="0"/>
              <a:t>10+ data </a:t>
            </a:r>
            <a:r>
              <a:rPr lang="da-DK" baseline="0" dirty="0" err="1" smtClean="0"/>
              <a:t>sources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>
                <a:solidFill>
                  <a:srgbClr val="000000"/>
                </a:solidFill>
              </a:rPr>
              <a:pPr/>
              <a:t>20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9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Today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support:</a:t>
            </a:r>
          </a:p>
          <a:p>
            <a:r>
              <a:rPr lang="da-DK" dirty="0" smtClean="0"/>
              <a:t>+2000 </a:t>
            </a:r>
            <a:r>
              <a:rPr lang="da-DK" dirty="0" err="1" smtClean="0"/>
              <a:t>users</a:t>
            </a:r>
            <a:endParaRPr lang="da-DK" dirty="0" smtClean="0"/>
          </a:p>
          <a:p>
            <a:r>
              <a:rPr lang="da-DK" dirty="0" smtClean="0"/>
              <a:t>+5.000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reports</a:t>
            </a:r>
            <a:endParaRPr lang="da-DK" baseline="0" dirty="0" smtClean="0"/>
          </a:p>
          <a:p>
            <a:r>
              <a:rPr lang="da-DK" baseline="0" dirty="0" smtClean="0"/>
              <a:t>7TB data</a:t>
            </a:r>
          </a:p>
          <a:p>
            <a:r>
              <a:rPr lang="da-DK" baseline="0" dirty="0" smtClean="0"/>
              <a:t>10+ data </a:t>
            </a:r>
            <a:r>
              <a:rPr lang="da-DK" baseline="0" dirty="0" err="1" smtClean="0"/>
              <a:t>sources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>
                <a:solidFill>
                  <a:srgbClr val="000000"/>
                </a:solidFill>
              </a:rPr>
              <a:pPr/>
              <a:t>21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5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Today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support:</a:t>
            </a:r>
          </a:p>
          <a:p>
            <a:r>
              <a:rPr lang="da-DK" dirty="0" smtClean="0"/>
              <a:t>+2000 </a:t>
            </a:r>
            <a:r>
              <a:rPr lang="da-DK" dirty="0" err="1" smtClean="0"/>
              <a:t>users</a:t>
            </a:r>
            <a:endParaRPr lang="da-DK" dirty="0" smtClean="0"/>
          </a:p>
          <a:p>
            <a:r>
              <a:rPr lang="da-DK" dirty="0" smtClean="0"/>
              <a:t>+5.000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reports</a:t>
            </a:r>
            <a:endParaRPr lang="da-DK" baseline="0" dirty="0" smtClean="0"/>
          </a:p>
          <a:p>
            <a:r>
              <a:rPr lang="da-DK" baseline="0" dirty="0" smtClean="0"/>
              <a:t>7TB data</a:t>
            </a:r>
          </a:p>
          <a:p>
            <a:r>
              <a:rPr lang="da-DK" baseline="0" dirty="0" smtClean="0"/>
              <a:t>10+ data </a:t>
            </a:r>
            <a:r>
              <a:rPr lang="da-DK" baseline="0" dirty="0" err="1" smtClean="0"/>
              <a:t>sources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>
                <a:solidFill>
                  <a:srgbClr val="000000"/>
                </a:solidFill>
              </a:rPr>
              <a:pPr/>
              <a:t>22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79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50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72580-0EE3-46D5-AFBB-08FEA58F10EA}" type="slidenum">
              <a:rPr lang="da-DK" smtClean="0"/>
              <a:pPr/>
              <a:t>24</a:t>
            </a:fld>
            <a:endParaRPr lang="da-DK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err="1" smtClean="0"/>
              <a:t>Endslide</a:t>
            </a:r>
            <a:r>
              <a:rPr lang="da-DK" dirty="0" smtClean="0"/>
              <a:t>, </a:t>
            </a:r>
            <a:r>
              <a:rPr lang="da-DK" dirty="0" err="1" smtClean="0"/>
              <a:t>animated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8957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37DDD-7627-41F4-896F-7563318D60A3}" type="slidenum">
              <a:rPr lang="da-DK" smtClean="0">
                <a:solidFill>
                  <a:srgbClr val="000000"/>
                </a:solidFill>
              </a:rPr>
              <a:pPr/>
              <a:t>3</a:t>
            </a:fld>
            <a:endParaRPr lang="da-DK" dirty="0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175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6750" y="744538"/>
            <a:ext cx="2819400" cy="211455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2EC48-10DD-48E5-9512-0C807B1945F1}" type="slidenum">
              <a:rPr lang="da-DK" smtClean="0">
                <a:solidFill>
                  <a:srgbClr val="000000"/>
                </a:solidFill>
              </a:rPr>
              <a:pPr/>
              <a:t>4</a:t>
            </a:fld>
            <a:endParaRPr lang="da-DK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0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993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4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da-DK" smtClean="0">
                <a:solidFill>
                  <a:srgbClr val="000000"/>
                </a:solidFill>
              </a:rPr>
              <a:pPr/>
              <a:t>7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8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0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656-607A-4D7D-BA5C-D07045B5FE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83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mkPresentationTitleJournalAndAuthor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bmkPresentationTitleJournalAndAuthor1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bmkPresentationTitleJournalAndAuthor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6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53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927-13ED-4592-B6CD-08D7D1B7592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bmkPresentationTitleJournalAndAuthor03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226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bmkPresentationTitleJournalAndAuthor04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238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bmkPresentationTitleJournalAndAuthor05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9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icture Slide with 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 bwMode="auto">
          <a:xfrm>
            <a:off x="7604803" y="260648"/>
            <a:ext cx="12241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4"/>
          </p:nvPr>
        </p:nvSpPr>
        <p:spPr>
          <a:xfrm>
            <a:off x="0" y="1500174"/>
            <a:ext cx="9144000" cy="4786346"/>
          </a:xfrm>
        </p:spPr>
        <p:txBody>
          <a:bodyPr/>
          <a:lstStyle/>
          <a:p>
            <a:endParaRPr lang="da-DK"/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boks 24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3" y="297217"/>
            <a:ext cx="6614914" cy="369292"/>
          </a:xfrm>
        </p:spPr>
        <p:txBody>
          <a:bodyPr lIns="0"/>
          <a:lstStyle>
            <a:lvl1pPr>
              <a:defRPr sz="2000" b="0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endParaRPr lang="da-DK" dirty="0" smtClean="0"/>
          </a:p>
        </p:txBody>
      </p:sp>
      <p:sp>
        <p:nvSpPr>
          <p:cNvPr id="11" name="Titel 13"/>
          <p:cNvSpPr>
            <a:spLocks noGrp="1"/>
          </p:cNvSpPr>
          <p:nvPr>
            <p:ph type="title"/>
          </p:nvPr>
        </p:nvSpPr>
        <p:spPr>
          <a:xfrm>
            <a:off x="790575" y="1000108"/>
            <a:ext cx="8012113" cy="360040"/>
          </a:xfrm>
        </p:spPr>
        <p:txBody>
          <a:bodyPr bIns="0" anchor="t" anchorCtr="0"/>
          <a:lstStyle>
            <a:lvl1pPr>
              <a:defRPr sz="2000" b="0">
                <a:solidFill>
                  <a:srgbClr val="FF0000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A03FBB-F486-47EA-BF55-6BD5CAB32A6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High Level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87753" y="1000108"/>
            <a:ext cx="8012113" cy="360040"/>
          </a:xfrm>
        </p:spPr>
        <p:txBody>
          <a:bodyPr bIns="0" anchor="t" anchorCtr="0"/>
          <a:lstStyle>
            <a:lvl1pPr>
              <a:defRPr sz="2000" b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0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714348" y="1785926"/>
            <a:ext cx="7516813" cy="4451362"/>
          </a:xfrm>
        </p:spPr>
        <p:txBody>
          <a:bodyPr/>
          <a:lstStyle>
            <a:lvl1pPr marL="268288" indent="-268288"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600"/>
            </a:lvl1pPr>
            <a:lvl2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400"/>
            </a:lvl2pPr>
            <a:lvl3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F2FACD-10B0-4C93-98F2-3C9F885E7FD9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5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315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9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57188" y="1357313"/>
            <a:ext cx="8429625" cy="4857750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3A5B-BFC7-443C-92B4-8CC7422823AE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Nytårskur 2012 / JTJ </a:t>
            </a:r>
          </a:p>
        </p:txBody>
      </p:sp>
    </p:spTree>
    <p:extLst>
      <p:ext uri="{BB962C8B-B14F-4D97-AF65-F5344CB8AC3E}">
        <p14:creationId xmlns:p14="http://schemas.microsoft.com/office/powerpoint/2010/main" val="40175449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bmkPresentationTitleJournalAndAuthor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9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eneral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8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790575" y="1000108"/>
            <a:ext cx="8012113" cy="360040"/>
          </a:xfrm>
        </p:spPr>
        <p:txBody>
          <a:bodyPr bIns="0" anchor="t" anchorCtr="0"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90575" y="1844675"/>
            <a:ext cx="7424763" cy="4321176"/>
          </a:xfrm>
        </p:spPr>
        <p:txBody>
          <a:bodyPr/>
          <a:lstStyle>
            <a:lvl1pPr>
              <a:spcBef>
                <a:spcPts val="1200"/>
              </a:spcBef>
              <a:defRPr sz="1600"/>
            </a:lvl1pPr>
            <a:lvl2pPr>
              <a:spcBef>
                <a:spcPts val="1200"/>
              </a:spcBef>
              <a:defRPr sz="1400"/>
            </a:lvl2pPr>
            <a:lvl3pPr>
              <a:spcBef>
                <a:spcPts val="1200"/>
              </a:spcBef>
              <a:defRPr sz="1050"/>
            </a:lvl3pPr>
            <a:lvl4pPr>
              <a:spcBef>
                <a:spcPts val="1200"/>
              </a:spcBef>
              <a:defRPr sz="900"/>
            </a:lvl4pPr>
            <a:lvl5pPr>
              <a:spcBef>
                <a:spcPts val="1200"/>
              </a:spcBef>
              <a:defRPr sz="9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ladsholder til dato 19"/>
          <p:cNvSpPr>
            <a:spLocks noGrp="1"/>
          </p:cNvSpPr>
          <p:nvPr>
            <p:ph type="dt" sz="half" idx="14"/>
          </p:nvPr>
        </p:nvSpPr>
        <p:spPr>
          <a:xfrm>
            <a:off x="347663" y="6446838"/>
            <a:ext cx="795313" cy="234000"/>
          </a:xfrm>
        </p:spPr>
        <p:txBody>
          <a:bodyPr/>
          <a:lstStyle/>
          <a:p>
            <a:r>
              <a:rPr lang="da-DK" dirty="0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3" name="Pladsholder til diasnummer 20"/>
          <p:cNvSpPr>
            <a:spLocks noGrp="1"/>
          </p:cNvSpPr>
          <p:nvPr>
            <p:ph type="sldNum" sz="quarter" idx="15"/>
          </p:nvPr>
        </p:nvSpPr>
        <p:spPr>
          <a:xfrm>
            <a:off x="8488363" y="6446837"/>
            <a:ext cx="298450" cy="234000"/>
          </a:xfrm>
        </p:spPr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4" name="Pladsholder til sidefod 21"/>
          <p:cNvSpPr>
            <a:spLocks noGrp="1"/>
          </p:cNvSpPr>
          <p:nvPr>
            <p:ph type="ftr" sz="quarter" idx="16"/>
          </p:nvPr>
        </p:nvSpPr>
        <p:spPr>
          <a:xfrm>
            <a:off x="1169988" y="6446838"/>
            <a:ext cx="7067550" cy="234000"/>
          </a:xfrm>
        </p:spPr>
        <p:txBody>
          <a:bodyPr/>
          <a:lstStyle/>
          <a:p>
            <a:r>
              <a:rPr lang="en-GB" dirty="0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9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30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927-13ED-4592-B6CD-08D7D1B7592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bmkPresentationTitleJournalAndAuthor03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12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bmkPresentationTitleJournalAndAuthor04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98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bmkPresentationTitleJournalAndAuthor05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icture Slide with 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 bwMode="auto">
          <a:xfrm>
            <a:off x="7604803" y="260648"/>
            <a:ext cx="12241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4"/>
          </p:nvPr>
        </p:nvSpPr>
        <p:spPr>
          <a:xfrm>
            <a:off x="0" y="1500174"/>
            <a:ext cx="9144000" cy="4786346"/>
          </a:xfrm>
        </p:spPr>
        <p:txBody>
          <a:bodyPr/>
          <a:lstStyle/>
          <a:p>
            <a:endParaRPr lang="da-DK"/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boks 24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3" y="297217"/>
            <a:ext cx="6614914" cy="369292"/>
          </a:xfrm>
        </p:spPr>
        <p:txBody>
          <a:bodyPr lIns="0"/>
          <a:lstStyle>
            <a:lvl1pPr>
              <a:defRPr sz="2000" b="0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endParaRPr lang="da-DK" dirty="0" smtClean="0"/>
          </a:p>
        </p:txBody>
      </p:sp>
      <p:sp>
        <p:nvSpPr>
          <p:cNvPr id="11" name="Titel 13"/>
          <p:cNvSpPr>
            <a:spLocks noGrp="1"/>
          </p:cNvSpPr>
          <p:nvPr>
            <p:ph type="title"/>
          </p:nvPr>
        </p:nvSpPr>
        <p:spPr>
          <a:xfrm>
            <a:off x="790575" y="1000108"/>
            <a:ext cx="8012113" cy="360040"/>
          </a:xfrm>
        </p:spPr>
        <p:txBody>
          <a:bodyPr bIns="0" anchor="t" anchorCtr="0"/>
          <a:lstStyle>
            <a:lvl1pPr>
              <a:defRPr sz="2000" b="0">
                <a:solidFill>
                  <a:srgbClr val="FF0000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A03FBB-F486-47EA-BF55-6BD5CAB32A6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High Level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87753" y="1000108"/>
            <a:ext cx="8012113" cy="360040"/>
          </a:xfrm>
        </p:spPr>
        <p:txBody>
          <a:bodyPr bIns="0" anchor="t" anchorCtr="0"/>
          <a:lstStyle>
            <a:lvl1pPr>
              <a:defRPr sz="2000" b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0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714348" y="1785926"/>
            <a:ext cx="7516813" cy="4451362"/>
          </a:xfrm>
        </p:spPr>
        <p:txBody>
          <a:bodyPr/>
          <a:lstStyle>
            <a:lvl1pPr marL="268288" indent="-268288"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600"/>
            </a:lvl1pPr>
            <a:lvl2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400"/>
            </a:lvl2pPr>
            <a:lvl3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F2FACD-10B0-4C93-98F2-3C9F885E7FD9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4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315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69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57188" y="1357313"/>
            <a:ext cx="8429625" cy="4857750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3A5B-BFC7-443C-92B4-8CC7422823AE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Nytårskur 2012 / JTJ </a:t>
            </a:r>
          </a:p>
        </p:txBody>
      </p:sp>
    </p:spTree>
    <p:extLst>
      <p:ext uri="{BB962C8B-B14F-4D97-AF65-F5344CB8AC3E}">
        <p14:creationId xmlns:p14="http://schemas.microsoft.com/office/powerpoint/2010/main" val="16739085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927-13ED-4592-B6CD-08D7D1B7592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205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621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9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D9E1-F0C0-4FE7-998F-660629E26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srgbClr val="000000"/>
                </a:solidFill>
              </a:rPr>
              <a:t>   CONFIDENTIAL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49153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69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90500"/>
            <a:ext cx="7315200" cy="613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71438" y="6669088"/>
            <a:ext cx="3352801" cy="2286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91338" y="640080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8A85E7A0-11F4-4CA3-A7BB-26C228F5690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5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D9E1-F0C0-4FE7-998F-660629E26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srgbClr val="000000"/>
                </a:solidFill>
              </a:rPr>
              <a:t>   CONFIDENTIAL</a:t>
            </a: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49153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11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072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357158" y="142852"/>
            <a:ext cx="8014935" cy="369292"/>
          </a:xfrm>
        </p:spPr>
        <p:txBody>
          <a:bodyPr/>
          <a:lstStyle>
            <a:lvl1pPr>
              <a:buNone/>
              <a:defRPr sz="2000" b="1" i="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dirty="0" smtClean="0"/>
              <a:t>Strategic Initiatives Status</a:t>
            </a:r>
          </a:p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F2FACD-10B0-4C93-98F2-3C9F885E7F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 userDrawn="1">
            <p:ph type="body" sz="quarter" idx="13"/>
          </p:nvPr>
        </p:nvSpPr>
        <p:spPr>
          <a:xfrm>
            <a:off x="357158" y="142852"/>
            <a:ext cx="8014935" cy="369292"/>
          </a:xfrm>
        </p:spPr>
        <p:txBody>
          <a:bodyPr/>
          <a:lstStyle>
            <a:lvl1pPr>
              <a:buNone/>
              <a:defRPr sz="2000" b="1" i="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dirty="0" smtClean="0"/>
              <a:t>Strategic Initiatives Status</a:t>
            </a:r>
          </a:p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F2FACD-10B0-4C93-98F2-3C9F885E7F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High Level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87753" y="1000108"/>
            <a:ext cx="8012113" cy="360040"/>
          </a:xfrm>
        </p:spPr>
        <p:txBody>
          <a:bodyPr bIns="0" anchor="t" anchorCtr="0"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0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714348" y="1785926"/>
            <a:ext cx="7516813" cy="4451362"/>
          </a:xfrm>
        </p:spPr>
        <p:txBody>
          <a:bodyPr/>
          <a:lstStyle>
            <a:lvl1pPr marL="268288" indent="-268288"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600"/>
            </a:lvl1pPr>
            <a:lvl2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400"/>
            </a:lvl2pPr>
            <a:lvl3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F2FACD-10B0-4C93-98F2-3C9F885E7FD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1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0571" y="4067616"/>
            <a:ext cx="5747658" cy="872771"/>
          </a:xfrm>
        </p:spPr>
        <p:txBody>
          <a:bodyPr bIns="0">
            <a:no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0574" y="5054135"/>
            <a:ext cx="5617028" cy="1445821"/>
          </a:xfrm>
        </p:spPr>
        <p:txBody>
          <a:bodyPr lIns="0"/>
          <a:lstStyle>
            <a:lvl1pPr marL="0" indent="0">
              <a:buFontTx/>
              <a:buNone/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08457" y="1335314"/>
            <a:ext cx="2359478" cy="19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5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dark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medium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light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graphicFrame>
        <p:nvGraphicFramePr>
          <p:cNvPr id="55297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hoto Editor Photo" r:id="rId4" imgW="11247619" imgH="3742857" progId="">
                  <p:embed/>
                </p:oleObj>
              </mc:Choice>
              <mc:Fallback>
                <p:oleObj name="Photo Editor Photo" r:id="rId4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58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635" y="108388"/>
            <a:ext cx="71362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431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2581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6A9C-7A74-4674-9F5E-DA3B8E1D54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D9E1-F0C0-4FE7-998F-660629E261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49153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96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0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4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0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4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5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90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90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9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2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03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484814" y="1220788"/>
            <a:ext cx="3317874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84813" y="2527250"/>
            <a:ext cx="3317876" cy="2497188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484814" y="5130988"/>
            <a:ext cx="1606549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7197725" y="5132388"/>
            <a:ext cx="1604963" cy="11938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73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6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2581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9937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16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6A9C-7A74-4674-9F5E-DA3B8E1D547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6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1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0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3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90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90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2769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2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04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484814" y="1220788"/>
            <a:ext cx="3317874" cy="11938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84813" y="2528888"/>
            <a:ext cx="3317876" cy="11938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484813" y="3829051"/>
            <a:ext cx="3317876" cy="1195387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484813" y="5130988"/>
            <a:ext cx="3317876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6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9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A39A-B080-4287-B20C-DEBE179E2E1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87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D9E1-F0C0-4FE7-998F-660629E261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72376-7920-4C9D-AAD7-C4718E0E909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0571" y="4067616"/>
            <a:ext cx="5747658" cy="872771"/>
          </a:xfrm>
        </p:spPr>
        <p:txBody>
          <a:bodyPr bIns="0">
            <a:no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0574" y="5054135"/>
            <a:ext cx="5617028" cy="1445821"/>
          </a:xfrm>
        </p:spPr>
        <p:txBody>
          <a:bodyPr lIns="0"/>
          <a:lstStyle>
            <a:lvl1pPr marL="0" indent="0">
              <a:buFontTx/>
              <a:buNone/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08457" y="1335314"/>
            <a:ext cx="2359478" cy="19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dark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_medium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8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lightgre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7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+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1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05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484814" y="1220787"/>
            <a:ext cx="3317874" cy="2505983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484813" y="3823651"/>
            <a:ext cx="3317876" cy="1193627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484813" y="5130988"/>
            <a:ext cx="3317875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56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graphicFrame>
        <p:nvGraphicFramePr>
          <p:cNvPr id="55297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hoto Editor Photo" r:id="rId4" imgW="11247619" imgH="3742857" progId="">
                  <p:embed/>
                </p:oleObj>
              </mc:Choice>
              <mc:Fallback>
                <p:oleObj name="Photo Editor Photo" r:id="rId4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22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79"/>
            <a:ext cx="9144000" cy="6852242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5085" y="3429000"/>
            <a:ext cx="5747658" cy="872771"/>
          </a:xfrm>
        </p:spPr>
        <p:txBody>
          <a:bodyPr b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401003"/>
            <a:ext cx="4309815" cy="1445821"/>
          </a:xfrm>
        </p:spPr>
        <p:txBody>
          <a:bodyPr lIns="0"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11127_VWC09_Powerpoint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635" y="108388"/>
            <a:ext cx="71362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04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2581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6A9C-7A74-4674-9F5E-DA3B8E1D547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prstClr val="black">
                    <a:tint val="75000"/>
                  </a:prstClr>
                </a:solidFill>
              </a:rPr>
              <a:t>   CONFIDENTIAL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D9E1-F0C0-4FE7-998F-660629E261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prstClr val="black">
                    <a:tint val="75000"/>
                  </a:prstClr>
                </a:solidFill>
              </a:rPr>
              <a:t>   CONFIDENTIAL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49153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28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5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9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+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42901" y="1220788"/>
            <a:ext cx="5033962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06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484813" y="3823651"/>
            <a:ext cx="3317876" cy="2502537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487988" y="1220788"/>
            <a:ext cx="3314699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84813" y="2527250"/>
            <a:ext cx="3317876" cy="11952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28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9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90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90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4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9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2581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9937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62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6A9C-7A74-4674-9F5E-DA3B8E1D547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prstClr val="black">
                    <a:tint val="75000"/>
                  </a:prstClr>
                </a:solidFill>
              </a:rPr>
              <a:t>   CONFIDENTIAL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5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701800"/>
            <a:ext cx="3892550" cy="462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9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1220788"/>
            <a:ext cx="3317874" cy="5105400"/>
          </a:xfrm>
        </p:spPr>
        <p:txBody>
          <a:bodyPr lIns="0"/>
          <a:lstStyle>
            <a:lvl1pPr marL="0" indent="0">
              <a:buFontTx/>
              <a:buNone/>
              <a:defRPr sz="1100"/>
            </a:lvl1pPr>
          </a:lstStyle>
          <a:p>
            <a:r>
              <a:rPr lang="en-GB" dirty="0" smtClean="0"/>
              <a:t>Select placeholder and insert picture via ImageShopper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771900" y="1220788"/>
            <a:ext cx="503078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08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237701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1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9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90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90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2769" name="Object 11"/>
          <p:cNvGraphicFramePr>
            <a:graphicFrameLocks noChangeAspect="1"/>
          </p:cNvGraphicFramePr>
          <p:nvPr/>
        </p:nvGraphicFramePr>
        <p:xfrm>
          <a:off x="7910513" y="188913"/>
          <a:ext cx="1077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Photo Editor Photo" r:id="rId3" imgW="11247619" imgH="3742857" progId="">
                  <p:embed/>
                </p:oleObj>
              </mc:Choice>
              <mc:Fallback>
                <p:oleObj name="Photo Editor Photo" r:id="rId3" imgW="11247619" imgH="3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188913"/>
                        <a:ext cx="10779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84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3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701800"/>
            <a:ext cx="389255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4850" y="17018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4850" y="4089400"/>
            <a:ext cx="3892550" cy="223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3100" y="653823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da-D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4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A39A-B080-4287-B20C-DEBE179E2E1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7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D9E1-F0C0-4FE7-998F-660629E2613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GB">
                <a:solidFill>
                  <a:prstClr val="black">
                    <a:tint val="75000"/>
                  </a:prstClr>
                </a:solidFill>
              </a:rPr>
              <a:t>   CONFIDENTIAL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761" y="120090"/>
            <a:ext cx="69932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VWC_logo_2009_trans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08229" y="228376"/>
            <a:ext cx="1138236" cy="9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7663" y="2130425"/>
            <a:ext cx="8439150" cy="1470025"/>
          </a:xfrm>
        </p:spPr>
        <p:txBody>
          <a:bodyPr bIns="0"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" y="3886200"/>
            <a:ext cx="8439150" cy="2435225"/>
          </a:xfrm>
        </p:spPr>
        <p:txBody>
          <a:bodyPr lIns="0"/>
          <a:lstStyle>
            <a:lvl1pPr marL="0" indent="0">
              <a:buFontTx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17C83B-5FE3-4737-A842-C0492A7A61F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bmkPresentationTitleJournalAndAuthor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0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8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927-13ED-4592-B6CD-08D7D1B7592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bmkPresentationTitleJournalAndAuthor03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220788"/>
            <a:ext cx="4143600" cy="5105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5E496-C20A-4259-82D6-EE90691934E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10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9216" y="1220788"/>
            <a:ext cx="4143600" cy="5105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018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bmkPresentationTitleJournalAndAuthor04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0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30FF1-E4C2-4104-B14B-6F8AA031F6C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bmkPresentationTitleJournalAndAuthor05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7663" y="2816225"/>
            <a:ext cx="8439150" cy="1470025"/>
          </a:xfrm>
        </p:spPr>
        <p:txBody>
          <a:bodyPr bIns="0"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bmkPresentationTitleJournalAndAuthor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FFFFFF"/>
              </a:solidFill>
            </a:endParaRP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12/04/2010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Title/Department/Archive/Author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0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0761" y="1988840"/>
            <a:ext cx="5005222" cy="936625"/>
          </a:xfrm>
        </p:spPr>
        <p:txBody>
          <a:bodyPr bIns="0" anchor="t" anchorCtr="0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12/04/2010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Title/Department/Archive/Author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761431" y="2924945"/>
            <a:ext cx="5041257" cy="2592287"/>
          </a:xfrm>
        </p:spPr>
        <p:txBody>
          <a:bodyPr lIns="0"/>
          <a:lstStyle>
            <a:lvl1pPr marL="180975" indent="-180975">
              <a:spcBef>
                <a:spcPts val="1200"/>
              </a:spcBef>
              <a:buSzPct val="100000"/>
              <a:buFont typeface="Verdana" pitchFamily="34" charset="0"/>
              <a:buChar char=":"/>
              <a:defRPr sz="1800">
                <a:solidFill>
                  <a:schemeClr val="bg1"/>
                </a:solidFill>
              </a:defRPr>
            </a:lvl1pPr>
            <a:lvl2pPr>
              <a:buFont typeface="Verdana" pitchFamily="34" charset="0"/>
              <a:buChar char=":"/>
              <a:defRPr>
                <a:solidFill>
                  <a:schemeClr val="bg1"/>
                </a:solidFill>
              </a:defRPr>
            </a:lvl2pPr>
            <a:lvl3pPr>
              <a:buFont typeface="Verdana" pitchFamily="34" charset="0"/>
              <a:buChar char=":"/>
              <a:defRPr>
                <a:solidFill>
                  <a:schemeClr val="bg1"/>
                </a:solidFill>
              </a:defRPr>
            </a:lvl3pPr>
            <a:lvl4pPr>
              <a:buFont typeface="Verdana" pitchFamily="34" charset="0"/>
              <a:buChar char=":"/>
              <a:defRPr>
                <a:solidFill>
                  <a:schemeClr val="bg1"/>
                </a:solidFill>
              </a:defRPr>
            </a:lvl4pPr>
            <a:lvl5pPr>
              <a:buFont typeface="Verdana" pitchFamily="34" charset="0"/>
              <a:buChar char=":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cxnSp>
        <p:nvCxnSpPr>
          <p:cNvPr id="12" name="Lige forbindelse 11"/>
          <p:cNvCxnSpPr/>
          <p:nvPr userDrawn="1"/>
        </p:nvCxnSpPr>
        <p:spPr bwMode="auto">
          <a:xfrm rot="16200000" flipH="1">
            <a:off x="2316390" y="4121438"/>
            <a:ext cx="2306371" cy="19789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68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High Level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87753" y="1000108"/>
            <a:ext cx="8012113" cy="360040"/>
          </a:xfrm>
        </p:spPr>
        <p:txBody>
          <a:bodyPr bIns="0" anchor="t" anchorCtr="0"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ladsholder til dato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1" name="Pladsholder til diasnumm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714348" y="1785926"/>
            <a:ext cx="7516813" cy="4451362"/>
          </a:xfrm>
        </p:spPr>
        <p:txBody>
          <a:bodyPr/>
          <a:lstStyle>
            <a:lvl1pPr marL="268288" indent="-268288"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600"/>
            </a:lvl1pPr>
            <a:lvl2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400"/>
            </a:lvl2pPr>
            <a:lvl3pPr>
              <a:spcBef>
                <a:spcPts val="1800"/>
              </a:spcBef>
              <a:buClr>
                <a:schemeClr val="accent1"/>
              </a:buClr>
              <a:buSzPct val="120000"/>
              <a:buFont typeface="Verdana" pitchFamily="34" charset="0"/>
              <a:buChar char=":"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152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eneral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mkPresentationTitleJournalAndAuthor02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8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790575" y="1000108"/>
            <a:ext cx="8012113" cy="360040"/>
          </a:xfrm>
        </p:spPr>
        <p:txBody>
          <a:bodyPr bIns="0" anchor="t" anchorCtr="0"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90575" y="1844675"/>
            <a:ext cx="7424763" cy="4321176"/>
          </a:xfrm>
        </p:spPr>
        <p:txBody>
          <a:bodyPr/>
          <a:lstStyle>
            <a:lvl1pPr>
              <a:spcBef>
                <a:spcPts val="1200"/>
              </a:spcBef>
              <a:defRPr sz="1600"/>
            </a:lvl1pPr>
            <a:lvl2pPr>
              <a:spcBef>
                <a:spcPts val="1200"/>
              </a:spcBef>
              <a:defRPr sz="1400"/>
            </a:lvl2pPr>
            <a:lvl3pPr>
              <a:spcBef>
                <a:spcPts val="1200"/>
              </a:spcBef>
              <a:defRPr sz="1050"/>
            </a:lvl3pPr>
            <a:lvl4pPr>
              <a:spcBef>
                <a:spcPts val="1200"/>
              </a:spcBef>
              <a:defRPr sz="900"/>
            </a:lvl4pPr>
            <a:lvl5pPr>
              <a:spcBef>
                <a:spcPts val="1200"/>
              </a:spcBef>
              <a:defRPr sz="9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ladsholder til dato 19"/>
          <p:cNvSpPr>
            <a:spLocks noGrp="1"/>
          </p:cNvSpPr>
          <p:nvPr>
            <p:ph type="dt" sz="half" idx="14"/>
          </p:nvPr>
        </p:nvSpPr>
        <p:spPr>
          <a:xfrm>
            <a:off x="347663" y="6446838"/>
            <a:ext cx="795313" cy="234000"/>
          </a:xfrm>
        </p:spPr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3" name="Pladsholder til diasnummer 20"/>
          <p:cNvSpPr>
            <a:spLocks noGrp="1"/>
          </p:cNvSpPr>
          <p:nvPr>
            <p:ph type="sldNum" sz="quarter" idx="15"/>
          </p:nvPr>
        </p:nvSpPr>
        <p:spPr>
          <a:xfrm>
            <a:off x="8488363" y="6446837"/>
            <a:ext cx="298450" cy="234000"/>
          </a:xfrm>
        </p:spPr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4" name="Pladsholder til sidefod 21"/>
          <p:cNvSpPr>
            <a:spLocks noGrp="1"/>
          </p:cNvSpPr>
          <p:nvPr>
            <p:ph type="ftr" sz="quarter" idx="16"/>
          </p:nvPr>
        </p:nvSpPr>
        <p:spPr>
          <a:xfrm>
            <a:off x="1169988" y="6446838"/>
            <a:ext cx="7067550" cy="234000"/>
          </a:xfrm>
        </p:spPr>
        <p:txBody>
          <a:bodyPr/>
          <a:lstStyle/>
          <a:p>
            <a:r>
              <a:rPr lang="en-GB" dirty="0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7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90575" y="1466850"/>
            <a:ext cx="7424763" cy="4699001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800"/>
            </a:lvl4pPr>
            <a:lvl5pPr>
              <a:spcBef>
                <a:spcPts val="600"/>
              </a:spcBef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19" name="Lige forbindelse 18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35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19" name="Lige forbindelse 18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801688" y="1634837"/>
            <a:ext cx="3697287" cy="46024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4498975" y="1634837"/>
            <a:ext cx="1595438" cy="46024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6094413" y="1634837"/>
            <a:ext cx="2725737" cy="460245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cxnSp>
        <p:nvCxnSpPr>
          <p:cNvPr id="14" name="Lige pilforbindelse 13"/>
          <p:cNvCxnSpPr/>
          <p:nvPr userDrawn="1"/>
        </p:nvCxnSpPr>
        <p:spPr bwMode="auto">
          <a:xfrm>
            <a:off x="801688" y="1292220"/>
            <a:ext cx="8018462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kstboks 21"/>
          <p:cNvSpPr txBox="1"/>
          <p:nvPr userDrawn="1"/>
        </p:nvSpPr>
        <p:spPr>
          <a:xfrm>
            <a:off x="801688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23" name="Tekstboks 22"/>
          <p:cNvSpPr txBox="1"/>
          <p:nvPr userDrawn="1"/>
        </p:nvSpPr>
        <p:spPr>
          <a:xfrm>
            <a:off x="2028805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24" name="Tekstboks 23"/>
          <p:cNvSpPr txBox="1"/>
          <p:nvPr userDrawn="1"/>
        </p:nvSpPr>
        <p:spPr>
          <a:xfrm>
            <a:off x="3255922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25" name="Tekstboks 24"/>
          <p:cNvSpPr txBox="1"/>
          <p:nvPr userDrawn="1"/>
        </p:nvSpPr>
        <p:spPr>
          <a:xfrm>
            <a:off x="4483039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26" name="Tekstboks 25"/>
          <p:cNvSpPr txBox="1"/>
          <p:nvPr userDrawn="1"/>
        </p:nvSpPr>
        <p:spPr>
          <a:xfrm>
            <a:off x="5710156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27" name="Tekstboks 26"/>
          <p:cNvSpPr txBox="1"/>
          <p:nvPr userDrawn="1"/>
        </p:nvSpPr>
        <p:spPr>
          <a:xfrm>
            <a:off x="6937273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2014</a:t>
            </a:r>
          </a:p>
        </p:txBody>
      </p:sp>
      <p:sp>
        <p:nvSpPr>
          <p:cNvPr id="28" name="Tekstboks 27"/>
          <p:cNvSpPr txBox="1"/>
          <p:nvPr userDrawn="1"/>
        </p:nvSpPr>
        <p:spPr>
          <a:xfrm>
            <a:off x="8164388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801688" y="1345738"/>
            <a:ext cx="1248641" cy="2018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FF0000"/>
                </a:solidFill>
              </a:rPr>
              <a:t>VWC '09</a:t>
            </a:r>
          </a:p>
        </p:txBody>
      </p:sp>
      <p:sp>
        <p:nvSpPr>
          <p:cNvPr id="30" name="Tekstboks 29"/>
          <p:cNvSpPr txBox="1"/>
          <p:nvPr userDrawn="1"/>
        </p:nvSpPr>
        <p:spPr>
          <a:xfrm>
            <a:off x="4489624" y="1339386"/>
            <a:ext cx="1248641" cy="2018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err="1" smtClean="0">
                <a:solidFill>
                  <a:srgbClr val="FF0000"/>
                </a:solidFill>
              </a:rPr>
              <a:t>Update</a:t>
            </a:r>
            <a:r>
              <a:rPr lang="da-DK" sz="1200" b="1" dirty="0" smtClean="0">
                <a:solidFill>
                  <a:srgbClr val="FF0000"/>
                </a:solidFill>
              </a:rPr>
              <a:t> '12</a:t>
            </a:r>
          </a:p>
        </p:txBody>
      </p:sp>
      <p:sp>
        <p:nvSpPr>
          <p:cNvPr id="31" name="Tekstboks 30"/>
          <p:cNvSpPr txBox="1"/>
          <p:nvPr userDrawn="1"/>
        </p:nvSpPr>
        <p:spPr>
          <a:xfrm>
            <a:off x="6094413" y="1339386"/>
            <a:ext cx="1248641" cy="2018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FF0000"/>
                </a:solidFill>
              </a:rPr>
              <a:t>VMC '13</a:t>
            </a:r>
          </a:p>
        </p:txBody>
      </p:sp>
    </p:spTree>
    <p:extLst>
      <p:ext uri="{BB962C8B-B14F-4D97-AF65-F5344CB8AC3E}">
        <p14:creationId xmlns:p14="http://schemas.microsoft.com/office/powerpoint/2010/main" val="13472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19" name="Lige forbindelse 18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801688" y="1634837"/>
            <a:ext cx="3697287" cy="46024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4498975" y="1634837"/>
            <a:ext cx="1595438" cy="46024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cxnSp>
        <p:nvCxnSpPr>
          <p:cNvPr id="14" name="Lige pilforbindelse 13"/>
          <p:cNvCxnSpPr/>
          <p:nvPr userDrawn="1"/>
        </p:nvCxnSpPr>
        <p:spPr bwMode="auto">
          <a:xfrm>
            <a:off x="801688" y="1292220"/>
            <a:ext cx="5328000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kstboks 21"/>
          <p:cNvSpPr txBox="1"/>
          <p:nvPr userDrawn="1"/>
        </p:nvSpPr>
        <p:spPr>
          <a:xfrm>
            <a:off x="801688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23" name="Tekstboks 22"/>
          <p:cNvSpPr txBox="1"/>
          <p:nvPr userDrawn="1"/>
        </p:nvSpPr>
        <p:spPr>
          <a:xfrm>
            <a:off x="2028805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24" name="Tekstboks 23"/>
          <p:cNvSpPr txBox="1"/>
          <p:nvPr userDrawn="1"/>
        </p:nvSpPr>
        <p:spPr>
          <a:xfrm>
            <a:off x="3255922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25" name="Tekstboks 24"/>
          <p:cNvSpPr txBox="1"/>
          <p:nvPr userDrawn="1"/>
        </p:nvSpPr>
        <p:spPr>
          <a:xfrm>
            <a:off x="4483039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26" name="Tekstboks 25"/>
          <p:cNvSpPr txBox="1"/>
          <p:nvPr userDrawn="1"/>
        </p:nvSpPr>
        <p:spPr>
          <a:xfrm>
            <a:off x="5710156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801688" y="1345738"/>
            <a:ext cx="1248641" cy="2018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FF0000"/>
                </a:solidFill>
              </a:rPr>
              <a:t>VWC '09</a:t>
            </a:r>
          </a:p>
        </p:txBody>
      </p:sp>
      <p:sp>
        <p:nvSpPr>
          <p:cNvPr id="30" name="Tekstboks 29"/>
          <p:cNvSpPr txBox="1"/>
          <p:nvPr userDrawn="1"/>
        </p:nvSpPr>
        <p:spPr>
          <a:xfrm>
            <a:off x="4489624" y="1339386"/>
            <a:ext cx="1248641" cy="2018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err="1" smtClean="0">
                <a:solidFill>
                  <a:srgbClr val="FF0000"/>
                </a:solidFill>
              </a:rPr>
              <a:t>Update</a:t>
            </a:r>
            <a:r>
              <a:rPr lang="da-DK" sz="1200" b="1" dirty="0" smtClean="0">
                <a:solidFill>
                  <a:srgbClr val="FF0000"/>
                </a:solidFill>
              </a:rPr>
              <a:t> '12</a:t>
            </a:r>
          </a:p>
        </p:txBody>
      </p:sp>
    </p:spTree>
    <p:extLst>
      <p:ext uri="{BB962C8B-B14F-4D97-AF65-F5344CB8AC3E}">
        <p14:creationId xmlns:p14="http://schemas.microsoft.com/office/powerpoint/2010/main" val="302577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19" name="Lige forbindelse 18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801688" y="1634837"/>
            <a:ext cx="3697287" cy="46024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cxnSp>
        <p:nvCxnSpPr>
          <p:cNvPr id="14" name="Lige pilforbindelse 13"/>
          <p:cNvCxnSpPr/>
          <p:nvPr userDrawn="1"/>
        </p:nvCxnSpPr>
        <p:spPr bwMode="auto">
          <a:xfrm>
            <a:off x="801688" y="1292220"/>
            <a:ext cx="3744000" cy="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kstboks 21"/>
          <p:cNvSpPr txBox="1"/>
          <p:nvPr userDrawn="1"/>
        </p:nvSpPr>
        <p:spPr>
          <a:xfrm>
            <a:off x="801688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23" name="Tekstboks 22"/>
          <p:cNvSpPr txBox="1"/>
          <p:nvPr userDrawn="1"/>
        </p:nvSpPr>
        <p:spPr>
          <a:xfrm>
            <a:off x="2028805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24" name="Tekstboks 23"/>
          <p:cNvSpPr txBox="1"/>
          <p:nvPr userDrawn="1"/>
        </p:nvSpPr>
        <p:spPr>
          <a:xfrm>
            <a:off x="3255922" y="1082629"/>
            <a:ext cx="486888" cy="2095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801688" y="1345738"/>
            <a:ext cx="1248641" cy="2018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200" b="1" dirty="0" smtClean="0">
                <a:solidFill>
                  <a:srgbClr val="FF0000"/>
                </a:solidFill>
              </a:rPr>
              <a:t>VWC '09</a:t>
            </a:r>
          </a:p>
        </p:txBody>
      </p:sp>
    </p:spTree>
    <p:extLst>
      <p:ext uri="{BB962C8B-B14F-4D97-AF65-F5344CB8AC3E}">
        <p14:creationId xmlns:p14="http://schemas.microsoft.com/office/powerpoint/2010/main" val="426888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9F1D-818C-492D-8052-E644F8D8612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mkPresentationTitleJournalAndAuthor11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 bwMode="auto">
          <a:xfrm>
            <a:off x="7604803" y="260648"/>
            <a:ext cx="12241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4"/>
          </p:nvPr>
        </p:nvSpPr>
        <p:spPr>
          <a:xfrm>
            <a:off x="790575" y="1109663"/>
            <a:ext cx="6770687" cy="5040000"/>
          </a:xfrm>
          <a:solidFill>
            <a:schemeClr val="accent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8" name="Pladsholder til dato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9" name="Pladsholder til dias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21" name="Lige forbindelse 20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boks 21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21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 bwMode="auto">
          <a:xfrm>
            <a:off x="7604803" y="260648"/>
            <a:ext cx="12241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4"/>
          </p:nvPr>
        </p:nvSpPr>
        <p:spPr>
          <a:xfrm>
            <a:off x="0" y="1109663"/>
            <a:ext cx="9144000" cy="504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boks 24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0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title PW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 bwMode="auto">
          <a:xfrm>
            <a:off x="7604803" y="260648"/>
            <a:ext cx="12241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4"/>
          </p:nvPr>
        </p:nvSpPr>
        <p:spPr>
          <a:xfrm>
            <a:off x="0" y="1500174"/>
            <a:ext cx="9144000" cy="478634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3" name="Pladsholder til sidefod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24" name="Lige forbindelse 23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boks 24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6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2" y="297217"/>
            <a:ext cx="8014935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3"/>
          <p:cNvSpPr>
            <a:spLocks noGrp="1"/>
          </p:cNvSpPr>
          <p:nvPr>
            <p:ph type="title"/>
          </p:nvPr>
        </p:nvSpPr>
        <p:spPr>
          <a:xfrm>
            <a:off x="790575" y="1000108"/>
            <a:ext cx="8012113" cy="360040"/>
          </a:xfrm>
        </p:spPr>
        <p:txBody>
          <a:bodyPr bIns="0" anchor="t" anchorCtr="0"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484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0"/>
          <p:cNvGrpSpPr/>
          <p:nvPr userDrawn="1"/>
        </p:nvGrpSpPr>
        <p:grpSpPr>
          <a:xfrm>
            <a:off x="782471" y="1484784"/>
            <a:ext cx="8020217" cy="4752528"/>
            <a:chOff x="755650" y="1484784"/>
            <a:chExt cx="8208764" cy="4752528"/>
          </a:xfrm>
        </p:grpSpPr>
        <p:sp>
          <p:nvSpPr>
            <p:cNvPr id="13" name="Rektangel 12"/>
            <p:cNvSpPr/>
            <p:nvPr userDrawn="1"/>
          </p:nvSpPr>
          <p:spPr bwMode="auto">
            <a:xfrm>
              <a:off x="755650" y="148478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ktangel 13"/>
            <p:cNvSpPr/>
            <p:nvPr userDrawn="1"/>
          </p:nvSpPr>
          <p:spPr bwMode="auto">
            <a:xfrm>
              <a:off x="5004048" y="148478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ktangel 18"/>
            <p:cNvSpPr/>
            <p:nvPr userDrawn="1"/>
          </p:nvSpPr>
          <p:spPr bwMode="auto">
            <a:xfrm>
              <a:off x="755650" y="400506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0" name="Rektangel 19"/>
            <p:cNvSpPr/>
            <p:nvPr userDrawn="1"/>
          </p:nvSpPr>
          <p:spPr bwMode="auto">
            <a:xfrm>
              <a:off x="5004048" y="400506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5" name="Pladsholder til dato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2" name="Tekstboks 11"/>
          <p:cNvSpPr txBox="1"/>
          <p:nvPr userDrawn="1"/>
        </p:nvSpPr>
        <p:spPr>
          <a:xfrm>
            <a:off x="915776" y="1556792"/>
            <a:ext cx="11285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Strengths</a:t>
            </a:r>
          </a:p>
        </p:txBody>
      </p:sp>
      <p:cxnSp>
        <p:nvCxnSpPr>
          <p:cNvPr id="23" name="Lige pilforbindelse 22"/>
          <p:cNvCxnSpPr/>
          <p:nvPr userDrawn="1"/>
        </p:nvCxnSpPr>
        <p:spPr bwMode="auto">
          <a:xfrm>
            <a:off x="790575" y="3861048"/>
            <a:ext cx="7992000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Tekstboks 24"/>
          <p:cNvSpPr txBox="1"/>
          <p:nvPr userDrawn="1"/>
        </p:nvSpPr>
        <p:spPr>
          <a:xfrm rot="16200000">
            <a:off x="212700" y="3226821"/>
            <a:ext cx="792088" cy="21602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a-DK" sz="1200" dirty="0" smtClean="0">
                <a:solidFill>
                  <a:srgbClr val="737371"/>
                </a:solidFill>
                <a:latin typeface="Verdana"/>
              </a:rPr>
              <a:t>Internal</a:t>
            </a:r>
          </a:p>
        </p:txBody>
      </p:sp>
      <p:sp>
        <p:nvSpPr>
          <p:cNvPr id="26" name="Tekstboks 25"/>
          <p:cNvSpPr txBox="1"/>
          <p:nvPr userDrawn="1"/>
        </p:nvSpPr>
        <p:spPr>
          <a:xfrm rot="16200000">
            <a:off x="212700" y="5745143"/>
            <a:ext cx="792088" cy="21602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a-DK" sz="1200" dirty="0" smtClean="0">
                <a:solidFill>
                  <a:srgbClr val="737371"/>
                </a:solidFill>
                <a:latin typeface="Verdana"/>
              </a:rPr>
              <a:t>External</a:t>
            </a:r>
          </a:p>
        </p:txBody>
      </p:sp>
      <p:sp>
        <p:nvSpPr>
          <p:cNvPr id="27" name="Tekstboks 26"/>
          <p:cNvSpPr txBox="1"/>
          <p:nvPr userDrawn="1"/>
        </p:nvSpPr>
        <p:spPr>
          <a:xfrm>
            <a:off x="915776" y="4077072"/>
            <a:ext cx="158376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Opportunities</a:t>
            </a:r>
          </a:p>
        </p:txBody>
      </p:sp>
      <p:sp>
        <p:nvSpPr>
          <p:cNvPr id="28" name="Tekstboks 27"/>
          <p:cNvSpPr txBox="1"/>
          <p:nvPr userDrawn="1"/>
        </p:nvSpPr>
        <p:spPr>
          <a:xfrm>
            <a:off x="5220072" y="4077072"/>
            <a:ext cx="8768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Threats</a:t>
            </a: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5220072" y="1556792"/>
            <a:ext cx="14266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Weaknesses</a:t>
            </a:r>
          </a:p>
        </p:txBody>
      </p:sp>
      <p:sp>
        <p:nvSpPr>
          <p:cNvPr id="43" name="Pladsholder til tekst 42"/>
          <p:cNvSpPr>
            <a:spLocks noGrp="1"/>
          </p:cNvSpPr>
          <p:nvPr>
            <p:ph type="body" sz="quarter" idx="17"/>
          </p:nvPr>
        </p:nvSpPr>
        <p:spPr>
          <a:xfrm>
            <a:off x="782386" y="1998663"/>
            <a:ext cx="3960813" cy="1717675"/>
          </a:xfrm>
        </p:spPr>
        <p:txBody>
          <a:bodyPr lIns="180000"/>
          <a:lstStyle>
            <a:lvl1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1pPr>
            <a:lvl2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2pPr>
            <a:lvl3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3pPr>
            <a:lvl4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4pPr>
            <a:lvl5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4" name="Pladsholder til tekst 42"/>
          <p:cNvSpPr>
            <a:spLocks noGrp="1"/>
          </p:cNvSpPr>
          <p:nvPr>
            <p:ph type="body" sz="quarter" idx="18"/>
          </p:nvPr>
        </p:nvSpPr>
        <p:spPr>
          <a:xfrm>
            <a:off x="5030858" y="1998663"/>
            <a:ext cx="3960813" cy="1717675"/>
          </a:xfrm>
        </p:spPr>
        <p:txBody>
          <a:bodyPr lIns="180000"/>
          <a:lstStyle>
            <a:lvl1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1pPr>
            <a:lvl2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2pPr>
            <a:lvl3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3pPr>
            <a:lvl4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4pPr>
            <a:lvl5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5" name="Pladsholder til tekst 42"/>
          <p:cNvSpPr>
            <a:spLocks noGrp="1"/>
          </p:cNvSpPr>
          <p:nvPr>
            <p:ph type="body" sz="quarter" idx="19"/>
          </p:nvPr>
        </p:nvSpPr>
        <p:spPr>
          <a:xfrm>
            <a:off x="5030858" y="4519637"/>
            <a:ext cx="3960813" cy="1717675"/>
          </a:xfrm>
        </p:spPr>
        <p:txBody>
          <a:bodyPr lIns="180000"/>
          <a:lstStyle>
            <a:lvl1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1pPr>
            <a:lvl2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2pPr>
            <a:lvl3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3pPr>
            <a:lvl4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4pPr>
            <a:lvl5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6" name="Pladsholder til tekst 42"/>
          <p:cNvSpPr>
            <a:spLocks noGrp="1"/>
          </p:cNvSpPr>
          <p:nvPr>
            <p:ph type="body" sz="quarter" idx="20"/>
          </p:nvPr>
        </p:nvSpPr>
        <p:spPr>
          <a:xfrm>
            <a:off x="782386" y="4519637"/>
            <a:ext cx="3960813" cy="1717675"/>
          </a:xfrm>
        </p:spPr>
        <p:txBody>
          <a:bodyPr lIns="180000"/>
          <a:lstStyle>
            <a:lvl1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1pPr>
            <a:lvl2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2pPr>
            <a:lvl3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3pPr>
            <a:lvl4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4pPr>
            <a:lvl5pPr marL="88900" indent="-88900">
              <a:spcBef>
                <a:spcPts val="4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cxnSp>
        <p:nvCxnSpPr>
          <p:cNvPr id="47" name="Lige forbindelse 4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boks 47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49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3" y="297217"/>
            <a:ext cx="6614914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665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kstboks 43"/>
          <p:cNvSpPr txBox="1"/>
          <p:nvPr userDrawn="1"/>
        </p:nvSpPr>
        <p:spPr>
          <a:xfrm>
            <a:off x="788400" y="298800"/>
            <a:ext cx="6778800" cy="370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2000" b="1" spc="-40" dirty="0" smtClean="0">
                <a:solidFill>
                  <a:srgbClr val="737371"/>
                </a:solidFill>
                <a:latin typeface="Verdana"/>
              </a:rPr>
              <a:t>SWOT</a:t>
            </a:r>
          </a:p>
        </p:txBody>
      </p:sp>
      <p:grpSp>
        <p:nvGrpSpPr>
          <p:cNvPr id="2" name="Gruppe 20"/>
          <p:cNvGrpSpPr/>
          <p:nvPr userDrawn="1"/>
        </p:nvGrpSpPr>
        <p:grpSpPr>
          <a:xfrm>
            <a:off x="782471" y="1484784"/>
            <a:ext cx="8020217" cy="4752528"/>
            <a:chOff x="755650" y="1484784"/>
            <a:chExt cx="8208764" cy="4752528"/>
          </a:xfrm>
        </p:grpSpPr>
        <p:sp>
          <p:nvSpPr>
            <p:cNvPr id="13" name="Rektangel 12"/>
            <p:cNvSpPr/>
            <p:nvPr userDrawn="1"/>
          </p:nvSpPr>
          <p:spPr bwMode="auto">
            <a:xfrm>
              <a:off x="755650" y="148478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ktangel 13"/>
            <p:cNvSpPr/>
            <p:nvPr userDrawn="1"/>
          </p:nvSpPr>
          <p:spPr bwMode="auto">
            <a:xfrm>
              <a:off x="5004048" y="148478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ktangel 18"/>
            <p:cNvSpPr/>
            <p:nvPr userDrawn="1"/>
          </p:nvSpPr>
          <p:spPr bwMode="auto">
            <a:xfrm>
              <a:off x="755650" y="400506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0" name="Rektangel 19"/>
            <p:cNvSpPr/>
            <p:nvPr userDrawn="1"/>
          </p:nvSpPr>
          <p:spPr bwMode="auto">
            <a:xfrm>
              <a:off x="5004048" y="4005064"/>
              <a:ext cx="3960366" cy="223224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cxnSp>
        <p:nvCxnSpPr>
          <p:cNvPr id="47" name="Lige forbindelse 46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dato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2" name="Tekstboks 11"/>
          <p:cNvSpPr txBox="1"/>
          <p:nvPr userDrawn="1"/>
        </p:nvSpPr>
        <p:spPr>
          <a:xfrm>
            <a:off x="915776" y="1556792"/>
            <a:ext cx="11285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Strengths</a:t>
            </a:r>
          </a:p>
        </p:txBody>
      </p:sp>
      <p:cxnSp>
        <p:nvCxnSpPr>
          <p:cNvPr id="23" name="Lige pilforbindelse 22"/>
          <p:cNvCxnSpPr/>
          <p:nvPr userDrawn="1"/>
        </p:nvCxnSpPr>
        <p:spPr bwMode="auto">
          <a:xfrm>
            <a:off x="790575" y="3861048"/>
            <a:ext cx="7992000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Tekstboks 24"/>
          <p:cNvSpPr txBox="1"/>
          <p:nvPr userDrawn="1"/>
        </p:nvSpPr>
        <p:spPr>
          <a:xfrm rot="16200000">
            <a:off x="212700" y="3226821"/>
            <a:ext cx="792088" cy="21602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a-DK" sz="1200" dirty="0" smtClean="0">
                <a:solidFill>
                  <a:srgbClr val="737371"/>
                </a:solidFill>
                <a:latin typeface="Verdana"/>
              </a:rPr>
              <a:t>Internal</a:t>
            </a:r>
          </a:p>
        </p:txBody>
      </p:sp>
      <p:sp>
        <p:nvSpPr>
          <p:cNvPr id="26" name="Tekstboks 25"/>
          <p:cNvSpPr txBox="1"/>
          <p:nvPr userDrawn="1"/>
        </p:nvSpPr>
        <p:spPr>
          <a:xfrm rot="16200000">
            <a:off x="212700" y="5745143"/>
            <a:ext cx="792088" cy="21602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a-DK" sz="1200" dirty="0" smtClean="0">
                <a:solidFill>
                  <a:srgbClr val="737371"/>
                </a:solidFill>
                <a:latin typeface="Verdana"/>
              </a:rPr>
              <a:t>External</a:t>
            </a:r>
          </a:p>
        </p:txBody>
      </p:sp>
      <p:sp>
        <p:nvSpPr>
          <p:cNvPr id="27" name="Tekstboks 26"/>
          <p:cNvSpPr txBox="1"/>
          <p:nvPr userDrawn="1"/>
        </p:nvSpPr>
        <p:spPr>
          <a:xfrm>
            <a:off x="915776" y="4077072"/>
            <a:ext cx="158376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Opportunities</a:t>
            </a:r>
          </a:p>
        </p:txBody>
      </p:sp>
      <p:sp>
        <p:nvSpPr>
          <p:cNvPr id="28" name="Tekstboks 27"/>
          <p:cNvSpPr txBox="1"/>
          <p:nvPr userDrawn="1"/>
        </p:nvSpPr>
        <p:spPr>
          <a:xfrm>
            <a:off x="5220072" y="4077072"/>
            <a:ext cx="8768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Threats</a:t>
            </a:r>
          </a:p>
        </p:txBody>
      </p:sp>
      <p:sp>
        <p:nvSpPr>
          <p:cNvPr id="29" name="Tekstboks 28"/>
          <p:cNvSpPr txBox="1"/>
          <p:nvPr userDrawn="1"/>
        </p:nvSpPr>
        <p:spPr>
          <a:xfrm>
            <a:off x="5220072" y="1556792"/>
            <a:ext cx="14266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 smtClean="0">
                <a:solidFill>
                  <a:srgbClr val="FFFFFF"/>
                </a:solidFill>
                <a:latin typeface="Verdana"/>
              </a:rPr>
              <a:t>Weaknesses</a:t>
            </a:r>
          </a:p>
        </p:txBody>
      </p:sp>
      <p:sp>
        <p:nvSpPr>
          <p:cNvPr id="48" name="Tekstboks 47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4" name="Rektangel 23"/>
          <p:cNvSpPr/>
          <p:nvPr userDrawn="1"/>
        </p:nvSpPr>
        <p:spPr bwMode="auto">
          <a:xfrm>
            <a:off x="0" y="0"/>
            <a:ext cx="9144000" cy="6381328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31" name="Tekstboks 30"/>
          <p:cNvSpPr txBox="1"/>
          <p:nvPr userDrawn="1"/>
        </p:nvSpPr>
        <p:spPr>
          <a:xfrm>
            <a:off x="899592" y="1268760"/>
            <a:ext cx="7776864" cy="5112568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da-DK" sz="1200" dirty="0" err="1" smtClean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32" name="Lige forbindelse 31"/>
          <p:cNvCxnSpPr/>
          <p:nvPr userDrawn="1"/>
        </p:nvCxnSpPr>
        <p:spPr>
          <a:xfrm>
            <a:off x="1161653" y="1554280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boks 32"/>
          <p:cNvSpPr txBox="1"/>
          <p:nvPr userDrawn="1"/>
        </p:nvSpPr>
        <p:spPr>
          <a:xfrm>
            <a:off x="1180109" y="1752232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34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264543" y="1484784"/>
            <a:ext cx="6614914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a-DK" dirty="0" err="1" smtClean="0"/>
              <a:t>Strategic</a:t>
            </a:r>
            <a:r>
              <a:rPr lang="da-DK" dirty="0" smtClean="0"/>
              <a:t> </a:t>
            </a:r>
            <a:r>
              <a:rPr lang="da-DK" dirty="0" err="1" smtClean="0"/>
              <a:t>issues</a:t>
            </a:r>
            <a:endParaRPr lang="da-DK" dirty="0" smtClean="0"/>
          </a:p>
        </p:txBody>
      </p:sp>
      <p:sp>
        <p:nvSpPr>
          <p:cNvPr id="36" name="Pladsholder til tekst 35"/>
          <p:cNvSpPr>
            <a:spLocks noGrp="1"/>
          </p:cNvSpPr>
          <p:nvPr>
            <p:ph type="body" sz="quarter" idx="19"/>
          </p:nvPr>
        </p:nvSpPr>
        <p:spPr>
          <a:xfrm>
            <a:off x="1258888" y="2276872"/>
            <a:ext cx="6648450" cy="359846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162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auto">
          <a:xfrm>
            <a:off x="0" y="1109663"/>
            <a:ext cx="9144000" cy="5143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7604803" y="260648"/>
            <a:ext cx="12241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8" name="bmkPresentationTitleJournalAndAuthor02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2" name="Pladsholder til medieklip 11"/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109663"/>
            <a:ext cx="9144000" cy="515666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Video</a:t>
            </a:r>
            <a:endParaRPr lang="da-DK" dirty="0"/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cxnSp>
        <p:nvCxnSpPr>
          <p:cNvPr id="22" name="Lige forbindelse 21"/>
          <p:cNvCxnSpPr/>
          <p:nvPr userDrawn="1"/>
        </p:nvCxnSpPr>
        <p:spPr>
          <a:xfrm>
            <a:off x="684863" y="366713"/>
            <a:ext cx="1" cy="3683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boks 22"/>
          <p:cNvSpPr txBox="1"/>
          <p:nvPr userDrawn="1"/>
        </p:nvSpPr>
        <p:spPr>
          <a:xfrm>
            <a:off x="703319" y="564665"/>
            <a:ext cx="2100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a-DK" sz="1000" kern="800" spc="-20" dirty="0" smtClean="0">
                <a:solidFill>
                  <a:srgbClr val="737371"/>
                </a:solidFill>
                <a:latin typeface="Verdana"/>
              </a:rPr>
              <a:t>VELUX World Conference 2013</a:t>
            </a:r>
            <a:endParaRPr lang="da-DK" sz="1000" kern="800" spc="-20" dirty="0">
              <a:solidFill>
                <a:srgbClr val="737371"/>
              </a:solidFill>
              <a:latin typeface="Verdana"/>
            </a:endParaRPr>
          </a:p>
        </p:txBody>
      </p:sp>
      <p:sp>
        <p:nvSpPr>
          <p:cNvPr id="24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787753" y="297217"/>
            <a:ext cx="6614914" cy="369292"/>
          </a:xfrm>
        </p:spPr>
        <p:txBody>
          <a:bodyPr lIns="0"/>
          <a:lstStyle>
            <a:lvl1pPr>
              <a:defRPr sz="2000" b="1" kern="1200" cap="none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7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12/04/2010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Title/Department/Archive/Author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Kombinationstegning 11"/>
          <p:cNvSpPr/>
          <p:nvPr userDrawn="1"/>
        </p:nvSpPr>
        <p:spPr bwMode="auto">
          <a:xfrm>
            <a:off x="3492500" y="891080"/>
            <a:ext cx="2159000" cy="2159000"/>
          </a:xfrm>
          <a:custGeom>
            <a:avLst/>
            <a:gdLst>
              <a:gd name="connsiteX0" fmla="*/ 0 w 2592288"/>
              <a:gd name="connsiteY0" fmla="*/ 1296144 h 2592288"/>
              <a:gd name="connsiteX1" fmla="*/ 379633 w 2592288"/>
              <a:gd name="connsiteY1" fmla="*/ 379632 h 2592288"/>
              <a:gd name="connsiteX2" fmla="*/ 1296146 w 2592288"/>
              <a:gd name="connsiteY2" fmla="*/ 2 h 2592288"/>
              <a:gd name="connsiteX3" fmla="*/ 2212658 w 2592288"/>
              <a:gd name="connsiteY3" fmla="*/ 379635 h 2592288"/>
              <a:gd name="connsiteX4" fmla="*/ 2592288 w 2592288"/>
              <a:gd name="connsiteY4" fmla="*/ 1296148 h 2592288"/>
              <a:gd name="connsiteX5" fmla="*/ 2212656 w 2592288"/>
              <a:gd name="connsiteY5" fmla="*/ 2212660 h 2592288"/>
              <a:gd name="connsiteX6" fmla="*/ 1296143 w 2592288"/>
              <a:gd name="connsiteY6" fmla="*/ 2592292 h 2592288"/>
              <a:gd name="connsiteX7" fmla="*/ 379631 w 2592288"/>
              <a:gd name="connsiteY7" fmla="*/ 2212659 h 2592288"/>
              <a:gd name="connsiteX8" fmla="*/ 0 w 2592288"/>
              <a:gd name="connsiteY8" fmla="*/ 1296146 h 2592288"/>
              <a:gd name="connsiteX9" fmla="*/ 0 w 2592288"/>
              <a:gd name="connsiteY9" fmla="*/ 1296144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288" h="2592288">
                <a:moveTo>
                  <a:pt x="0" y="1296144"/>
                </a:moveTo>
                <a:cubicBezTo>
                  <a:pt x="0" y="952385"/>
                  <a:pt x="136559" y="622706"/>
                  <a:pt x="379633" y="379632"/>
                </a:cubicBezTo>
                <a:cubicBezTo>
                  <a:pt x="622708" y="136558"/>
                  <a:pt x="952387" y="1"/>
                  <a:pt x="1296146" y="2"/>
                </a:cubicBezTo>
                <a:cubicBezTo>
                  <a:pt x="1639905" y="2"/>
                  <a:pt x="1969584" y="136561"/>
                  <a:pt x="2212658" y="379635"/>
                </a:cubicBezTo>
                <a:cubicBezTo>
                  <a:pt x="2455732" y="622710"/>
                  <a:pt x="2592289" y="952389"/>
                  <a:pt x="2592288" y="1296148"/>
                </a:cubicBezTo>
                <a:cubicBezTo>
                  <a:pt x="2592288" y="1639907"/>
                  <a:pt x="2455730" y="1969586"/>
                  <a:pt x="2212656" y="2212660"/>
                </a:cubicBezTo>
                <a:cubicBezTo>
                  <a:pt x="1969582" y="2455734"/>
                  <a:pt x="1639902" y="2592292"/>
                  <a:pt x="1296143" y="2592292"/>
                </a:cubicBezTo>
                <a:cubicBezTo>
                  <a:pt x="952384" y="2592292"/>
                  <a:pt x="622705" y="2455734"/>
                  <a:pt x="379631" y="2212659"/>
                </a:cubicBezTo>
                <a:cubicBezTo>
                  <a:pt x="136557" y="1969585"/>
                  <a:pt x="0" y="1639905"/>
                  <a:pt x="0" y="1296146"/>
                </a:cubicBez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 userDrawn="1"/>
        </p:nvSpPr>
        <p:spPr bwMode="auto">
          <a:xfrm>
            <a:off x="558799" y="4648200"/>
            <a:ext cx="8001001" cy="13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6000" b="1" kern="1200" spc="-80" baseline="0">
                <a:solidFill>
                  <a:schemeClr val="bg1"/>
                </a:solidFill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da-DK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2520950" y="4871180"/>
            <a:ext cx="4102100" cy="558800"/>
          </a:xfrm>
        </p:spPr>
        <p:txBody>
          <a:bodyPr/>
          <a:lstStyle>
            <a:lvl1pPr algn="ctr"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400">
                <a:solidFill>
                  <a:schemeClr val="bg1"/>
                </a:solidFill>
              </a:defRPr>
            </a:lvl3pPr>
            <a:lvl4pPr>
              <a:buFontTx/>
              <a:buNone/>
              <a:defRPr sz="2400">
                <a:solidFill>
                  <a:schemeClr val="bg1"/>
                </a:solidFill>
              </a:defRPr>
            </a:lvl4pPr>
            <a:lvl5pPr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1363590" y="3111500"/>
            <a:ext cx="6416821" cy="184665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da-DK" sz="12000" dirty="0" smtClean="0">
                <a:solidFill>
                  <a:srgbClr val="FFFFFF"/>
                </a:solidFill>
                <a:latin typeface="Verdana"/>
              </a:rPr>
              <a:t>[</a:t>
            </a:r>
            <a:r>
              <a:rPr lang="da-DK" sz="12000" b="1" dirty="0" smtClean="0">
                <a:solidFill>
                  <a:srgbClr val="FFFFFF"/>
                </a:solidFill>
                <a:latin typeface="Verdana"/>
              </a:rPr>
              <a:t>Break</a:t>
            </a:r>
            <a:r>
              <a:rPr lang="da-DK" sz="12000" dirty="0" smtClean="0">
                <a:solidFill>
                  <a:srgbClr val="FFFFFF"/>
                </a:solidFill>
                <a:latin typeface="Verdana"/>
              </a:rPr>
              <a:t>]</a:t>
            </a:r>
          </a:p>
        </p:txBody>
      </p:sp>
      <p:grpSp>
        <p:nvGrpSpPr>
          <p:cNvPr id="6" name="Gruppe 25"/>
          <p:cNvGrpSpPr/>
          <p:nvPr userDrawn="1"/>
        </p:nvGrpSpPr>
        <p:grpSpPr>
          <a:xfrm>
            <a:off x="-2181342" y="407626"/>
            <a:ext cx="2016087" cy="3233932"/>
            <a:chOff x="-2016087" y="253388"/>
            <a:chExt cx="2016087" cy="3233932"/>
          </a:xfrm>
        </p:grpSpPr>
        <p:sp>
          <p:nvSpPr>
            <p:cNvPr id="23" name="Rektangel 22"/>
            <p:cNvSpPr/>
            <p:nvPr userDrawn="1"/>
          </p:nvSpPr>
          <p:spPr bwMode="auto">
            <a:xfrm>
              <a:off x="-2016087" y="253388"/>
              <a:ext cx="2016087" cy="32339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grpSp>
          <p:nvGrpSpPr>
            <p:cNvPr id="7" name="Gruppe 21"/>
            <p:cNvGrpSpPr/>
            <p:nvPr userDrawn="1"/>
          </p:nvGrpSpPr>
          <p:grpSpPr>
            <a:xfrm>
              <a:off x="-1900432" y="404813"/>
              <a:ext cx="1900432" cy="540000"/>
              <a:chOff x="-1944500" y="404813"/>
              <a:chExt cx="1819679" cy="540000"/>
            </a:xfrm>
          </p:grpSpPr>
          <p:sp>
            <p:nvSpPr>
              <p:cNvPr id="20" name="Cirkel 19"/>
              <p:cNvSpPr/>
              <p:nvPr userDrawn="1"/>
            </p:nvSpPr>
            <p:spPr bwMode="auto">
              <a:xfrm>
                <a:off x="-1944500" y="404813"/>
                <a:ext cx="540000" cy="540000"/>
              </a:xfrm>
              <a:prstGeom prst="pie">
                <a:avLst>
                  <a:gd name="adj1" fmla="val 18795855"/>
                  <a:gd name="adj2" fmla="val 1620000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kstboks 20"/>
              <p:cNvSpPr txBox="1"/>
              <p:nvPr userDrawn="1"/>
            </p:nvSpPr>
            <p:spPr>
              <a:xfrm>
                <a:off x="-1326378" y="404813"/>
                <a:ext cx="12015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da-DK" sz="1400" b="1" dirty="0" smtClean="0">
                    <a:solidFill>
                      <a:srgbClr val="FFFFFF"/>
                    </a:solidFill>
                    <a:latin typeface="Verdana"/>
                  </a:rPr>
                  <a:t>Timer</a:t>
                </a:r>
                <a:endParaRPr lang="da-DK" sz="800" b="1" dirty="0" smtClean="0">
                  <a:solidFill>
                    <a:srgbClr val="FFFFFF"/>
                  </a:solidFill>
                  <a:latin typeface="Verdana"/>
                </a:endParaRPr>
              </a:p>
              <a:p>
                <a:r>
                  <a:rPr lang="da-DK" sz="800" dirty="0" smtClean="0">
                    <a:solidFill>
                      <a:srgbClr val="FFFFFF"/>
                    </a:solidFill>
                    <a:latin typeface="Verdana"/>
                  </a:rPr>
                  <a:t>The timer only runs in Showviev</a:t>
                </a:r>
              </a:p>
            </p:txBody>
          </p:sp>
        </p:grpSp>
        <p:pic>
          <p:nvPicPr>
            <p:cNvPr id="523265" name="Picture 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83886" y="2117641"/>
              <a:ext cx="1751682" cy="132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kstboks 24"/>
            <p:cNvSpPr txBox="1"/>
            <p:nvPr userDrawn="1"/>
          </p:nvSpPr>
          <p:spPr>
            <a:xfrm>
              <a:off x="-1872867" y="1090669"/>
              <a:ext cx="1762700" cy="396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a-DK" sz="800" b="1" dirty="0" smtClean="0">
                  <a:solidFill>
                    <a:srgbClr val="FFFFFF"/>
                  </a:solidFill>
                </a:rPr>
                <a:t>Set timer:</a:t>
              </a:r>
            </a:p>
            <a:p>
              <a:r>
                <a:rPr lang="da-DK" sz="800" dirty="0" smtClean="0">
                  <a:solidFill>
                    <a:srgbClr val="FFFFFF"/>
                  </a:solidFill>
                </a:rPr>
                <a:t>In animation pane</a:t>
              </a:r>
            </a:p>
            <a:p>
              <a:r>
                <a:rPr lang="da-DK" sz="800" dirty="0" smtClean="0">
                  <a:solidFill>
                    <a:srgbClr val="FFFFFF"/>
                  </a:solidFill>
                </a:rPr>
                <a:t>Enter number of seconds for each half of spin.</a:t>
              </a:r>
            </a:p>
            <a:p>
              <a:endParaRPr lang="da-DK" sz="800" dirty="0" smtClean="0">
                <a:solidFill>
                  <a:srgbClr val="FFFFFF"/>
                </a:solidFill>
              </a:endParaRPr>
            </a:p>
            <a:p>
              <a:r>
                <a:rPr lang="da-DK" sz="800" dirty="0" smtClean="0">
                  <a:solidFill>
                    <a:srgbClr val="FFFFFF"/>
                  </a:solidFill>
                </a:rPr>
                <a:t>Eksample 10 min. break = </a:t>
              </a:r>
              <a:br>
                <a:rPr lang="da-DK" sz="800" dirty="0" smtClean="0">
                  <a:solidFill>
                    <a:srgbClr val="FFFFFF"/>
                  </a:solidFill>
                </a:rPr>
              </a:br>
              <a:r>
                <a:rPr lang="da-DK" sz="800" dirty="0" smtClean="0">
                  <a:solidFill>
                    <a:srgbClr val="FFFFFF"/>
                  </a:solidFill>
                </a:rPr>
                <a:t>05:00,0 sek. pr. half spin</a:t>
              </a:r>
            </a:p>
            <a:p>
              <a:endParaRPr lang="da-DK" sz="800" dirty="0" err="1" smtClean="0">
                <a:solidFill>
                  <a:srgbClr val="000000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3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>
                <a:solidFill>
                  <a:srgbClr val="FFFFFF"/>
                </a:solidFill>
              </a:rPr>
              <a:t>12/04/2010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Title/Department/Archive/Author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Kombinationstegning 11"/>
          <p:cNvSpPr/>
          <p:nvPr userDrawn="1"/>
        </p:nvSpPr>
        <p:spPr bwMode="auto">
          <a:xfrm>
            <a:off x="3492500" y="891080"/>
            <a:ext cx="2159000" cy="2159000"/>
          </a:xfrm>
          <a:custGeom>
            <a:avLst/>
            <a:gdLst>
              <a:gd name="connsiteX0" fmla="*/ 0 w 2592288"/>
              <a:gd name="connsiteY0" fmla="*/ 1296144 h 2592288"/>
              <a:gd name="connsiteX1" fmla="*/ 379633 w 2592288"/>
              <a:gd name="connsiteY1" fmla="*/ 379632 h 2592288"/>
              <a:gd name="connsiteX2" fmla="*/ 1296146 w 2592288"/>
              <a:gd name="connsiteY2" fmla="*/ 2 h 2592288"/>
              <a:gd name="connsiteX3" fmla="*/ 2212658 w 2592288"/>
              <a:gd name="connsiteY3" fmla="*/ 379635 h 2592288"/>
              <a:gd name="connsiteX4" fmla="*/ 2592288 w 2592288"/>
              <a:gd name="connsiteY4" fmla="*/ 1296148 h 2592288"/>
              <a:gd name="connsiteX5" fmla="*/ 2212656 w 2592288"/>
              <a:gd name="connsiteY5" fmla="*/ 2212660 h 2592288"/>
              <a:gd name="connsiteX6" fmla="*/ 1296143 w 2592288"/>
              <a:gd name="connsiteY6" fmla="*/ 2592292 h 2592288"/>
              <a:gd name="connsiteX7" fmla="*/ 379631 w 2592288"/>
              <a:gd name="connsiteY7" fmla="*/ 2212659 h 2592288"/>
              <a:gd name="connsiteX8" fmla="*/ 0 w 2592288"/>
              <a:gd name="connsiteY8" fmla="*/ 1296146 h 2592288"/>
              <a:gd name="connsiteX9" fmla="*/ 0 w 2592288"/>
              <a:gd name="connsiteY9" fmla="*/ 1296144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288" h="2592288">
                <a:moveTo>
                  <a:pt x="0" y="1296144"/>
                </a:moveTo>
                <a:cubicBezTo>
                  <a:pt x="0" y="952385"/>
                  <a:pt x="136559" y="622706"/>
                  <a:pt x="379633" y="379632"/>
                </a:cubicBezTo>
                <a:cubicBezTo>
                  <a:pt x="622708" y="136558"/>
                  <a:pt x="952387" y="1"/>
                  <a:pt x="1296146" y="2"/>
                </a:cubicBezTo>
                <a:cubicBezTo>
                  <a:pt x="1639905" y="2"/>
                  <a:pt x="1969584" y="136561"/>
                  <a:pt x="2212658" y="379635"/>
                </a:cubicBezTo>
                <a:cubicBezTo>
                  <a:pt x="2455732" y="622710"/>
                  <a:pt x="2592289" y="952389"/>
                  <a:pt x="2592288" y="1296148"/>
                </a:cubicBezTo>
                <a:cubicBezTo>
                  <a:pt x="2592288" y="1639907"/>
                  <a:pt x="2455730" y="1969586"/>
                  <a:pt x="2212656" y="2212660"/>
                </a:cubicBezTo>
                <a:cubicBezTo>
                  <a:pt x="1969582" y="2455734"/>
                  <a:pt x="1639902" y="2592292"/>
                  <a:pt x="1296143" y="2592292"/>
                </a:cubicBezTo>
                <a:cubicBezTo>
                  <a:pt x="952384" y="2592292"/>
                  <a:pt x="622705" y="2455734"/>
                  <a:pt x="379631" y="2212659"/>
                </a:cubicBezTo>
                <a:cubicBezTo>
                  <a:pt x="136557" y="1969585"/>
                  <a:pt x="0" y="1639905"/>
                  <a:pt x="0" y="1296146"/>
                </a:cubicBez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endParaRPr lang="da-DK" dirty="0" err="1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 userDrawn="1"/>
        </p:nvSpPr>
        <p:spPr bwMode="auto">
          <a:xfrm>
            <a:off x="558799" y="4648200"/>
            <a:ext cx="8001001" cy="13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6000" b="1" kern="1200" spc="-80" baseline="0">
                <a:solidFill>
                  <a:schemeClr val="bg1"/>
                </a:solidFill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da-DK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2520950" y="4871180"/>
            <a:ext cx="4102100" cy="558800"/>
          </a:xfrm>
        </p:spPr>
        <p:txBody>
          <a:bodyPr/>
          <a:lstStyle>
            <a:lvl1pPr algn="ctr">
              <a:buFontTx/>
              <a:buNone/>
              <a:defRPr sz="2400">
                <a:solidFill>
                  <a:schemeClr val="bg1"/>
                </a:solidFill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400">
                <a:solidFill>
                  <a:schemeClr val="bg1"/>
                </a:solidFill>
              </a:defRPr>
            </a:lvl3pPr>
            <a:lvl4pPr>
              <a:buFontTx/>
              <a:buNone/>
              <a:defRPr sz="2400">
                <a:solidFill>
                  <a:schemeClr val="bg1"/>
                </a:solidFill>
              </a:defRPr>
            </a:lvl4pPr>
            <a:lvl5pPr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1285044" y="3111500"/>
            <a:ext cx="6573916" cy="184665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da-DK" sz="12000" dirty="0" smtClean="0">
                <a:solidFill>
                  <a:srgbClr val="FFFFFF"/>
                </a:solidFill>
                <a:latin typeface="Verdana"/>
              </a:rPr>
              <a:t>[</a:t>
            </a:r>
            <a:r>
              <a:rPr lang="da-DK" sz="12000" b="1" dirty="0" smtClean="0">
                <a:solidFill>
                  <a:srgbClr val="FFFFFF"/>
                </a:solidFill>
                <a:latin typeface="Verdana"/>
              </a:rPr>
              <a:t>Lunch</a:t>
            </a:r>
            <a:r>
              <a:rPr lang="da-DK" sz="12000" dirty="0" smtClean="0">
                <a:solidFill>
                  <a:srgbClr val="FFFFFF"/>
                </a:solidFill>
                <a:latin typeface="Verdana"/>
              </a:rPr>
              <a:t>]</a:t>
            </a:r>
          </a:p>
        </p:txBody>
      </p:sp>
      <p:grpSp>
        <p:nvGrpSpPr>
          <p:cNvPr id="2" name="Gruppe 25"/>
          <p:cNvGrpSpPr/>
          <p:nvPr userDrawn="1"/>
        </p:nvGrpSpPr>
        <p:grpSpPr>
          <a:xfrm>
            <a:off x="-2181342" y="407626"/>
            <a:ext cx="2016087" cy="3233932"/>
            <a:chOff x="-2016087" y="253388"/>
            <a:chExt cx="2016087" cy="3233932"/>
          </a:xfrm>
        </p:grpSpPr>
        <p:sp>
          <p:nvSpPr>
            <p:cNvPr id="23" name="Rektangel 22"/>
            <p:cNvSpPr/>
            <p:nvPr userDrawn="1"/>
          </p:nvSpPr>
          <p:spPr bwMode="auto">
            <a:xfrm>
              <a:off x="-2016087" y="253388"/>
              <a:ext cx="2016087" cy="32339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endParaRPr lang="da-DK" dirty="0" err="1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uppe 21"/>
            <p:cNvGrpSpPr/>
            <p:nvPr userDrawn="1"/>
          </p:nvGrpSpPr>
          <p:grpSpPr>
            <a:xfrm>
              <a:off x="-1900432" y="404813"/>
              <a:ext cx="1900432" cy="540000"/>
              <a:chOff x="-1944500" y="404813"/>
              <a:chExt cx="1819679" cy="540000"/>
            </a:xfrm>
          </p:grpSpPr>
          <p:sp>
            <p:nvSpPr>
              <p:cNvPr id="20" name="Cirkel 19"/>
              <p:cNvSpPr/>
              <p:nvPr userDrawn="1"/>
            </p:nvSpPr>
            <p:spPr bwMode="auto">
              <a:xfrm>
                <a:off x="-1944500" y="404813"/>
                <a:ext cx="540000" cy="540000"/>
              </a:xfrm>
              <a:prstGeom prst="pie">
                <a:avLst>
                  <a:gd name="adj1" fmla="val 18795855"/>
                  <a:gd name="adj2" fmla="val 1620000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2000" tIns="72000" rIns="7200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kstboks 20"/>
              <p:cNvSpPr txBox="1"/>
              <p:nvPr userDrawn="1"/>
            </p:nvSpPr>
            <p:spPr>
              <a:xfrm>
                <a:off x="-1326378" y="404813"/>
                <a:ext cx="12015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da-DK" sz="1400" b="1" dirty="0" smtClean="0">
                    <a:solidFill>
                      <a:srgbClr val="FFFFFF"/>
                    </a:solidFill>
                    <a:latin typeface="Verdana"/>
                  </a:rPr>
                  <a:t>Timer</a:t>
                </a:r>
                <a:endParaRPr lang="da-DK" sz="800" b="1" dirty="0" smtClean="0">
                  <a:solidFill>
                    <a:srgbClr val="FFFFFF"/>
                  </a:solidFill>
                  <a:latin typeface="Verdana"/>
                </a:endParaRPr>
              </a:p>
              <a:p>
                <a:r>
                  <a:rPr lang="da-DK" sz="800" dirty="0" smtClean="0">
                    <a:solidFill>
                      <a:srgbClr val="FFFFFF"/>
                    </a:solidFill>
                    <a:latin typeface="Verdana"/>
                  </a:rPr>
                  <a:t>The timer only runs in Showviev</a:t>
                </a:r>
              </a:p>
            </p:txBody>
          </p:sp>
        </p:grpSp>
        <p:pic>
          <p:nvPicPr>
            <p:cNvPr id="523265" name="Picture 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83886" y="2117641"/>
              <a:ext cx="1751682" cy="132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kstboks 24"/>
            <p:cNvSpPr txBox="1"/>
            <p:nvPr userDrawn="1"/>
          </p:nvSpPr>
          <p:spPr>
            <a:xfrm>
              <a:off x="-1872867" y="1090669"/>
              <a:ext cx="1762700" cy="396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da-DK" sz="800" b="1" dirty="0" smtClean="0">
                  <a:solidFill>
                    <a:srgbClr val="FFFFFF"/>
                  </a:solidFill>
                </a:rPr>
                <a:t>Set timer:</a:t>
              </a:r>
            </a:p>
            <a:p>
              <a:r>
                <a:rPr lang="da-DK" sz="800" dirty="0" smtClean="0">
                  <a:solidFill>
                    <a:srgbClr val="FFFFFF"/>
                  </a:solidFill>
                </a:rPr>
                <a:t>In animation pane</a:t>
              </a:r>
            </a:p>
            <a:p>
              <a:r>
                <a:rPr lang="da-DK" sz="800" dirty="0" smtClean="0">
                  <a:solidFill>
                    <a:srgbClr val="FFFFFF"/>
                  </a:solidFill>
                </a:rPr>
                <a:t>Enter number of seconds for each half of spin.</a:t>
              </a:r>
            </a:p>
            <a:p>
              <a:endParaRPr lang="da-DK" sz="800" dirty="0" smtClean="0">
                <a:solidFill>
                  <a:srgbClr val="FFFFFF"/>
                </a:solidFill>
              </a:endParaRPr>
            </a:p>
            <a:p>
              <a:r>
                <a:rPr lang="da-DK" sz="800" dirty="0" smtClean="0">
                  <a:solidFill>
                    <a:srgbClr val="FFFFFF"/>
                  </a:solidFill>
                </a:rPr>
                <a:t>Eksample 10 min. break = </a:t>
              </a:r>
              <a:br>
                <a:rPr lang="da-DK" sz="800" dirty="0" smtClean="0">
                  <a:solidFill>
                    <a:srgbClr val="FFFFFF"/>
                  </a:solidFill>
                </a:rPr>
              </a:br>
              <a:r>
                <a:rPr lang="da-DK" sz="800" dirty="0" smtClean="0">
                  <a:solidFill>
                    <a:srgbClr val="FFFFFF"/>
                  </a:solidFill>
                </a:rPr>
                <a:t>05:00,0 sek. pr. half spin</a:t>
              </a:r>
            </a:p>
            <a:p>
              <a:endParaRPr lang="da-DK" sz="800" dirty="0" err="1" smtClean="0">
                <a:solidFill>
                  <a:srgbClr val="000000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98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mkPresentationTitleJournalAndAuthor05"/>
          <p:cNvSpPr txBox="1"/>
          <p:nvPr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9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43375" cy="5105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14927-13ED-4592-B6CD-08D7D1B75926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>
              <a:solidFill>
                <a:srgbClr val="737371"/>
              </a:solidFill>
            </a:endParaRPr>
          </a:p>
        </p:txBody>
      </p:sp>
      <p:sp>
        <p:nvSpPr>
          <p:cNvPr id="9" name="bmkPresentationTitleJournalAndAuthor03"/>
          <p:cNvSpPr txBox="1"/>
          <p:nvPr userDrawn="1"/>
        </p:nvSpPr>
        <p:spPr>
          <a:xfrm>
            <a:off x="347662" y="6446838"/>
            <a:ext cx="7896745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2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image" Target="../media/image3.emf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12/04/2010</a:t>
            </a:r>
            <a:endParaRPr lang="en-GB" dirty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Title/Department/Archive/Author</a:t>
            </a:r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9863"/>
            <a:ext cx="7032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1" y="1220788"/>
            <a:ext cx="84597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7"/>
            <a:ext cx="2984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10292E62-ABCD-4E1A-9CD4-1F4D24B7AC5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0" r:id="rId4"/>
    <p:sldLayoutId id="2147483662" r:id="rId5"/>
    <p:sldLayoutId id="2147483663" r:id="rId6"/>
    <p:sldLayoutId id="2147483670" r:id="rId7"/>
    <p:sldLayoutId id="2147483673" r:id="rId8"/>
    <p:sldLayoutId id="2147483654" r:id="rId9"/>
    <p:sldLayoutId id="2147483655" r:id="rId10"/>
    <p:sldLayoutId id="214748367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14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1200">
          <a:solidFill>
            <a:schemeClr val="tx1"/>
          </a:solidFill>
          <a:latin typeface="+mn-lt"/>
        </a:defRPr>
      </a:lvl4pPr>
      <a:lvl5pPr marL="1058400" indent="-2412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4"/>
        </a:buBlip>
        <a:tabLst/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24A2-EB32-4814-B6FB-DE9555319C89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cnRoadmap_ID_7" hidden="1"/>
          <p:cNvSpPr txBox="1"/>
          <p:nvPr userDrawn="1">
            <p:custDataLst>
              <p:tags r:id="rId35"/>
            </p:custDataLst>
          </p:nvPr>
        </p:nvSpPr>
        <p:spPr bwMode="gray">
          <a:xfrm>
            <a:off x="4775200" y="88900"/>
            <a:ext cx="3911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0"/>
              </a:spcBef>
              <a:buSzPct val="80000"/>
              <a:buFont typeface="Arial" pitchFamily="34" charset="0"/>
              <a:buNone/>
              <a:tabLst>
                <a:tab pos="1274763" algn="l"/>
              </a:tabLst>
            </a:pPr>
            <a:r>
              <a:rPr lang="da-DK" sz="1200" b="1" i="1" dirty="0" smtClean="0">
                <a:solidFill>
                  <a:srgbClr val="000000"/>
                </a:solidFill>
                <a:latin typeface="Verdana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9956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6"/>
        </a:buBlip>
        <a:tabLst>
          <a:tab pos="1274763" algn="l"/>
        </a:tabLst>
        <a:defRPr lang="en-US" sz="2800" kern="1200" smtClean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6"/>
        </a:buBlip>
        <a:tabLst>
          <a:tab pos="1274763" algn="l"/>
        </a:tabLst>
        <a:defRPr lang="en-US" sz="2400" kern="120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6"/>
        </a:buBlip>
        <a:tabLst>
          <a:tab pos="1274763" algn="l"/>
        </a:tabLst>
        <a:defRPr lang="en-US" sz="2000" kern="120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6"/>
        </a:buBlip>
        <a:tabLst>
          <a:tab pos="1274763" algn="l"/>
        </a:tabLst>
        <a:defRPr lang="en-US" sz="1800" kern="120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6"/>
        </a:buBlip>
        <a:tabLst>
          <a:tab pos="1274763" algn="l"/>
        </a:tabLst>
        <a:defRPr lang="da-DK" sz="1800" kern="1200" dirty="0" err="1" smtClean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VELUX World Conference 2009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24A2-EB32-4814-B6FB-DE9555319C89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3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4"/>
        </a:buBlip>
        <a:tabLst>
          <a:tab pos="1274763" algn="l"/>
        </a:tabLst>
        <a:defRPr lang="en-US" sz="2800" kern="1200" smtClean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4"/>
        </a:buBlip>
        <a:tabLst>
          <a:tab pos="1274763" algn="l"/>
        </a:tabLst>
        <a:defRPr lang="en-US" sz="2400" kern="120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4"/>
        </a:buBlip>
        <a:tabLst>
          <a:tab pos="1274763" algn="l"/>
        </a:tabLst>
        <a:defRPr lang="en-US" sz="2000" kern="120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4"/>
        </a:buBlip>
        <a:tabLst>
          <a:tab pos="1274763" algn="l"/>
        </a:tabLst>
        <a:defRPr lang="en-US" sz="1800" kern="120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fontAlgn="base" latinLnBrk="0" hangingPunct="1">
        <a:spcBef>
          <a:spcPct val="20000"/>
        </a:spcBef>
        <a:spcAft>
          <a:spcPct val="0"/>
        </a:spcAft>
        <a:buSzPct val="80000"/>
        <a:buFont typeface="Arial" pitchFamily="34" charset="0"/>
        <a:buBlip>
          <a:blip r:embed="rId34"/>
        </a:buBlip>
        <a:tabLst>
          <a:tab pos="1274763" algn="l"/>
        </a:tabLst>
        <a:defRPr lang="da-DK" sz="1800" kern="1200" dirty="0" err="1" smtClean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12/04/2010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Title/Department/Archive/Author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82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7"/>
            <a:ext cx="2984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10292E62-ABCD-4E1A-9CD4-1F4D24B7AC5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9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8"/>
        </a:buBlip>
        <a:tabLst>
          <a:tab pos="12747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9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9"/>
        </a:buBlip>
        <a:tabLst>
          <a:tab pos="1274763" algn="l"/>
        </a:tabLst>
        <a:defRPr sz="14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9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4pPr>
      <a:lvl5pPr marL="1058400" indent="-2412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9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8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8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8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8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r>
              <a:rPr lang="da-DK" smtClean="0">
                <a:solidFill>
                  <a:srgbClr val="737371"/>
                </a:solidFill>
              </a:rPr>
              <a:t>12/04/2010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 smtClean="0">
                <a:solidFill>
                  <a:srgbClr val="737371"/>
                </a:solidFill>
              </a:rPr>
              <a:t>Title/Department/Archive/Author</a:t>
            </a:r>
            <a:endParaRPr lang="en-GB" dirty="0">
              <a:solidFill>
                <a:srgbClr val="73737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82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smtClean="0"/>
              <a:t>Klik for at redigere titeltypografi i masteren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20"/>
              </a:buBlip>
              <a:tabLst>
                <a:tab pos="1274763" algn="l"/>
              </a:tabLst>
              <a:defRPr/>
            </a:pPr>
            <a:r>
              <a:rPr lang="en-GB" noProof="0" dirty="0" smtClean="0"/>
              <a:t> </a:t>
            </a:r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en-GB" noProof="0" dirty="0" smtClean="0"/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Tifth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7"/>
            <a:ext cx="2984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fld id="{10292E62-ABCD-4E1A-9CD4-1F4D24B7AC52}" type="slidenum">
              <a:rPr lang="en-GB" smtClean="0">
                <a:solidFill>
                  <a:srgbClr val="737371"/>
                </a:solidFill>
              </a:rPr>
              <a:pPr/>
              <a:t>‹#›</a:t>
            </a:fld>
            <a:endParaRPr lang="en-GB" dirty="0">
              <a:solidFill>
                <a:srgbClr val="7373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Tx/>
        <a:buNone/>
        <a:tabLst>
          <a:tab pos="1274763" algn="l"/>
        </a:tabLst>
        <a:defRPr baseline="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21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21"/>
        </a:buBlip>
        <a:tabLst>
          <a:tab pos="1274763" algn="l"/>
        </a:tabLst>
        <a:defRPr sz="14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21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4pPr>
      <a:lvl5pPr marL="1058400" indent="-2412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21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0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0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0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0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82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7"/>
            <a:ext cx="2984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10292E62-ABCD-4E1A-9CD4-1F4D24B7AC5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3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4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4pPr>
      <a:lvl5pPr marL="1058400" indent="-2412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82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7"/>
            <a:ext cx="2984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10292E62-ABCD-4E1A-9CD4-1F4D24B7AC5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62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4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4pPr>
      <a:lvl5pPr marL="1058400" indent="-2412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3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2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7663" y="6446838"/>
            <a:ext cx="795313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9988" y="6446838"/>
            <a:ext cx="70675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168275"/>
            <a:ext cx="7032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19200"/>
            <a:ext cx="8439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8363" y="6446837"/>
            <a:ext cx="298450" cy="2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10292E62-ABCD-4E1A-9CD4-1F4D24B7AC5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24775" y="358775"/>
            <a:ext cx="1077913" cy="35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7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99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6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2pPr>
      <a:lvl3pPr marL="798513" indent="-211138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6"/>
        </a:buBlip>
        <a:tabLst>
          <a:tab pos="1274763" algn="l"/>
        </a:tabLst>
        <a:defRPr sz="1400">
          <a:solidFill>
            <a:schemeClr val="tx1"/>
          </a:solidFill>
          <a:latin typeface="+mn-lt"/>
        </a:defRPr>
      </a:lvl3pPr>
      <a:lvl4pPr marL="1057275" indent="-239713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6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4pPr>
      <a:lvl5pPr marL="1058400" indent="-241200" algn="l" rtl="0" eaLnBrk="1" fontAlgn="base" hangingPunct="1">
        <a:spcBef>
          <a:spcPct val="20000"/>
        </a:spcBef>
        <a:spcAft>
          <a:spcPct val="0"/>
        </a:spcAft>
        <a:buSzPct val="80000"/>
        <a:buFontTx/>
        <a:buBlip>
          <a:blip r:embed="rId16"/>
        </a:buBlip>
        <a:tabLst>
          <a:tab pos="1274763" algn="l"/>
        </a:tabLst>
        <a:defRPr sz="1200">
          <a:solidFill>
            <a:schemeClr val="tx1"/>
          </a:solidFill>
          <a:latin typeface="+mn-lt"/>
        </a:defRPr>
      </a:lvl5pPr>
      <a:lvl6pPr marL="17240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6pPr>
      <a:lvl7pPr marL="21812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7pPr>
      <a:lvl8pPr marL="26384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8pPr>
      <a:lvl9pPr marL="3095625" indent="-19367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tabLst>
          <a:tab pos="127476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2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image" Target="../media/image29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23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78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Performance Management in VELUX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BBRT meeting 3 November 2015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000" dirty="0" smtClean="0"/>
              <a:t>Ulrich Gammelgaard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045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663" y="332656"/>
            <a:ext cx="7032649" cy="506323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go </a:t>
            </a:r>
            <a:r>
              <a:rPr lang="en-US" dirty="0"/>
              <a:t>beyond budgeting!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91706" y="3000372"/>
            <a:ext cx="4143404" cy="3643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354" y="1925604"/>
            <a:ext cx="4071966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/>
              <a:t>Past: </a:t>
            </a:r>
          </a:p>
          <a:p>
            <a:r>
              <a:rPr lang="en-GB" dirty="0" smtClean="0"/>
              <a:t>Traditional budget planning once a year...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370" y="1925604"/>
            <a:ext cx="4357686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/>
              <a:t>Future: </a:t>
            </a:r>
          </a:p>
          <a:p>
            <a:r>
              <a:rPr lang="en-GB" dirty="0" smtClean="0"/>
              <a:t>Adaptive process with target setting and rolling forecasting...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0598" y="3633019"/>
            <a:ext cx="1428760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/>
            <a:r>
              <a:rPr lang="en-GB" dirty="0" smtClean="0">
                <a:solidFill>
                  <a:schemeClr val="accent1"/>
                </a:solidFill>
              </a:rPr>
              <a:t>: </a:t>
            </a:r>
            <a:r>
              <a:rPr lang="en-GB" dirty="0" smtClean="0"/>
              <a:t>One yearly planning process</a:t>
            </a:r>
          </a:p>
          <a:p>
            <a:pPr marL="177800" indent="-177800">
              <a:buFont typeface="Arial" pitchFamily="34" charset="0"/>
              <a:buChar char="•"/>
            </a:pPr>
            <a:endParaRPr lang="en-GB" dirty="0" smtClean="0"/>
          </a:p>
          <a:p>
            <a:pPr marL="177800" indent="-177800"/>
            <a:r>
              <a:rPr lang="en-GB" dirty="0" smtClean="0">
                <a:solidFill>
                  <a:schemeClr val="accent1"/>
                </a:solidFill>
              </a:rPr>
              <a:t>: </a:t>
            </a:r>
            <a:r>
              <a:rPr lang="en-GB" dirty="0" smtClean="0"/>
              <a:t>Monthly follow up on deviations</a:t>
            </a:r>
          </a:p>
        </p:txBody>
      </p:sp>
      <p:pic>
        <p:nvPicPr>
          <p:cNvPr id="26" name="Picture 4" descr="http://www.tal-knuser.dk/wp-content/uploads/2010/05/budg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82" y="3692018"/>
            <a:ext cx="2190828" cy="219082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4755284" y="3000372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43786" y="4274381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55661" y="5595890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3165" y="3335824"/>
            <a:ext cx="17738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Target setting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74928" y="3334001"/>
            <a:ext cx="1143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Yearly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53165" y="4602554"/>
            <a:ext cx="17738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Forecasting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74928" y="4600731"/>
            <a:ext cx="1143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Monthly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3165" y="5814691"/>
            <a:ext cx="1773887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Resource</a:t>
            </a:r>
          </a:p>
          <a:p>
            <a:r>
              <a:rPr lang="en-GB" dirty="0" smtClean="0"/>
              <a:t>allocation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74928" y="5922052"/>
            <a:ext cx="11430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Daily</a:t>
            </a:r>
          </a:p>
        </p:txBody>
      </p:sp>
      <p:pic>
        <p:nvPicPr>
          <p:cNvPr id="36" name="Picture 14" descr="http://t2.gstatic.com/images?q=tbn:ANd9GcRc6WSlP0HzJxOyeq5mP4GWeAjmEN0j335Y9UgndLQ6MPCfMEbPQQ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910" y="4501323"/>
            <a:ext cx="642942" cy="517048"/>
          </a:xfrm>
          <a:prstGeom prst="rect">
            <a:avLst/>
          </a:prstGeom>
          <a:noFill/>
        </p:spPr>
      </p:pic>
      <p:pic>
        <p:nvPicPr>
          <p:cNvPr id="37" name="Picture 8" descr="http://t1.gstatic.com/images?q=tbn:ANd9GcSsIahvvWBAD5daZQegvgfi4_HmkEvcJXI-DUpoBJYAaECNafm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910" y="5880483"/>
            <a:ext cx="642942" cy="481586"/>
          </a:xfrm>
          <a:prstGeom prst="rect">
            <a:avLst/>
          </a:prstGeom>
          <a:noFill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/>
          <a:srcRect l="4170" t="4115" b="2405"/>
          <a:stretch>
            <a:fillRect/>
          </a:stretch>
        </p:blipFill>
        <p:spPr bwMode="auto">
          <a:xfrm>
            <a:off x="4824693" y="3207225"/>
            <a:ext cx="633023" cy="6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18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220071" y="1130693"/>
            <a:ext cx="3566741" cy="20822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737845"/>
            <a:ext cx="72008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-&gt;</a:t>
            </a:r>
            <a:r>
              <a:rPr lang="en-GB" dirty="0" smtClean="0"/>
              <a:t>	Alignment </a:t>
            </a:r>
            <a:r>
              <a:rPr lang="en-GB" dirty="0"/>
              <a:t>of global targets with local targets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-&gt;</a:t>
            </a:r>
            <a:r>
              <a:rPr lang="en-GB" dirty="0" smtClean="0"/>
              <a:t>	Agility in planning with possibility for monthly reviews 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-&gt;</a:t>
            </a:r>
            <a:r>
              <a:rPr lang="en-GB" dirty="0" smtClean="0"/>
              <a:t>	Forward looking follow-up on target realisation 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7663" y="362125"/>
            <a:ext cx="7032625" cy="484212"/>
          </a:xfrm>
        </p:spPr>
        <p:txBody>
          <a:bodyPr/>
          <a:lstStyle/>
          <a:p>
            <a:r>
              <a:rPr lang="en-GB" dirty="0" smtClean="0"/>
              <a:t>What’s in it for VELUX?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3" y="1130693"/>
            <a:ext cx="4702425" cy="2082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17" y="1644256"/>
            <a:ext cx="792284" cy="79228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246359" y="1458068"/>
            <a:ext cx="2585669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With VELUX Performance Process we introduce a synchronised </a:t>
            </a:r>
            <a:r>
              <a:rPr lang="en-GB" sz="1400" dirty="0">
                <a:solidFill>
                  <a:srgbClr val="FF0000"/>
                </a:solidFill>
              </a:rPr>
              <a:t>“beat of the pulse”</a:t>
            </a:r>
            <a:r>
              <a:rPr lang="en-GB" sz="1400" dirty="0"/>
              <a:t> for planning and follow up in VELUX.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37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663" y="332656"/>
            <a:ext cx="7032649" cy="506323"/>
          </a:xfrm>
        </p:spPr>
        <p:txBody>
          <a:bodyPr/>
          <a:lstStyle/>
          <a:p>
            <a:r>
              <a:rPr lang="en-GB" dirty="0"/>
              <a:t>VELUX Performance Process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1404" y="1643050"/>
            <a:ext cx="3654000" cy="17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2: Break-down of targets</a:t>
            </a:r>
            <a:endParaRPr lang="en-GB" sz="1200" b="1" dirty="0"/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72066" y="4383508"/>
            <a:ext cx="3655385" cy="17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3: Plan to reach target</a:t>
            </a:r>
            <a:endParaRPr lang="en-GB" sz="1200" b="1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96" y="4397156"/>
            <a:ext cx="3655385" cy="17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4: Monitor and follow-up</a:t>
            </a:r>
            <a:endParaRPr lang="en-GB" sz="1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21920097"/>
              </p:ext>
            </p:extLst>
          </p:nvPr>
        </p:nvGraphicFramePr>
        <p:xfrm>
          <a:off x="5071856" y="2104716"/>
          <a:ext cx="3476730" cy="12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928"/>
                <a:gridCol w="2658802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Global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target (step 1)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1-2 years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June - September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VELUX Management and management teams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Link targets to business structure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Market Contribution in D, F, GB, USA, E27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Market share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Production cost efficiency 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47845" y="4858831"/>
          <a:ext cx="3595213" cy="121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641"/>
                <a:gridCol w="2741572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Plans defined in step 3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Current and next year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Management in cooperation with Finance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Review performance and develop forecast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Follow up on actual and forecasted performance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Define new actions to address gap (if any)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More trend reporting and forward looking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003211756"/>
              </p:ext>
            </p:extLst>
          </p:nvPr>
        </p:nvGraphicFramePr>
        <p:xfrm>
          <a:off x="5084952" y="4809238"/>
          <a:ext cx="3476730" cy="12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69"/>
                <a:gridCol w="2651161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Targets (step 2)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1-2 year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October/Monthly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SCo, PCo, Business support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Develop plan and commitment to reach targets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Planning supported by simulation tool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Actions, initiatives, financial impact 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Operational plans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8596" y="1643050"/>
            <a:ext cx="3655385" cy="17065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1: Global target setting</a:t>
            </a:r>
            <a:endParaRPr lang="en-GB" sz="1200" b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36546281"/>
              </p:ext>
            </p:extLst>
          </p:nvPr>
        </p:nvGraphicFramePr>
        <p:xfrm>
          <a:off x="451107" y="2183959"/>
          <a:ext cx="3476730" cy="12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69"/>
                <a:gridCol w="2651161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Strategic plan, initiatives etc.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1-2 year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June-September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VELUX Management,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BoD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Link strategy to performance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EBIT-%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57241" y="4468594"/>
            <a:ext cx="73047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19202" y="1734742"/>
            <a:ext cx="1142976" cy="812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0" name="Straight Arrow Connector 29"/>
          <p:cNvCxnSpPr/>
          <p:nvPr>
            <p:custDataLst>
              <p:tags r:id="rId9"/>
            </p:custDataLst>
          </p:nvPr>
        </p:nvCxnSpPr>
        <p:spPr>
          <a:xfrm>
            <a:off x="3149265" y="2278931"/>
            <a:ext cx="78986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0"/>
            </p:custDataLst>
          </p:nvPr>
        </p:nvCxnSpPr>
        <p:spPr>
          <a:xfrm rot="5400000" flipH="1" flipV="1">
            <a:off x="2933734" y="2071448"/>
            <a:ext cx="428628" cy="4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>
            <p:custDataLst>
              <p:tags r:id="rId11"/>
            </p:custDataLst>
          </p:nvPr>
        </p:nvSpPr>
        <p:spPr>
          <a:xfrm flipV="1">
            <a:off x="3162874" y="1942426"/>
            <a:ext cx="708618" cy="182800"/>
          </a:xfrm>
          <a:custGeom>
            <a:avLst/>
            <a:gdLst>
              <a:gd name="connsiteX0" fmla="*/ 0 w 1459346"/>
              <a:gd name="connsiteY0" fmla="*/ 1539 h 377151"/>
              <a:gd name="connsiteX1" fmla="*/ 258619 w 1459346"/>
              <a:gd name="connsiteY1" fmla="*/ 29248 h 377151"/>
              <a:gd name="connsiteX2" fmla="*/ 480291 w 1459346"/>
              <a:gd name="connsiteY2" fmla="*/ 177030 h 377151"/>
              <a:gd name="connsiteX3" fmla="*/ 794328 w 1459346"/>
              <a:gd name="connsiteY3" fmla="*/ 130848 h 377151"/>
              <a:gd name="connsiteX4" fmla="*/ 895928 w 1459346"/>
              <a:gd name="connsiteY4" fmla="*/ 232448 h 377151"/>
              <a:gd name="connsiteX5" fmla="*/ 1080655 w 1459346"/>
              <a:gd name="connsiteY5" fmla="*/ 269393 h 377151"/>
              <a:gd name="connsiteX6" fmla="*/ 1330037 w 1459346"/>
              <a:gd name="connsiteY6" fmla="*/ 361757 h 377151"/>
              <a:gd name="connsiteX7" fmla="*/ 1459346 w 1459346"/>
              <a:gd name="connsiteY7" fmla="*/ 361757 h 37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346" h="377151">
                <a:moveTo>
                  <a:pt x="0" y="1539"/>
                </a:moveTo>
                <a:cubicBezTo>
                  <a:pt x="89285" y="769"/>
                  <a:pt x="178571" y="0"/>
                  <a:pt x="258619" y="29248"/>
                </a:cubicBezTo>
                <a:cubicBezTo>
                  <a:pt x="338667" y="58496"/>
                  <a:pt x="391006" y="160097"/>
                  <a:pt x="480291" y="177030"/>
                </a:cubicBezTo>
                <a:cubicBezTo>
                  <a:pt x="569576" y="193963"/>
                  <a:pt x="725055" y="121612"/>
                  <a:pt x="794328" y="130848"/>
                </a:cubicBezTo>
                <a:cubicBezTo>
                  <a:pt x="863601" y="140084"/>
                  <a:pt x="848207" y="209357"/>
                  <a:pt x="895928" y="232448"/>
                </a:cubicBezTo>
                <a:cubicBezTo>
                  <a:pt x="943649" y="255539"/>
                  <a:pt x="1008304" y="247842"/>
                  <a:pt x="1080655" y="269393"/>
                </a:cubicBezTo>
                <a:cubicBezTo>
                  <a:pt x="1153006" y="290944"/>
                  <a:pt x="1266922" y="346363"/>
                  <a:pt x="1330037" y="361757"/>
                </a:cubicBezTo>
                <a:cubicBezTo>
                  <a:pt x="1393152" y="377151"/>
                  <a:pt x="1426249" y="369454"/>
                  <a:pt x="1459346" y="361757"/>
                </a:cubicBezTo>
              </a:path>
            </a:pathLst>
          </a:cu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>
            <a:off x="7864173" y="5019706"/>
            <a:ext cx="78986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>
            <p:custDataLst>
              <p:tags r:id="rId13"/>
            </p:custDataLst>
          </p:nvPr>
        </p:nvCxnSpPr>
        <p:spPr>
          <a:xfrm rot="5400000" flipH="1" flipV="1">
            <a:off x="7648642" y="4812223"/>
            <a:ext cx="428628" cy="4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4"/>
            </p:custDataLst>
          </p:nvPr>
        </p:nvSpPr>
        <p:spPr bwMode="auto">
          <a:xfrm>
            <a:off x="7904146" y="4834188"/>
            <a:ext cx="103551" cy="119071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 bwMode="auto">
          <a:xfrm>
            <a:off x="8049117" y="4791956"/>
            <a:ext cx="103551" cy="4223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 bwMode="auto">
          <a:xfrm>
            <a:off x="8173378" y="4707492"/>
            <a:ext cx="103551" cy="8446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17"/>
            </p:custDataLst>
          </p:nvPr>
        </p:nvSpPr>
        <p:spPr bwMode="auto">
          <a:xfrm>
            <a:off x="8318348" y="4665259"/>
            <a:ext cx="103551" cy="4223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51"/>
          <p:cNvSpPr/>
          <p:nvPr>
            <p:custDataLst>
              <p:tags r:id="rId18"/>
            </p:custDataLst>
          </p:nvPr>
        </p:nvSpPr>
        <p:spPr bwMode="auto">
          <a:xfrm>
            <a:off x="8442609" y="4665259"/>
            <a:ext cx="103551" cy="288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182911" y="2143116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614532" y="4599304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 rot="5400000">
            <a:off x="6667961" y="3090082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 rot="5400000">
            <a:off x="2143108" y="3758574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Left-Right Arrow 57"/>
          <p:cNvSpPr/>
          <p:nvPr/>
        </p:nvSpPr>
        <p:spPr bwMode="auto">
          <a:xfrm>
            <a:off x="4162567" y="2292825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Left-Right Arrow 58"/>
          <p:cNvSpPr/>
          <p:nvPr/>
        </p:nvSpPr>
        <p:spPr bwMode="auto">
          <a:xfrm>
            <a:off x="4164839" y="5106585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Left-Right Arrow 59"/>
          <p:cNvSpPr/>
          <p:nvPr/>
        </p:nvSpPr>
        <p:spPr bwMode="auto">
          <a:xfrm rot="5400000">
            <a:off x="6364403" y="3634901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Left-Right Arrow 60"/>
          <p:cNvSpPr/>
          <p:nvPr/>
        </p:nvSpPr>
        <p:spPr bwMode="auto">
          <a:xfrm rot="5400000">
            <a:off x="1753651" y="3637173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6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51" y="341050"/>
            <a:ext cx="3352800" cy="4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UBE V-E 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75" y="1990600"/>
            <a:ext cx="1146175" cy="9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lbow Connector 52"/>
          <p:cNvCxnSpPr/>
          <p:nvPr/>
        </p:nvCxnSpPr>
        <p:spPr>
          <a:xfrm rot="5400000">
            <a:off x="5114134" y="5538388"/>
            <a:ext cx="965202" cy="242889"/>
          </a:xfrm>
          <a:prstGeom prst="bentConnector3">
            <a:avLst>
              <a:gd name="adj1" fmla="val 15758"/>
            </a:avLst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8" descr="global supply net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39255"/>
            <a:ext cx="3003551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76875" y="1193429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Gross/Net turnover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875" y="2399929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Contribution 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6875" y="3129981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Contribution II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6875" y="3552256"/>
            <a:ext cx="1990725" cy="361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Local cost of sales, overhead et.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6875" y="4028704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Market contribution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3875" y="3332609"/>
            <a:ext cx="2109788" cy="1415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DAGC: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D&amp;D, Group-IT, Corporate marketing, Common logistics, HR, Finance, Group management etc.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76875" y="4869454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Market EBIT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1805" y="5985131"/>
            <a:ext cx="2613595" cy="3905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Group EBIT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5356225" y="5542981"/>
            <a:ext cx="242887" cy="2413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4686" y="5378800"/>
            <a:ext cx="137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Sum of all Market EBIT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5718175" y="6028691"/>
            <a:ext cx="301625" cy="301625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832" y="1688839"/>
            <a:ext cx="1602000" cy="4212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Raw materials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7648575" y="2044131"/>
            <a:ext cx="1673711" cy="1748194"/>
            <a:chOff x="7603639" y="1196976"/>
            <a:chExt cx="1673711" cy="174819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7829549" y="2537480"/>
              <a:ext cx="1254125" cy="1588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7256462" y="1964393"/>
              <a:ext cx="1146175" cy="1588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829549" y="2054880"/>
              <a:ext cx="965200" cy="422275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6200000">
              <a:off x="7138889" y="1661726"/>
              <a:ext cx="12065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Products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118848">
              <a:off x="7817267" y="1931471"/>
              <a:ext cx="1387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Customers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89875" y="2483505"/>
              <a:ext cx="13874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Sales   channels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7" name="Right Brace 46"/>
          <p:cNvSpPr/>
          <p:nvPr/>
        </p:nvSpPr>
        <p:spPr>
          <a:xfrm>
            <a:off x="7467599" y="1320231"/>
            <a:ext cx="241301" cy="2955925"/>
          </a:xfrm>
          <a:prstGeom prst="rightBrace">
            <a:avLst>
              <a:gd name="adj1" fmla="val 8333"/>
              <a:gd name="adj2" fmla="val 503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76482" y="3581112"/>
            <a:ext cx="5968011" cy="6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203520" y="3572229"/>
            <a:ext cx="5968008" cy="24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596331"/>
            <a:ext cx="306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Production companies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73664" y="596331"/>
            <a:ext cx="24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Sales companies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957051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9831" y="1983806"/>
            <a:ext cx="1600461" cy="42227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Other prod. cost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7588250" y="1018606"/>
            <a:ext cx="1555750" cy="422275"/>
          </a:xfrm>
          <a:prstGeom prst="lef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Sales prices</a:t>
            </a:r>
          </a:p>
        </p:txBody>
      </p:sp>
      <p:sp>
        <p:nvSpPr>
          <p:cNvPr id="55" name="Left Arrow 54"/>
          <p:cNvSpPr/>
          <p:nvPr/>
        </p:nvSpPr>
        <p:spPr>
          <a:xfrm>
            <a:off x="7588251" y="1259906"/>
            <a:ext cx="1555750" cy="422275"/>
          </a:xfrm>
          <a:prstGeom prst="lef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Trade conditions</a:t>
            </a:r>
          </a:p>
        </p:txBody>
      </p:sp>
      <p:sp>
        <p:nvSpPr>
          <p:cNvPr id="56" name="Left Arrow 55"/>
          <p:cNvSpPr/>
          <p:nvPr/>
        </p:nvSpPr>
        <p:spPr>
          <a:xfrm>
            <a:off x="7588251" y="1501206"/>
            <a:ext cx="1555750" cy="422275"/>
          </a:xfrm>
          <a:prstGeom prst="lef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Product mix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4210051" y="1863156"/>
            <a:ext cx="2412999" cy="542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Logistic standard costs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963" y="2285431"/>
            <a:ext cx="1600461" cy="42227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Product mix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76875" y="2768031"/>
            <a:ext cx="1990725" cy="301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Local marketing cost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460625" y="1501206"/>
            <a:ext cx="3679825" cy="542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Production standard costs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5000628" y="4375079"/>
            <a:ext cx="2214578" cy="4933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Allocated DAGC</a:t>
            </a: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3063875" y="4761386"/>
            <a:ext cx="3237931" cy="1432655"/>
            <a:chOff x="3063875" y="5143530"/>
            <a:chExt cx="3237931" cy="1432655"/>
          </a:xfrm>
        </p:grpSpPr>
        <p:cxnSp>
          <p:nvCxnSpPr>
            <p:cNvPr id="64" name="Elbow Connector 52"/>
            <p:cNvCxnSpPr>
              <a:stCxn id="33" idx="2"/>
              <a:endCxn id="35" idx="1"/>
            </p:cNvCxnSpPr>
            <p:nvPr/>
          </p:nvCxnSpPr>
          <p:spPr>
            <a:xfrm rot="16200000" flipH="1">
              <a:off x="4493960" y="4768340"/>
              <a:ext cx="1432655" cy="2183036"/>
            </a:xfrm>
            <a:prstGeom prst="bentConnector2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lus 64"/>
            <p:cNvSpPr/>
            <p:nvPr/>
          </p:nvSpPr>
          <p:spPr>
            <a:xfrm>
              <a:off x="3994999" y="5925125"/>
              <a:ext cx="242887" cy="2413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63875" y="5587801"/>
              <a:ext cx="2109788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Group cost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190480" y="3613064"/>
            <a:ext cx="6111325" cy="2185186"/>
            <a:chOff x="190480" y="3995208"/>
            <a:chExt cx="6111325" cy="2185186"/>
          </a:xfrm>
        </p:grpSpPr>
        <p:cxnSp>
          <p:nvCxnSpPr>
            <p:cNvPr id="68" name="Elbow Connector 67"/>
            <p:cNvCxnSpPr>
              <a:endCxn id="35" idx="1"/>
            </p:cNvCxnSpPr>
            <p:nvPr/>
          </p:nvCxnSpPr>
          <p:spPr>
            <a:xfrm>
              <a:off x="1374775" y="5252281"/>
              <a:ext cx="4927030" cy="928113"/>
            </a:xfrm>
            <a:prstGeom prst="bentConnector3">
              <a:avLst>
                <a:gd name="adj1" fmla="val -2302"/>
              </a:avLst>
            </a:prstGeom>
            <a:ln w="571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69900" y="3995208"/>
              <a:ext cx="1387475" cy="461665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Purchase price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1525" y="4425808"/>
              <a:ext cx="1628775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Material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0480" y="4672942"/>
              <a:ext cx="1452562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Labour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4349" y="4916752"/>
              <a:ext cx="2214578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Overhead costs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0825" y="5162249"/>
              <a:ext cx="1628775" cy="461665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Depreciation cost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0034" y="5581972"/>
              <a:ext cx="1628775" cy="277200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Other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Plus 74"/>
            <p:cNvSpPr/>
            <p:nvPr/>
          </p:nvSpPr>
          <p:spPr>
            <a:xfrm>
              <a:off x="1135758" y="5936548"/>
              <a:ext cx="242887" cy="2413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571736" y="603676"/>
            <a:ext cx="306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Group support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3776" y="122832"/>
            <a:ext cx="7724633" cy="5322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r>
              <a:rPr lang="en-GB" sz="2400" kern="1200" dirty="0" smtClean="0">
                <a:latin typeface="Verdana" pitchFamily="34" charset="0"/>
                <a:ea typeface="+mn-ea"/>
                <a:cs typeface="+mn-cs"/>
              </a:rPr>
              <a:t>VELUX Performance Model</a:t>
            </a:r>
          </a:p>
        </p:txBody>
      </p:sp>
    </p:spTree>
    <p:extLst>
      <p:ext uri="{BB962C8B-B14F-4D97-AF65-F5344CB8AC3E}">
        <p14:creationId xmlns:p14="http://schemas.microsoft.com/office/powerpoint/2010/main" val="277302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51" y="341050"/>
            <a:ext cx="3352800" cy="4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UBE V-E 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75" y="1990600"/>
            <a:ext cx="1146175" cy="9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lbow Connector 52"/>
          <p:cNvCxnSpPr/>
          <p:nvPr/>
        </p:nvCxnSpPr>
        <p:spPr>
          <a:xfrm rot="5400000">
            <a:off x="5114134" y="5538388"/>
            <a:ext cx="965202" cy="242889"/>
          </a:xfrm>
          <a:prstGeom prst="bentConnector3">
            <a:avLst>
              <a:gd name="adj1" fmla="val 15758"/>
            </a:avLst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8" descr="global supply net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39255"/>
            <a:ext cx="3003551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76875" y="1193429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Gross/Net turnover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875" y="2399929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Contribution 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6875" y="3129981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Contribution II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6875" y="3552256"/>
            <a:ext cx="1990725" cy="361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Local cost of sales, overhead et.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6875" y="4028704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Market contribution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3875" y="3332609"/>
            <a:ext cx="2109788" cy="1415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DAGC: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D&amp;D, Group-IT, Corporate marketing, Common logistics, HR, Finance, Group management etc.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76875" y="4869454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Market EBIT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1805" y="5985131"/>
            <a:ext cx="2613595" cy="3905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Group EBIT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5356225" y="5542981"/>
            <a:ext cx="242887" cy="2413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4686" y="5378800"/>
            <a:ext cx="137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Sum of all Market EBIT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5718175" y="6028691"/>
            <a:ext cx="301625" cy="301625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9832" y="1688839"/>
            <a:ext cx="1602000" cy="4212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Raw materials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7648575" y="2044131"/>
            <a:ext cx="1673711" cy="1748194"/>
            <a:chOff x="7603639" y="1196976"/>
            <a:chExt cx="1673711" cy="174819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7829549" y="2537480"/>
              <a:ext cx="1254125" cy="1588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7256462" y="1964393"/>
              <a:ext cx="1146175" cy="1588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829549" y="2054880"/>
              <a:ext cx="965200" cy="422275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6200000">
              <a:off x="7138889" y="1661726"/>
              <a:ext cx="12065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Products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118848">
              <a:off x="7817267" y="1931471"/>
              <a:ext cx="1387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Customers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89875" y="2483505"/>
              <a:ext cx="13874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Sales   channels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7" name="Right Brace 46"/>
          <p:cNvSpPr/>
          <p:nvPr/>
        </p:nvSpPr>
        <p:spPr>
          <a:xfrm>
            <a:off x="7467599" y="1320231"/>
            <a:ext cx="241301" cy="2955925"/>
          </a:xfrm>
          <a:prstGeom prst="rightBrace">
            <a:avLst>
              <a:gd name="adj1" fmla="val 8333"/>
              <a:gd name="adj2" fmla="val 503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76482" y="3581112"/>
            <a:ext cx="5968011" cy="6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203520" y="3572229"/>
            <a:ext cx="5968008" cy="24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596331"/>
            <a:ext cx="306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Production companies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73664" y="596331"/>
            <a:ext cx="24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Sales companies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957051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9831" y="1983806"/>
            <a:ext cx="1600461" cy="42227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Other prod. cost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7588250" y="1018606"/>
            <a:ext cx="1555750" cy="422275"/>
          </a:xfrm>
          <a:prstGeom prst="lef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Sales prices</a:t>
            </a:r>
          </a:p>
        </p:txBody>
      </p:sp>
      <p:sp>
        <p:nvSpPr>
          <p:cNvPr id="55" name="Left Arrow 54"/>
          <p:cNvSpPr/>
          <p:nvPr/>
        </p:nvSpPr>
        <p:spPr>
          <a:xfrm>
            <a:off x="7588251" y="1259906"/>
            <a:ext cx="1555750" cy="422275"/>
          </a:xfrm>
          <a:prstGeom prst="lef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Trade conditions</a:t>
            </a:r>
          </a:p>
        </p:txBody>
      </p:sp>
      <p:sp>
        <p:nvSpPr>
          <p:cNvPr id="56" name="Left Arrow 55"/>
          <p:cNvSpPr/>
          <p:nvPr/>
        </p:nvSpPr>
        <p:spPr>
          <a:xfrm>
            <a:off x="7588251" y="1501206"/>
            <a:ext cx="1555750" cy="422275"/>
          </a:xfrm>
          <a:prstGeom prst="lef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Product mix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4210051" y="1863156"/>
            <a:ext cx="2412999" cy="542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Logistic standard costs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6963" y="2285431"/>
            <a:ext cx="1600461" cy="42227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Product mix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76875" y="2768031"/>
            <a:ext cx="1990725" cy="301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Local marketing cost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460625" y="1501206"/>
            <a:ext cx="3679825" cy="542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Production standard costs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5000628" y="4375079"/>
            <a:ext cx="2214578" cy="4933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Allocated DAGC</a:t>
            </a: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3063875" y="4761386"/>
            <a:ext cx="3237931" cy="1432655"/>
            <a:chOff x="3063875" y="5143530"/>
            <a:chExt cx="3237931" cy="1432655"/>
          </a:xfrm>
        </p:grpSpPr>
        <p:cxnSp>
          <p:nvCxnSpPr>
            <p:cNvPr id="64" name="Elbow Connector 52"/>
            <p:cNvCxnSpPr>
              <a:stCxn id="33" idx="2"/>
              <a:endCxn id="35" idx="1"/>
            </p:cNvCxnSpPr>
            <p:nvPr/>
          </p:nvCxnSpPr>
          <p:spPr>
            <a:xfrm rot="16200000" flipH="1">
              <a:off x="4493960" y="4768340"/>
              <a:ext cx="1432655" cy="2183036"/>
            </a:xfrm>
            <a:prstGeom prst="bentConnector2">
              <a:avLst/>
            </a:prstGeom>
            <a:ln w="571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lus 64"/>
            <p:cNvSpPr/>
            <p:nvPr/>
          </p:nvSpPr>
          <p:spPr>
            <a:xfrm>
              <a:off x="3994999" y="5925125"/>
              <a:ext cx="242887" cy="2413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63875" y="5587801"/>
              <a:ext cx="2109788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Group cost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190480" y="3613064"/>
            <a:ext cx="6111325" cy="2185186"/>
            <a:chOff x="190480" y="3995208"/>
            <a:chExt cx="6111325" cy="2185186"/>
          </a:xfrm>
        </p:grpSpPr>
        <p:cxnSp>
          <p:nvCxnSpPr>
            <p:cNvPr id="68" name="Elbow Connector 67"/>
            <p:cNvCxnSpPr>
              <a:endCxn id="35" idx="1"/>
            </p:cNvCxnSpPr>
            <p:nvPr/>
          </p:nvCxnSpPr>
          <p:spPr>
            <a:xfrm>
              <a:off x="1374775" y="5252281"/>
              <a:ext cx="4927030" cy="928113"/>
            </a:xfrm>
            <a:prstGeom prst="bentConnector3">
              <a:avLst>
                <a:gd name="adj1" fmla="val -2302"/>
              </a:avLst>
            </a:prstGeom>
            <a:ln w="571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69900" y="3995208"/>
              <a:ext cx="1387475" cy="461665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Purchase price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1525" y="4425808"/>
              <a:ext cx="1628775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Material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0480" y="4672942"/>
              <a:ext cx="1452562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Labour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4349" y="4916752"/>
              <a:ext cx="2214578" cy="276999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Overhead costs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0825" y="5162249"/>
              <a:ext cx="1628775" cy="461665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Depreciation cost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0034" y="5581972"/>
              <a:ext cx="1628775" cy="277200"/>
            </a:xfrm>
            <a:prstGeom prst="rect">
              <a:avLst/>
            </a:prstGeom>
            <a:solidFill>
              <a:srgbClr val="BCFCB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</a:rPr>
                <a:t>Other variance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Plus 74"/>
            <p:cNvSpPr/>
            <p:nvPr/>
          </p:nvSpPr>
          <p:spPr>
            <a:xfrm>
              <a:off x="1135758" y="5936548"/>
              <a:ext cx="242887" cy="2413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571736" y="603676"/>
            <a:ext cx="306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Group support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-1" y="0"/>
            <a:ext cx="9144000" cy="685799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560783" y="3937689"/>
            <a:ext cx="1571604" cy="500066"/>
          </a:xfrm>
          <a:prstGeom prst="ellipse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22722" y="4022775"/>
            <a:ext cx="107157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70C0"/>
                </a:solidFill>
              </a:rPr>
              <a:t>Target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572396" y="5576836"/>
            <a:ext cx="1571604" cy="500066"/>
          </a:xfrm>
          <a:prstGeom prst="ellipse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34335" y="5661922"/>
            <a:ext cx="107157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70C0"/>
                </a:solidFill>
              </a:rPr>
              <a:t>Target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3439399" y="3783562"/>
            <a:ext cx="1571604" cy="500066"/>
          </a:xfrm>
          <a:prstGeom prst="ellipse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01338" y="3868648"/>
            <a:ext cx="107157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70C0"/>
                </a:solidFill>
              </a:rPr>
              <a:t>Target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636456" y="1902446"/>
            <a:ext cx="1571604" cy="500066"/>
          </a:xfrm>
          <a:prstGeom prst="ellipse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98395" y="1987532"/>
            <a:ext cx="107157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70C0"/>
                </a:solidFill>
              </a:rPr>
              <a:t>Target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889542" y="1506661"/>
            <a:ext cx="1571604" cy="500066"/>
          </a:xfrm>
          <a:prstGeom prst="ellipse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51481" y="1591747"/>
            <a:ext cx="107157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70C0"/>
                </a:solidFill>
              </a:rPr>
              <a:t>Target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3776" y="122832"/>
            <a:ext cx="7724633" cy="5322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buFontTx/>
              <a:buNone/>
            </a:pPr>
            <a:r>
              <a:rPr lang="en-GB" sz="2400" kern="1200" dirty="0" smtClean="0">
                <a:latin typeface="Verdana" pitchFamily="34" charset="0"/>
                <a:ea typeface="+mn-ea"/>
                <a:cs typeface="+mn-cs"/>
              </a:rPr>
              <a:t>VELUX Performance Model</a:t>
            </a:r>
          </a:p>
        </p:txBody>
      </p:sp>
    </p:spTree>
    <p:extLst>
      <p:ext uri="{BB962C8B-B14F-4D97-AF65-F5344CB8AC3E}">
        <p14:creationId xmlns:p14="http://schemas.microsoft.com/office/powerpoint/2010/main" val="6518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663" y="332656"/>
            <a:ext cx="7032649" cy="506323"/>
          </a:xfrm>
        </p:spPr>
        <p:txBody>
          <a:bodyPr/>
          <a:lstStyle/>
          <a:p>
            <a:r>
              <a:rPr lang="nb-NO" dirty="0"/>
              <a:t>Financial </a:t>
            </a:r>
            <a:r>
              <a:rPr lang="nb-NO" dirty="0" smtClean="0"/>
              <a:t>Target-KPI’s 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89161" y="5077341"/>
            <a:ext cx="8540661" cy="835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4514" y="1268760"/>
            <a:ext cx="8540661" cy="36712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339" y="5306202"/>
            <a:ext cx="1251352" cy="4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424661" y="5345741"/>
            <a:ext cx="2143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Group: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64662" y="5365837"/>
            <a:ext cx="2143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VELUX EBIT-%</a:t>
            </a:r>
            <a:endParaRPr lang="en-GB" sz="2000" b="1" baseline="30000" dirty="0" smtClean="0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4099" y="1403046"/>
            <a:ext cx="8132980" cy="614278"/>
            <a:chOff x="357158" y="1664806"/>
            <a:chExt cx="8358246" cy="614278"/>
          </a:xfrm>
        </p:grpSpPr>
        <p:pic>
          <p:nvPicPr>
            <p:cNvPr id="45" name="Picture 4" descr="VELUX Bolig i balance"/>
            <p:cNvPicPr>
              <a:picLocks noChangeAspect="1" noChangeArrowheads="1"/>
            </p:cNvPicPr>
            <p:nvPr/>
          </p:nvPicPr>
          <p:blipFill>
            <a:blip r:embed="rId4" cstate="print"/>
            <a:srcRect l="4289" r="49067"/>
            <a:stretch>
              <a:fillRect/>
            </a:stretch>
          </p:blipFill>
          <p:spPr bwMode="auto">
            <a:xfrm>
              <a:off x="357158" y="1664806"/>
              <a:ext cx="706429" cy="614278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1214414" y="1807682"/>
              <a:ext cx="292895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 smtClean="0">
                  <a:solidFill>
                    <a:srgbClr val="0070C0"/>
                  </a:solidFill>
                </a:rPr>
                <a:t>Sales Companies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29256" y="1825052"/>
              <a:ext cx="328614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Market Contribution-%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82011" y="1800042"/>
              <a:ext cx="4286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3466" y="2340543"/>
            <a:ext cx="8264999" cy="670073"/>
            <a:chOff x="346525" y="2569402"/>
            <a:chExt cx="8493922" cy="670073"/>
          </a:xfrm>
        </p:grpSpPr>
        <p:pic>
          <p:nvPicPr>
            <p:cNvPr id="50" name="Content Placeholder 8" descr="global supply networ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525" y="2569402"/>
              <a:ext cx="700077" cy="670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1203780" y="2754575"/>
              <a:ext cx="301103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 smtClean="0">
                  <a:solidFill>
                    <a:srgbClr val="0070C0"/>
                  </a:solidFill>
                </a:rPr>
                <a:t>Production Companies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5593" y="2677346"/>
              <a:ext cx="342485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Production costs development (standard cost + variances YoY)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71378" y="2770081"/>
              <a:ext cx="4286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5997" y="3291605"/>
            <a:ext cx="8222467" cy="544877"/>
            <a:chOff x="389057" y="3609611"/>
            <a:chExt cx="8450212" cy="544877"/>
          </a:xfrm>
        </p:grpSpPr>
        <p:pic>
          <p:nvPicPr>
            <p:cNvPr id="64" name="Picture 11" descr="CUBE V-E 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057" y="3616874"/>
              <a:ext cx="642942" cy="537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1214414" y="3736604"/>
              <a:ext cx="271464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 smtClean="0">
                  <a:solidFill>
                    <a:srgbClr val="0070C0"/>
                  </a:solidFill>
                </a:rPr>
                <a:t>Logistics</a:t>
              </a:r>
              <a:endParaRPr lang="en-GB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29255" y="3609611"/>
              <a:ext cx="341001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Logistic costs </a:t>
              </a:r>
              <a:r>
                <a:rPr lang="en-GB" sz="1600" dirty="0">
                  <a:solidFill>
                    <a:srgbClr val="000000"/>
                  </a:solidFill>
                </a:rPr>
                <a:t>development (standard cost + variances YoY)</a:t>
              </a:r>
              <a:endParaRPr lang="en-GB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60745" y="3718331"/>
              <a:ext cx="4286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1060" y="4169342"/>
            <a:ext cx="8715436" cy="581028"/>
            <a:chOff x="285720" y="4456428"/>
            <a:chExt cx="8715436" cy="581028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t="6696" r="526" b="12946"/>
            <a:stretch>
              <a:fillRect/>
            </a:stretch>
          </p:blipFill>
          <p:spPr bwMode="auto">
            <a:xfrm>
              <a:off x="285720" y="4456428"/>
              <a:ext cx="915689" cy="58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TextBox 69"/>
            <p:cNvSpPr txBox="1"/>
            <p:nvPr/>
          </p:nvSpPr>
          <p:spPr>
            <a:xfrm>
              <a:off x="1235680" y="4590897"/>
              <a:ext cx="376494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 smtClean="0">
                  <a:solidFill>
                    <a:srgbClr val="0070C0"/>
                  </a:solidFill>
                </a:rPr>
                <a:t>Support &amp; Group Systems</a:t>
              </a:r>
              <a:endParaRPr lang="en-GB" dirty="0" smtClean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29256" y="4581986"/>
              <a:ext cx="35719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>
                  <a:solidFill>
                    <a:srgbClr val="000000"/>
                  </a:solidFill>
                </a:rPr>
                <a:t>DAGC in % of net sales</a:t>
              </a:r>
              <a:endParaRPr lang="en-GB" sz="1600" baseline="30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89651" y="4574504"/>
              <a:ext cx="4286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73" name="Right Arrow 72"/>
          <p:cNvSpPr/>
          <p:nvPr/>
        </p:nvSpPr>
        <p:spPr bwMode="auto">
          <a:xfrm>
            <a:off x="4678778" y="5267373"/>
            <a:ext cx="928694" cy="50006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1563" y="1418939"/>
            <a:ext cx="5222925" cy="5022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For all business units (in </a:t>
            </a:r>
            <a:r>
              <a:rPr lang="da-DK" sz="1600" dirty="0" err="1" smtClean="0"/>
              <a:t>SCo</a:t>
            </a:r>
            <a:r>
              <a:rPr lang="da-DK" sz="1600" dirty="0" smtClean="0"/>
              <a:t>, </a:t>
            </a:r>
            <a:r>
              <a:rPr lang="da-DK" sz="1600" dirty="0" err="1" smtClean="0"/>
              <a:t>PCo</a:t>
            </a:r>
            <a:r>
              <a:rPr lang="da-DK" sz="1600" dirty="0" smtClean="0"/>
              <a:t>, Business Support and in PRD) management have to organise a </a:t>
            </a:r>
            <a:r>
              <a:rPr lang="da-DK" sz="1600" dirty="0" err="1" smtClean="0"/>
              <a:t>monthly</a:t>
            </a:r>
            <a:r>
              <a:rPr lang="da-DK" sz="1600" dirty="0" smtClean="0"/>
              <a:t> </a:t>
            </a:r>
            <a:r>
              <a:rPr lang="da-DK" sz="1600" dirty="0" err="1" smtClean="0"/>
              <a:t>process</a:t>
            </a:r>
            <a:r>
              <a:rPr lang="da-DK" sz="1600" dirty="0" smtClean="0"/>
              <a:t> </a:t>
            </a:r>
            <a:r>
              <a:rPr lang="da-DK" sz="1600" dirty="0" err="1" smtClean="0"/>
              <a:t>following</a:t>
            </a:r>
            <a:r>
              <a:rPr lang="da-DK" sz="1600" dirty="0" smtClean="0"/>
              <a:t> the “</a:t>
            </a:r>
            <a:r>
              <a:rPr lang="da-DK" sz="1600" dirty="0" smtClean="0">
                <a:solidFill>
                  <a:srgbClr val="FF0000"/>
                </a:solidFill>
              </a:rPr>
              <a:t>beat of the pulse</a:t>
            </a:r>
            <a:r>
              <a:rPr lang="da-DK" sz="1600" dirty="0" smtClean="0"/>
              <a:t>” in VELUX</a:t>
            </a:r>
          </a:p>
          <a:p>
            <a:r>
              <a:rPr lang="da-DK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New simulation </a:t>
            </a:r>
            <a:r>
              <a:rPr lang="da-DK" sz="1600" dirty="0" err="1" smtClean="0"/>
              <a:t>tools</a:t>
            </a:r>
            <a:r>
              <a:rPr lang="da-DK" sz="1600" dirty="0" smtClean="0"/>
              <a:t> has </a:t>
            </a:r>
            <a:r>
              <a:rPr lang="da-DK" sz="1600" dirty="0" err="1" smtClean="0"/>
              <a:t>been</a:t>
            </a:r>
            <a:r>
              <a:rPr lang="da-DK" sz="1600" dirty="0" smtClean="0"/>
              <a:t> </a:t>
            </a:r>
            <a:r>
              <a:rPr lang="da-DK" sz="1600" dirty="0" err="1" smtClean="0"/>
              <a:t>developed</a:t>
            </a:r>
            <a:r>
              <a:rPr lang="da-DK" sz="1600" dirty="0" smtClean="0"/>
              <a:t> to support </a:t>
            </a:r>
            <a:r>
              <a:rPr lang="da-DK" sz="1600" dirty="0" err="1" smtClean="0"/>
              <a:t>financial</a:t>
            </a:r>
            <a:r>
              <a:rPr lang="da-DK" sz="1600" dirty="0" smtClean="0"/>
              <a:t> </a:t>
            </a:r>
            <a:r>
              <a:rPr lang="da-DK" sz="1600" dirty="0" err="1" smtClean="0"/>
              <a:t>planning</a:t>
            </a:r>
            <a:r>
              <a:rPr lang="da-DK" sz="1600" dirty="0" smtClean="0"/>
              <a:t> and </a:t>
            </a:r>
            <a:r>
              <a:rPr lang="da-DK" sz="1600" dirty="0" err="1" smtClean="0"/>
              <a:t>monthly</a:t>
            </a:r>
            <a:r>
              <a:rPr lang="da-DK" sz="1600" dirty="0" smtClean="0"/>
              <a:t> </a:t>
            </a:r>
            <a:r>
              <a:rPr lang="da-DK" sz="1600" dirty="0" err="1" smtClean="0"/>
              <a:t>forecasting</a:t>
            </a:r>
            <a:r>
              <a:rPr lang="da-DK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Follow-up</a:t>
            </a:r>
            <a:r>
              <a:rPr lang="da-DK" sz="1600" dirty="0" smtClean="0"/>
              <a:t> on </a:t>
            </a:r>
            <a:r>
              <a:rPr lang="da-DK" sz="1600" dirty="0" err="1" smtClean="0"/>
              <a:t>financial</a:t>
            </a:r>
            <a:r>
              <a:rPr lang="da-DK" sz="1600" dirty="0" smtClean="0"/>
              <a:t> </a:t>
            </a:r>
            <a:r>
              <a:rPr lang="da-DK" sz="1600" dirty="0" err="1" smtClean="0"/>
              <a:t>KPI’s</a:t>
            </a:r>
            <a:r>
              <a:rPr lang="da-DK" sz="1600" dirty="0" smtClean="0"/>
              <a:t> for </a:t>
            </a:r>
            <a:r>
              <a:rPr lang="da-DK" sz="1600" dirty="0" err="1" smtClean="0"/>
              <a:t>target</a:t>
            </a:r>
            <a:r>
              <a:rPr lang="da-DK" sz="1600" dirty="0" smtClean="0"/>
              <a:t> </a:t>
            </a:r>
            <a:r>
              <a:rPr lang="da-DK" sz="1600" dirty="0" err="1" smtClean="0"/>
              <a:t>setting</a:t>
            </a:r>
            <a:r>
              <a:rPr lang="da-DK" sz="1600" dirty="0" smtClean="0"/>
              <a:t>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done in </a:t>
            </a:r>
            <a:r>
              <a:rPr lang="da-DK" sz="1600" dirty="0" err="1" smtClean="0"/>
              <a:t>user-friendly</a:t>
            </a:r>
            <a:r>
              <a:rPr lang="da-DK" sz="1600" dirty="0" smtClean="0"/>
              <a:t> </a:t>
            </a:r>
            <a:r>
              <a:rPr lang="da-DK" sz="1600" dirty="0" err="1" smtClean="0"/>
              <a:t>dash-boards</a:t>
            </a:r>
            <a:r>
              <a:rPr lang="da-DK" sz="1600" dirty="0" smtClean="0"/>
              <a:t>, </a:t>
            </a:r>
            <a:r>
              <a:rPr lang="da-DK" sz="1600" dirty="0" err="1" smtClean="0"/>
              <a:t>showing</a:t>
            </a:r>
            <a:r>
              <a:rPr lang="da-DK" sz="1600" dirty="0" smtClean="0"/>
              <a:t> </a:t>
            </a:r>
            <a:r>
              <a:rPr lang="da-DK" sz="1600" dirty="0" err="1" smtClean="0"/>
              <a:t>actual</a:t>
            </a:r>
            <a:r>
              <a:rPr lang="da-DK" sz="1600" dirty="0" smtClean="0"/>
              <a:t> </a:t>
            </a:r>
            <a:r>
              <a:rPr lang="da-DK" sz="1600" dirty="0" err="1" smtClean="0"/>
              <a:t>development</a:t>
            </a:r>
            <a:r>
              <a:rPr lang="da-DK" sz="1600" dirty="0" smtClean="0"/>
              <a:t>, </a:t>
            </a:r>
            <a:r>
              <a:rPr lang="da-DK" sz="1600" dirty="0" err="1" smtClean="0"/>
              <a:t>targets</a:t>
            </a:r>
            <a:r>
              <a:rPr lang="da-DK" sz="1600" dirty="0" smtClean="0"/>
              <a:t>  </a:t>
            </a:r>
            <a:r>
              <a:rPr lang="da-DK" sz="1600" dirty="0" smtClean="0"/>
              <a:t>and </a:t>
            </a:r>
            <a:r>
              <a:rPr lang="da-DK" sz="1600" dirty="0" err="1" smtClean="0"/>
              <a:t>updated</a:t>
            </a:r>
            <a:r>
              <a:rPr lang="da-DK" sz="1600" dirty="0" smtClean="0"/>
              <a:t> </a:t>
            </a:r>
            <a:r>
              <a:rPr lang="da-DK" sz="1600" dirty="0" err="1" smtClean="0"/>
              <a:t>forecasts</a:t>
            </a:r>
            <a:r>
              <a:rPr lang="da-DK" sz="1600" dirty="0" smtClean="0"/>
              <a:t> for </a:t>
            </a:r>
            <a:r>
              <a:rPr lang="da-DK" sz="1600" dirty="0" err="1" smtClean="0"/>
              <a:t>current</a:t>
            </a:r>
            <a:r>
              <a:rPr lang="da-DK" sz="1600" dirty="0" smtClean="0"/>
              <a:t> </a:t>
            </a:r>
            <a:r>
              <a:rPr lang="da-DK" sz="1600" dirty="0" err="1" smtClean="0"/>
              <a:t>year</a:t>
            </a:r>
            <a:r>
              <a:rPr lang="da-DK" sz="1600" dirty="0" smtClean="0"/>
              <a:t> and </a:t>
            </a:r>
            <a:r>
              <a:rPr lang="da-DK" sz="1600" dirty="0" err="1" smtClean="0"/>
              <a:t>next</a:t>
            </a:r>
            <a:r>
              <a:rPr lang="da-DK" sz="1600" dirty="0" smtClean="0"/>
              <a:t> </a:t>
            </a:r>
            <a:r>
              <a:rPr lang="da-DK" sz="1600" dirty="0" err="1" smtClean="0"/>
              <a:t>year</a:t>
            </a: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All Finance Managers have </a:t>
            </a:r>
            <a:r>
              <a:rPr lang="da-DK" sz="1600" dirty="0" err="1" smtClean="0"/>
              <a:t>been</a:t>
            </a:r>
            <a:r>
              <a:rPr lang="da-DK" sz="1600" dirty="0" smtClean="0"/>
              <a:t> </a:t>
            </a:r>
            <a:r>
              <a:rPr lang="da-DK" sz="1600" dirty="0" err="1" smtClean="0"/>
              <a:t>trained</a:t>
            </a:r>
            <a:r>
              <a:rPr lang="da-DK" sz="1600" dirty="0" smtClean="0"/>
              <a:t> in </a:t>
            </a:r>
            <a:r>
              <a:rPr lang="da-DK" sz="1600" dirty="0" err="1" smtClean="0"/>
              <a:t>these</a:t>
            </a:r>
            <a:r>
              <a:rPr lang="da-DK" sz="1600" dirty="0" smtClean="0"/>
              <a:t> </a:t>
            </a:r>
            <a:r>
              <a:rPr lang="da-DK" sz="1600" dirty="0" err="1" smtClean="0"/>
              <a:t>tools</a:t>
            </a:r>
            <a:r>
              <a:rPr lang="da-DK" sz="1600" dirty="0" smtClean="0"/>
              <a:t> and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back-up</a:t>
            </a:r>
            <a:r>
              <a:rPr lang="da-DK" sz="1600" dirty="0" smtClean="0"/>
              <a:t> the </a:t>
            </a:r>
            <a:r>
              <a:rPr lang="da-DK" sz="1600" dirty="0" err="1" smtClean="0"/>
              <a:t>local</a:t>
            </a:r>
            <a:r>
              <a:rPr lang="da-DK" sz="1600" dirty="0" smtClean="0"/>
              <a:t> </a:t>
            </a:r>
            <a:r>
              <a:rPr lang="da-DK" sz="1600" dirty="0" err="1" smtClean="0"/>
              <a:t>process</a:t>
            </a:r>
            <a:r>
              <a:rPr lang="da-DK" sz="1600" dirty="0" smtClean="0"/>
              <a:t> of </a:t>
            </a:r>
            <a:r>
              <a:rPr lang="da-DK" sz="1600" dirty="0" err="1" smtClean="0"/>
              <a:t>planning</a:t>
            </a:r>
            <a:r>
              <a:rPr lang="da-DK" sz="1600" dirty="0" smtClean="0"/>
              <a:t> and </a:t>
            </a:r>
            <a:r>
              <a:rPr lang="da-DK" sz="1600" dirty="0" err="1" smtClean="0"/>
              <a:t>follow-up</a:t>
            </a:r>
            <a:r>
              <a:rPr lang="da-DK" sz="1600" dirty="0" smtClean="0"/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663" y="362125"/>
            <a:ext cx="7032625" cy="484212"/>
          </a:xfrm>
        </p:spPr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process</a:t>
            </a:r>
            <a:r>
              <a:rPr lang="da-DK" dirty="0" smtClean="0"/>
              <a:t> and new </a:t>
            </a:r>
            <a:r>
              <a:rPr lang="da-DK" dirty="0" err="1" smtClean="0"/>
              <a:t>roles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2" y="1412776"/>
            <a:ext cx="3040206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50" y="3933056"/>
            <a:ext cx="3040206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80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840284" y="2636912"/>
            <a:ext cx="0" cy="2808312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67744" y="1340768"/>
            <a:ext cx="6768751" cy="5035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Every</a:t>
            </a:r>
            <a:r>
              <a:rPr lang="da-DK" sz="1600" dirty="0" smtClean="0"/>
              <a:t> </a:t>
            </a:r>
            <a:r>
              <a:rPr lang="da-DK" sz="1600" dirty="0" err="1" smtClean="0"/>
              <a:t>month</a:t>
            </a:r>
            <a:r>
              <a:rPr lang="da-DK" sz="1600" dirty="0" smtClean="0"/>
              <a:t> a “</a:t>
            </a:r>
            <a:r>
              <a:rPr lang="da-DK" sz="1600" dirty="0" err="1" smtClean="0"/>
              <a:t>window</a:t>
            </a:r>
            <a:r>
              <a:rPr lang="da-DK" sz="1600" dirty="0" smtClean="0"/>
              <a:t>”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open for </a:t>
            </a:r>
            <a:r>
              <a:rPr lang="da-DK" sz="1600" dirty="0" err="1" smtClean="0"/>
              <a:t>financial</a:t>
            </a:r>
            <a:r>
              <a:rPr lang="da-DK" sz="1600" dirty="0" smtClean="0"/>
              <a:t> </a:t>
            </a:r>
            <a:r>
              <a:rPr lang="da-DK" sz="1600" dirty="0" err="1" smtClean="0"/>
              <a:t>planning</a:t>
            </a:r>
            <a:r>
              <a:rPr lang="da-DK" sz="1600" dirty="0" smtClean="0"/>
              <a:t> and </a:t>
            </a:r>
            <a:r>
              <a:rPr lang="da-DK" sz="1600" dirty="0" err="1" smtClean="0"/>
              <a:t>forecasting</a:t>
            </a:r>
            <a:r>
              <a:rPr lang="da-DK" sz="1600" dirty="0" smtClean="0"/>
              <a:t> in the new simulation </a:t>
            </a:r>
            <a:r>
              <a:rPr lang="da-DK" sz="1600" dirty="0" err="1" smtClean="0"/>
              <a:t>tool</a:t>
            </a:r>
            <a:r>
              <a:rPr lang="da-DK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Based</a:t>
            </a:r>
            <a:r>
              <a:rPr lang="da-DK" sz="1600" dirty="0" smtClean="0"/>
              <a:t> upon the </a:t>
            </a:r>
            <a:r>
              <a:rPr lang="da-DK" sz="1600" dirty="0" err="1" smtClean="0"/>
              <a:t>actual</a:t>
            </a:r>
            <a:r>
              <a:rPr lang="da-DK" sz="1600" dirty="0" smtClean="0"/>
              <a:t> </a:t>
            </a:r>
            <a:r>
              <a:rPr lang="da-DK" sz="1600" dirty="0" err="1" smtClean="0"/>
              <a:t>figures</a:t>
            </a:r>
            <a:r>
              <a:rPr lang="da-DK" sz="1600" dirty="0" smtClean="0"/>
              <a:t> </a:t>
            </a:r>
            <a:r>
              <a:rPr lang="da-DK" sz="1600" dirty="0" err="1" smtClean="0"/>
              <a:t>year</a:t>
            </a:r>
            <a:r>
              <a:rPr lang="da-DK" sz="1600" dirty="0" smtClean="0"/>
              <a:t> to date/trends for last 12 </a:t>
            </a:r>
            <a:r>
              <a:rPr lang="da-DK" sz="1600" dirty="0" err="1" smtClean="0"/>
              <a:t>months</a:t>
            </a:r>
            <a:r>
              <a:rPr lang="da-DK" sz="1600" dirty="0" smtClean="0"/>
              <a:t> etc. </a:t>
            </a:r>
            <a:r>
              <a:rPr lang="da-DK" sz="1600" dirty="0" err="1" smtClean="0"/>
              <a:t>you</a:t>
            </a:r>
            <a:r>
              <a:rPr lang="da-DK" sz="1600" dirty="0" smtClean="0"/>
              <a:t> as manager have to </a:t>
            </a:r>
            <a:r>
              <a:rPr lang="da-DK" sz="1600" dirty="0" err="1" smtClean="0"/>
              <a:t>decide</a:t>
            </a:r>
            <a:r>
              <a:rPr lang="da-DK" sz="1600" dirty="0" smtClean="0"/>
              <a:t> </a:t>
            </a:r>
            <a:r>
              <a:rPr lang="da-DK" sz="1600" dirty="0" err="1" smtClean="0"/>
              <a:t>if</a:t>
            </a:r>
            <a:r>
              <a:rPr lang="da-DK" sz="1600" dirty="0" smtClean="0"/>
              <a:t> </a:t>
            </a:r>
            <a:r>
              <a:rPr lang="da-DK" sz="1600" dirty="0" err="1" smtClean="0"/>
              <a:t>there</a:t>
            </a:r>
            <a:r>
              <a:rPr lang="da-DK" sz="1600" dirty="0" smtClean="0"/>
              <a:t>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changes</a:t>
            </a:r>
            <a:r>
              <a:rPr lang="da-DK" sz="1600" dirty="0" smtClean="0"/>
              <a:t>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err="1" smtClean="0"/>
              <a:t>Expectations</a:t>
            </a:r>
            <a:r>
              <a:rPr lang="da-DK" sz="1400" dirty="0" smtClean="0"/>
              <a:t> for unit sales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err="1" smtClean="0"/>
              <a:t>Expected</a:t>
            </a:r>
            <a:r>
              <a:rPr lang="da-DK" sz="1400" dirty="0" smtClean="0"/>
              <a:t> </a:t>
            </a:r>
            <a:r>
              <a:rPr lang="da-DK" sz="1400" dirty="0" err="1" smtClean="0"/>
              <a:t>changes</a:t>
            </a:r>
            <a:r>
              <a:rPr lang="da-DK" sz="1400" dirty="0" smtClean="0"/>
              <a:t> in </a:t>
            </a:r>
            <a:r>
              <a:rPr lang="da-DK" sz="1400" dirty="0" err="1" smtClean="0"/>
              <a:t>pricing</a:t>
            </a:r>
            <a:r>
              <a:rPr lang="da-DK" sz="1400" dirty="0" smtClean="0"/>
              <a:t> (GSP, discounts)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err="1" smtClean="0"/>
              <a:t>Expectations</a:t>
            </a:r>
            <a:r>
              <a:rPr lang="da-DK" sz="1400" dirty="0" smtClean="0"/>
              <a:t> to </a:t>
            </a:r>
            <a:r>
              <a:rPr lang="da-DK" sz="1400" dirty="0" err="1" smtClean="0"/>
              <a:t>cost</a:t>
            </a:r>
            <a:r>
              <a:rPr lang="da-DK" sz="1400" dirty="0" smtClean="0"/>
              <a:t> </a:t>
            </a:r>
            <a:r>
              <a:rPr lang="da-DK" sz="1400" dirty="0" err="1" smtClean="0"/>
              <a:t>development</a:t>
            </a:r>
            <a:endParaRPr lang="da-DK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Investment </a:t>
            </a:r>
            <a:r>
              <a:rPr lang="da-DK" sz="1400" dirty="0" err="1" smtClean="0"/>
              <a:t>activity</a:t>
            </a:r>
            <a:endParaRPr lang="da-DK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 err="1" smtClean="0"/>
              <a:t>Etc</a:t>
            </a:r>
            <a:r>
              <a:rPr lang="da-DK" sz="1400" dirty="0" smtClean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When</a:t>
            </a:r>
            <a:r>
              <a:rPr lang="da-DK" sz="1600" dirty="0" smtClean="0"/>
              <a:t> a </a:t>
            </a:r>
            <a:r>
              <a:rPr lang="da-DK" sz="1600" dirty="0" err="1" smtClean="0"/>
              <a:t>forecast</a:t>
            </a:r>
            <a:r>
              <a:rPr lang="da-DK" sz="1600" dirty="0" smtClean="0"/>
              <a:t> is </a:t>
            </a:r>
            <a:r>
              <a:rPr lang="da-DK" sz="1600" dirty="0" err="1" smtClean="0"/>
              <a:t>submitted</a:t>
            </a:r>
            <a:r>
              <a:rPr lang="da-DK" sz="1600" dirty="0" smtClean="0"/>
              <a:t>, data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available</a:t>
            </a:r>
            <a:r>
              <a:rPr lang="da-DK" sz="1600" dirty="0" smtClean="0"/>
              <a:t> in the </a:t>
            </a:r>
            <a:r>
              <a:rPr lang="da-DK" sz="1600" dirty="0" err="1" smtClean="0"/>
              <a:t>monthly</a:t>
            </a:r>
            <a:r>
              <a:rPr lang="da-DK" sz="1600" dirty="0" smtClean="0"/>
              <a:t> </a:t>
            </a:r>
            <a:r>
              <a:rPr lang="da-DK" sz="1600" dirty="0" err="1" smtClean="0"/>
              <a:t>dashboards</a:t>
            </a:r>
            <a:r>
              <a:rPr lang="da-DK" sz="1600" dirty="0" smtClean="0"/>
              <a:t> for relevant </a:t>
            </a:r>
            <a:r>
              <a:rPr lang="da-DK" sz="1600" dirty="0" err="1" smtClean="0"/>
              <a:t>stakeholders</a:t>
            </a: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Managers </a:t>
            </a:r>
            <a:r>
              <a:rPr lang="da-DK" sz="1600" dirty="0" err="1" smtClean="0"/>
              <a:t>should</a:t>
            </a:r>
            <a:r>
              <a:rPr lang="da-DK" sz="1600" dirty="0" smtClean="0"/>
              <a:t> </a:t>
            </a:r>
            <a:r>
              <a:rPr lang="da-DK" sz="1600" dirty="0" err="1" smtClean="0"/>
              <a:t>anchor</a:t>
            </a:r>
            <a:r>
              <a:rPr lang="da-DK" sz="1600" dirty="0" smtClean="0"/>
              <a:t> the </a:t>
            </a:r>
            <a:r>
              <a:rPr lang="da-DK" sz="1600" dirty="0" err="1" smtClean="0"/>
              <a:t>monthly</a:t>
            </a:r>
            <a:r>
              <a:rPr lang="da-DK" sz="1600" dirty="0" smtClean="0"/>
              <a:t> </a:t>
            </a:r>
            <a:r>
              <a:rPr lang="da-DK" sz="1600" dirty="0" err="1" smtClean="0"/>
              <a:t>forecasting</a:t>
            </a:r>
            <a:r>
              <a:rPr lang="da-DK" sz="1600" dirty="0" smtClean="0"/>
              <a:t> </a:t>
            </a:r>
            <a:r>
              <a:rPr lang="da-DK" sz="1600" dirty="0" err="1" smtClean="0"/>
              <a:t>process</a:t>
            </a:r>
            <a:r>
              <a:rPr lang="da-DK" sz="1600" dirty="0" smtClean="0"/>
              <a:t> in the </a:t>
            </a:r>
            <a:r>
              <a:rPr lang="da-DK" sz="1600" dirty="0" err="1" smtClean="0"/>
              <a:t>local</a:t>
            </a:r>
            <a:r>
              <a:rPr lang="da-DK" sz="1600" dirty="0" smtClean="0"/>
              <a:t> management team (</a:t>
            </a:r>
            <a:r>
              <a:rPr lang="da-DK" sz="1600" dirty="0" err="1" smtClean="0"/>
              <a:t>monthly</a:t>
            </a:r>
            <a:r>
              <a:rPr lang="da-DK" sz="1600" dirty="0" smtClean="0"/>
              <a:t> meetings etc.), </a:t>
            </a:r>
            <a:r>
              <a:rPr lang="da-DK" sz="1600" dirty="0" err="1" smtClean="0"/>
              <a:t>using</a:t>
            </a:r>
            <a:r>
              <a:rPr lang="da-DK" sz="1600" dirty="0" smtClean="0"/>
              <a:t> the </a:t>
            </a:r>
            <a:r>
              <a:rPr lang="da-DK" sz="1600" dirty="0" err="1" smtClean="0"/>
              <a:t>finance</a:t>
            </a:r>
            <a:r>
              <a:rPr lang="da-DK" sz="1600" dirty="0" smtClean="0"/>
              <a:t> manager/</a:t>
            </a:r>
            <a:r>
              <a:rPr lang="da-DK" sz="1600" dirty="0" err="1" smtClean="0"/>
              <a:t>finance</a:t>
            </a:r>
            <a:r>
              <a:rPr lang="da-DK" sz="1600" dirty="0" smtClean="0"/>
              <a:t> business partner as “</a:t>
            </a:r>
            <a:r>
              <a:rPr lang="da-DK" sz="1600" dirty="0" err="1" smtClean="0"/>
              <a:t>expert</a:t>
            </a:r>
            <a:r>
              <a:rPr lang="da-DK" sz="1600" dirty="0" smtClean="0"/>
              <a:t>” in </a:t>
            </a:r>
            <a:r>
              <a:rPr lang="da-DK" sz="1600" dirty="0" err="1" smtClean="0"/>
              <a:t>using</a:t>
            </a:r>
            <a:r>
              <a:rPr lang="da-DK" sz="1600" dirty="0" smtClean="0"/>
              <a:t> the </a:t>
            </a:r>
            <a:r>
              <a:rPr lang="da-DK" sz="1600" dirty="0" err="1" smtClean="0"/>
              <a:t>tools</a:t>
            </a:r>
            <a:r>
              <a:rPr lang="da-DK" sz="1600" dirty="0" smtClean="0"/>
              <a:t> and support decision </a:t>
            </a:r>
            <a:r>
              <a:rPr lang="da-DK" sz="1600" dirty="0" err="1" smtClean="0"/>
              <a:t>making</a:t>
            </a:r>
            <a:r>
              <a:rPr lang="da-DK" sz="1600" dirty="0" smtClean="0"/>
              <a:t>. 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1259632" y="1340768"/>
            <a:ext cx="432048" cy="460851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340768"/>
            <a:ext cx="10081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Beginning</a:t>
            </a:r>
            <a:r>
              <a:rPr lang="da-DK" sz="1000" dirty="0" smtClean="0">
                <a:solidFill>
                  <a:srgbClr val="FF0000"/>
                </a:solidFill>
              </a:rPr>
              <a:t> of </a:t>
            </a:r>
            <a:r>
              <a:rPr lang="da-DK" sz="1000" dirty="0" err="1" smtClean="0">
                <a:solidFill>
                  <a:srgbClr val="FF0000"/>
                </a:solidFill>
              </a:rPr>
              <a:t>month</a:t>
            </a:r>
            <a:endParaRPr lang="da-DK" sz="1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517232"/>
            <a:ext cx="10081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End of </a:t>
            </a:r>
            <a:r>
              <a:rPr lang="da-DK" sz="1000" dirty="0" err="1" smtClean="0">
                <a:solidFill>
                  <a:srgbClr val="FF0000"/>
                </a:solidFill>
              </a:rPr>
              <a:t>month</a:t>
            </a:r>
            <a:endParaRPr lang="da-DK" sz="1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69295"/>
            <a:ext cx="10081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Planning </a:t>
            </a:r>
            <a:r>
              <a:rPr lang="da-DK" sz="1000" dirty="0" err="1" smtClean="0">
                <a:solidFill>
                  <a:srgbClr val="FF0000"/>
                </a:solidFill>
              </a:rPr>
              <a:t>window</a:t>
            </a:r>
            <a:endParaRPr lang="da-DK" sz="1000" dirty="0" smtClean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40284" y="2646537"/>
            <a:ext cx="203324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840284" y="5434482"/>
            <a:ext cx="203324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7663" y="362125"/>
            <a:ext cx="7032625" cy="484212"/>
          </a:xfrm>
        </p:spPr>
        <p:txBody>
          <a:bodyPr/>
          <a:lstStyle/>
          <a:p>
            <a:r>
              <a:rPr lang="da-DK" dirty="0" err="1" smtClean="0"/>
              <a:t>Monthly</a:t>
            </a:r>
            <a:r>
              <a:rPr lang="da-DK" dirty="0" smtClean="0"/>
              <a:t> </a:t>
            </a:r>
            <a:r>
              <a:rPr lang="da-DK" dirty="0" err="1" smtClean="0"/>
              <a:t>process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840284" y="5157428"/>
            <a:ext cx="49135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dirty="0" smtClean="0"/>
              <a:t>Submit </a:t>
            </a:r>
            <a:r>
              <a:rPr lang="da-DK" sz="800" dirty="0" err="1" smtClean="0"/>
              <a:t>forecast</a:t>
            </a:r>
            <a:endParaRPr lang="da-DK" sz="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44001" y="1791277"/>
            <a:ext cx="491356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800" dirty="0" err="1" smtClean="0"/>
              <a:t>Actual</a:t>
            </a:r>
            <a:r>
              <a:rPr lang="da-DK" sz="800" dirty="0" smtClean="0"/>
              <a:t> data </a:t>
            </a:r>
            <a:r>
              <a:rPr lang="da-DK" sz="800" dirty="0" err="1" smtClean="0"/>
              <a:t>available</a:t>
            </a:r>
            <a:r>
              <a:rPr lang="da-DK" sz="800" dirty="0" smtClean="0"/>
              <a:t> in </a:t>
            </a:r>
            <a:r>
              <a:rPr lang="da-DK" sz="800" dirty="0" err="1" smtClean="0"/>
              <a:t>dash</a:t>
            </a:r>
            <a:r>
              <a:rPr lang="da-DK" sz="800" dirty="0" smtClean="0"/>
              <a:t> </a:t>
            </a:r>
            <a:r>
              <a:rPr lang="da-DK" sz="800" dirty="0" err="1" smtClean="0"/>
              <a:t>boards</a:t>
            </a:r>
            <a:r>
              <a:rPr lang="da-DK" sz="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9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7663" y="362125"/>
            <a:ext cx="7032625" cy="484212"/>
          </a:xfrm>
        </p:spPr>
        <p:txBody>
          <a:bodyPr/>
          <a:lstStyle/>
          <a:p>
            <a:r>
              <a:rPr lang="da-DK" dirty="0" smtClean="0"/>
              <a:t>System </a:t>
            </a:r>
            <a:r>
              <a:rPr lang="da-DK" dirty="0" err="1" smtClean="0"/>
              <a:t>view</a:t>
            </a:r>
            <a:r>
              <a:rPr lang="da-DK" dirty="0" smtClean="0"/>
              <a:t>: Rolling </a:t>
            </a:r>
            <a:r>
              <a:rPr lang="da-DK" dirty="0" err="1" smtClean="0"/>
              <a:t>forecasting</a:t>
            </a:r>
            <a:endParaRPr lang="da-DK" dirty="0"/>
          </a:p>
        </p:txBody>
      </p:sp>
      <p:sp>
        <p:nvSpPr>
          <p:cNvPr id="17" name="Rectangle 16"/>
          <p:cNvSpPr/>
          <p:nvPr/>
        </p:nvSpPr>
        <p:spPr>
          <a:xfrm>
            <a:off x="4389115" y="1412776"/>
            <a:ext cx="4248473" cy="40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Monthly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forecasting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rolling for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current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year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and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next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year</a:t>
            </a:r>
            <a:endParaRPr lang="da-DK" sz="1500" dirty="0">
              <a:solidFill>
                <a:srgbClr val="000000"/>
              </a:solidFill>
              <a:latin typeface="Verdana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BPC on SAP Hana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technology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allows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real time simulation of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full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P&amp;L,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supported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by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statistical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forecasting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with ”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big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data”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Scenario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analysis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as an option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before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a 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forecast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is ”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submitted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” 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Seamless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integration from sales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forecasting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to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production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planning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and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logistics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 operations (One </a:t>
            </a:r>
            <a:r>
              <a:rPr lang="da-DK" sz="1500" dirty="0" err="1" smtClean="0">
                <a:solidFill>
                  <a:srgbClr val="000000"/>
                </a:solidFill>
                <a:latin typeface="Verdana"/>
              </a:rPr>
              <a:t>forecast</a:t>
            </a:r>
            <a:r>
              <a:rPr lang="da-DK" sz="1500" dirty="0" smtClean="0">
                <a:solidFill>
                  <a:srgbClr val="000000"/>
                </a:solidFill>
                <a:latin typeface="Verdana"/>
              </a:rPr>
              <a:t>)</a:t>
            </a:r>
            <a:endParaRPr lang="da-DK" sz="150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17" y="2462217"/>
            <a:ext cx="3850755" cy="14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 bwMode="auto">
          <a:xfrm>
            <a:off x="251520" y="1248253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6602" y="1622070"/>
            <a:ext cx="15841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 err="1" smtClean="0">
                <a:solidFill>
                  <a:srgbClr val="0070C0"/>
                </a:solidFill>
              </a:rPr>
              <a:t>Forecasting</a:t>
            </a:r>
            <a:endParaRPr lang="da-DK" b="1" dirty="0" smtClean="0">
              <a:solidFill>
                <a:srgbClr val="0070C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53" y="4122385"/>
            <a:ext cx="3736082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4" descr="http://t2.gstatic.com/images?q=tbn:ANd9GcRc6WSlP0HzJxOyeq5mP4GWeAjmEN0j335Y9UgndLQ6MPCfMEbPQQ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1141012" cy="729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9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51520" y="2615982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7253" y="3983711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7663" y="362125"/>
            <a:ext cx="7032625" cy="484212"/>
          </a:xfrm>
        </p:spPr>
        <p:txBody>
          <a:bodyPr/>
          <a:lstStyle/>
          <a:p>
            <a:r>
              <a:rPr lang="da-DK" dirty="0" smtClean="0"/>
              <a:t>System </a:t>
            </a:r>
            <a:r>
              <a:rPr lang="da-DK" dirty="0" err="1" smtClean="0"/>
              <a:t>view</a:t>
            </a:r>
            <a:r>
              <a:rPr lang="da-DK" dirty="0" smtClean="0"/>
              <a:t>: Rolling </a:t>
            </a:r>
            <a:r>
              <a:rPr lang="da-DK" dirty="0" err="1" smtClean="0"/>
              <a:t>forecasting</a:t>
            </a:r>
            <a:endParaRPr lang="da-DK" dirty="0"/>
          </a:p>
        </p:txBody>
      </p:sp>
      <p:sp>
        <p:nvSpPr>
          <p:cNvPr id="17" name="Rectangle 16"/>
          <p:cNvSpPr/>
          <p:nvPr/>
        </p:nvSpPr>
        <p:spPr>
          <a:xfrm>
            <a:off x="4389115" y="1412776"/>
            <a:ext cx="4397698" cy="40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Performance data incl. rolling forecast data available in  dashboards for all business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units/accountable managers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Verdana"/>
              </a:rPr>
              <a:t>Trend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focus with “story line” looking forward in terms of expected performance (sales, financials)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Verdana"/>
              </a:rPr>
              <a:t>Risks and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initiatives in relation to expected performance are included</a:t>
            </a:r>
            <a:endParaRPr lang="en-US" sz="1500" dirty="0">
              <a:solidFill>
                <a:srgbClr val="000000"/>
              </a:solidFill>
              <a:latin typeface="Verdana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tabLst>
                <a:tab pos="1274763" algn="l"/>
              </a:tabLst>
              <a:defRPr/>
            </a:pPr>
            <a:endParaRPr lang="en-US" sz="15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51520" y="1248253"/>
            <a:ext cx="3857651" cy="1024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7771" y="1592660"/>
            <a:ext cx="24780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Dashboards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4" y="2683663"/>
            <a:ext cx="1120431" cy="8034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38" y="4036571"/>
            <a:ext cx="1155333" cy="918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65" y="1303721"/>
            <a:ext cx="1412495" cy="91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7771" y="2946896"/>
            <a:ext cx="24780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</a:t>
            </a:r>
            <a:r>
              <a:rPr lang="en-GB" b="1" dirty="0" smtClean="0">
                <a:solidFill>
                  <a:srgbClr val="0070C0"/>
                </a:solidFill>
              </a:rPr>
              <a:t>rend focus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7771" y="4357528"/>
            <a:ext cx="24780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Risks/</a:t>
            </a:r>
            <a:r>
              <a:rPr lang="en-GB" b="1" dirty="0" err="1" smtClean="0">
                <a:solidFill>
                  <a:srgbClr val="0070C0"/>
                </a:solidFill>
              </a:rPr>
              <a:t>initiaves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47837" y="3212976"/>
            <a:ext cx="8439150" cy="2664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7663" y="2185020"/>
            <a:ext cx="8439150" cy="8119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98265"/>
            <a:ext cx="7032625" cy="628228"/>
          </a:xfrm>
        </p:spPr>
        <p:txBody>
          <a:bodyPr/>
          <a:lstStyle/>
          <a:p>
            <a:r>
              <a:rPr lang="da-DK" dirty="0" smtClean="0"/>
              <a:t>A </a:t>
            </a:r>
            <a:r>
              <a:rPr lang="da-DK" dirty="0" err="1" smtClean="0"/>
              <a:t>few</a:t>
            </a:r>
            <a:r>
              <a:rPr lang="da-DK" dirty="0" smtClean="0"/>
              <a:t> facts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me</a:t>
            </a:r>
            <a:r>
              <a:rPr lang="da-DK" dirty="0" smtClean="0"/>
              <a:t>….</a:t>
            </a:r>
            <a:endParaRPr lang="da-DK" dirty="0"/>
          </a:p>
        </p:txBody>
      </p:sp>
      <p:sp>
        <p:nvSpPr>
          <p:cNvPr id="25" name="TextBox 24"/>
          <p:cNvSpPr txBox="1"/>
          <p:nvPr/>
        </p:nvSpPr>
        <p:spPr>
          <a:xfrm>
            <a:off x="1331639" y="2420888"/>
            <a:ext cx="7332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 smtClean="0">
                <a:solidFill>
                  <a:srgbClr val="192E4F"/>
                </a:solidFill>
              </a:rPr>
              <a:t>13 </a:t>
            </a:r>
            <a:r>
              <a:rPr lang="da-DK" b="1" dirty="0" err="1" smtClean="0">
                <a:solidFill>
                  <a:srgbClr val="192E4F"/>
                </a:solidFill>
              </a:rPr>
              <a:t>years</a:t>
            </a:r>
            <a:r>
              <a:rPr lang="da-DK" b="1" dirty="0" smtClean="0">
                <a:solidFill>
                  <a:srgbClr val="192E4F"/>
                </a:solidFill>
              </a:rPr>
              <a:t> with VELUX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1639" y="3480443"/>
            <a:ext cx="7332329" cy="2049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solidFill>
                  <a:srgbClr val="192E4F"/>
                </a:solidFill>
              </a:rPr>
              <a:t>Head of Global </a:t>
            </a:r>
            <a:r>
              <a:rPr lang="da-DK" b="1" dirty="0" smtClean="0">
                <a:solidFill>
                  <a:srgbClr val="192E4F"/>
                </a:solidFill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1" dirty="0" smtClean="0">
              <a:solidFill>
                <a:srgbClr val="192E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rgbClr val="192E4F"/>
                </a:solidFill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rgbClr val="192E4F"/>
                </a:solidFill>
              </a:rPr>
              <a:t>Business </a:t>
            </a:r>
            <a:r>
              <a:rPr lang="da-DK" sz="1600" b="1" dirty="0" err="1" smtClean="0">
                <a:solidFill>
                  <a:srgbClr val="192E4F"/>
                </a:solidFill>
              </a:rPr>
              <a:t>Partnering</a:t>
            </a:r>
            <a:r>
              <a:rPr lang="da-DK" sz="1600" b="1" dirty="0" smtClean="0">
                <a:solidFill>
                  <a:srgbClr val="192E4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rgbClr val="192E4F"/>
                </a:solidFill>
              </a:rPr>
              <a:t>Planning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rgbClr val="192E4F"/>
                </a:solidFill>
              </a:rPr>
              <a:t>Product </a:t>
            </a:r>
            <a:r>
              <a:rPr lang="da-DK" sz="1600" b="1" dirty="0" err="1" smtClean="0">
                <a:solidFill>
                  <a:srgbClr val="192E4F"/>
                </a:solidFill>
              </a:rPr>
              <a:t>costing</a:t>
            </a:r>
            <a:endParaRPr lang="da-DK" sz="1600" b="1" dirty="0" smtClean="0">
              <a:solidFill>
                <a:srgbClr val="192E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>
                <a:solidFill>
                  <a:srgbClr val="192E4F"/>
                </a:solidFill>
              </a:rPr>
              <a:t>Business Intelligence</a:t>
            </a:r>
            <a:endParaRPr lang="da-DK" sz="1600" b="1" dirty="0">
              <a:solidFill>
                <a:srgbClr val="192E4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2403" y="1124744"/>
            <a:ext cx="8439150" cy="8119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379" y="1360612"/>
            <a:ext cx="7332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 smtClean="0">
                <a:solidFill>
                  <a:srgbClr val="192E4F"/>
                </a:solidFill>
              </a:rPr>
              <a:t>Ulrich Gammelgaard</a:t>
            </a:r>
          </a:p>
        </p:txBody>
      </p:sp>
    </p:spTree>
    <p:extLst>
      <p:ext uri="{BB962C8B-B14F-4D97-AF65-F5344CB8AC3E}">
        <p14:creationId xmlns:p14="http://schemas.microsoft.com/office/powerpoint/2010/main" val="34940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7663" y="1090146"/>
            <a:ext cx="7392689" cy="5538477"/>
            <a:chOff x="347663" y="1090146"/>
            <a:chExt cx="7392689" cy="5538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663" y="1090146"/>
              <a:ext cx="7392689" cy="5538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5949777" y="1114525"/>
              <a:ext cx="720080" cy="327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93193" y="3140968"/>
              <a:ext cx="144016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64318" y="4782894"/>
              <a:ext cx="144016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88640"/>
            <a:ext cx="7032625" cy="624189"/>
          </a:xfrm>
        </p:spPr>
        <p:txBody>
          <a:bodyPr/>
          <a:lstStyle/>
          <a:p>
            <a:r>
              <a:rPr lang="da-DK" dirty="0" smtClean="0"/>
              <a:t>Dashboard Market Performance</a:t>
            </a:r>
            <a:endParaRPr lang="da-DK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4139952" y="3140968"/>
            <a:ext cx="4104456" cy="2016224"/>
          </a:xfrm>
          <a:prstGeom prst="wedgeRectCallout">
            <a:avLst>
              <a:gd name="adj1" fmla="val -38912"/>
              <a:gd name="adj2" fmla="val 66325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da-DK" sz="1200" dirty="0" smtClean="0">
                <a:solidFill>
                  <a:srgbClr val="000000"/>
                </a:solidFill>
              </a:rPr>
              <a:t>Rolling 12 </a:t>
            </a:r>
            <a:r>
              <a:rPr lang="da-DK" sz="1200" dirty="0" err="1" smtClean="0">
                <a:solidFill>
                  <a:srgbClr val="000000"/>
                </a:solidFill>
              </a:rPr>
              <a:t>months</a:t>
            </a:r>
            <a:r>
              <a:rPr lang="da-DK" sz="1200" dirty="0" smtClean="0">
                <a:solidFill>
                  <a:srgbClr val="000000"/>
                </a:solidFill>
              </a:rPr>
              <a:t> average and trend lines shows </a:t>
            </a:r>
            <a:r>
              <a:rPr lang="da-DK" sz="1200" dirty="0" err="1" smtClean="0">
                <a:solidFill>
                  <a:srgbClr val="000000"/>
                </a:solidFill>
              </a:rPr>
              <a:t>historical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development</a:t>
            </a:r>
            <a:r>
              <a:rPr lang="da-DK" sz="1200" dirty="0" smtClean="0">
                <a:solidFill>
                  <a:srgbClr val="000000"/>
                </a:solidFill>
              </a:rPr>
              <a:t> up </a:t>
            </a:r>
            <a:r>
              <a:rPr lang="da-DK" sz="1200" dirty="0" err="1" smtClean="0">
                <a:solidFill>
                  <a:srgbClr val="000000"/>
                </a:solidFill>
              </a:rPr>
              <a:t>against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current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forecasts</a:t>
            </a:r>
            <a:r>
              <a:rPr lang="da-DK" sz="1200" dirty="0" smtClean="0">
                <a:solidFill>
                  <a:srgbClr val="000000"/>
                </a:solidFill>
              </a:rPr>
              <a:t>.</a:t>
            </a:r>
          </a:p>
          <a:p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Target-KPI has a </a:t>
            </a:r>
            <a:r>
              <a:rPr lang="da-DK" sz="1200" dirty="0" err="1">
                <a:solidFill>
                  <a:srgbClr val="000000"/>
                </a:solidFill>
              </a:rPr>
              <a:t>predominant</a:t>
            </a:r>
            <a:r>
              <a:rPr lang="da-DK" sz="1200" dirty="0">
                <a:solidFill>
                  <a:srgbClr val="000000"/>
                </a:solidFill>
              </a:rPr>
              <a:t> position</a:t>
            </a:r>
          </a:p>
          <a:p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 err="1">
                <a:solidFill>
                  <a:srgbClr val="000000"/>
                </a:solidFill>
              </a:rPr>
              <a:t>Commentary</a:t>
            </a:r>
            <a:r>
              <a:rPr lang="da-DK" sz="1200" dirty="0">
                <a:solidFill>
                  <a:srgbClr val="000000"/>
                </a:solidFill>
              </a:rPr>
              <a:t>, </a:t>
            </a:r>
            <a:r>
              <a:rPr lang="da-DK" sz="1200" dirty="0" err="1">
                <a:solidFill>
                  <a:srgbClr val="000000"/>
                </a:solidFill>
              </a:rPr>
              <a:t>initiatives</a:t>
            </a:r>
            <a:r>
              <a:rPr lang="da-DK" sz="1200" dirty="0">
                <a:solidFill>
                  <a:srgbClr val="000000"/>
                </a:solidFill>
              </a:rPr>
              <a:t> and </a:t>
            </a:r>
            <a:r>
              <a:rPr lang="da-DK" sz="1200" dirty="0" err="1">
                <a:solidFill>
                  <a:srgbClr val="000000"/>
                </a:solidFill>
              </a:rPr>
              <a:t>risks</a:t>
            </a:r>
            <a:r>
              <a:rPr lang="da-DK" sz="1200" dirty="0">
                <a:solidFill>
                  <a:srgbClr val="000000"/>
                </a:solidFill>
              </a:rPr>
              <a:t> </a:t>
            </a:r>
            <a:r>
              <a:rPr lang="da-DK" sz="1200" dirty="0" err="1">
                <a:solidFill>
                  <a:srgbClr val="000000"/>
                </a:solidFill>
              </a:rPr>
              <a:t>included</a:t>
            </a:r>
            <a:endParaRPr lang="da-DK" sz="1200" dirty="0">
              <a:solidFill>
                <a:srgbClr val="000000"/>
              </a:solidFill>
            </a:endParaRPr>
          </a:p>
          <a:p>
            <a:endParaRPr lang="da-DK" sz="1200" dirty="0" smtClean="0">
              <a:solidFill>
                <a:srgbClr val="000000"/>
              </a:solidFill>
            </a:endParaRPr>
          </a:p>
          <a:p>
            <a:r>
              <a:rPr lang="da-DK" sz="1200" dirty="0" smtClean="0">
                <a:solidFill>
                  <a:srgbClr val="000000"/>
                </a:solidFill>
              </a:rPr>
              <a:t>Layout </a:t>
            </a:r>
            <a:r>
              <a:rPr lang="da-DK" sz="1200" dirty="0" err="1" smtClean="0">
                <a:solidFill>
                  <a:srgbClr val="000000"/>
                </a:solidFill>
              </a:rPr>
              <a:t>optimized</a:t>
            </a:r>
            <a:r>
              <a:rPr lang="da-DK" sz="1200" dirty="0" smtClean="0">
                <a:solidFill>
                  <a:srgbClr val="000000"/>
                </a:solidFill>
              </a:rPr>
              <a:t> for </a:t>
            </a:r>
            <a:r>
              <a:rPr lang="da-DK" sz="1200" dirty="0" err="1" smtClean="0">
                <a:solidFill>
                  <a:srgbClr val="000000"/>
                </a:solidFill>
              </a:rPr>
              <a:t>Ipad</a:t>
            </a:r>
            <a:endParaRPr lang="da-DK" sz="1200" dirty="0">
              <a:solidFill>
                <a:srgbClr val="000000"/>
              </a:solidFill>
            </a:endParaRPr>
          </a:p>
          <a:p>
            <a:endParaRPr lang="da-DK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7288" y="1104899"/>
            <a:ext cx="7896745" cy="5485475"/>
            <a:chOff x="357288" y="1104899"/>
            <a:chExt cx="7896745" cy="5485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288" y="1104899"/>
              <a:ext cx="7896745" cy="5485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473083" y="1157064"/>
              <a:ext cx="720080" cy="327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Rectangular Callout 4"/>
          <p:cNvSpPr/>
          <p:nvPr/>
        </p:nvSpPr>
        <p:spPr bwMode="auto">
          <a:xfrm>
            <a:off x="1187624" y="5157192"/>
            <a:ext cx="4104456" cy="720080"/>
          </a:xfrm>
          <a:prstGeom prst="wedgeRectCallout">
            <a:avLst>
              <a:gd name="adj1" fmla="val 37803"/>
              <a:gd name="adj2" fmla="val -12764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da-DK" sz="1200" dirty="0" err="1" smtClean="0">
                <a:solidFill>
                  <a:srgbClr val="000000"/>
                </a:solidFill>
              </a:rPr>
              <a:t>Initiatives</a:t>
            </a:r>
            <a:r>
              <a:rPr lang="da-DK" sz="1200" dirty="0" smtClean="0">
                <a:solidFill>
                  <a:srgbClr val="000000"/>
                </a:solidFill>
              </a:rPr>
              <a:t> to </a:t>
            </a:r>
            <a:r>
              <a:rPr lang="da-DK" sz="1200" dirty="0" err="1" smtClean="0">
                <a:solidFill>
                  <a:srgbClr val="000000"/>
                </a:solidFill>
              </a:rPr>
              <a:t>reach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targets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are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included</a:t>
            </a:r>
            <a:r>
              <a:rPr lang="da-DK" sz="1200" dirty="0" smtClean="0">
                <a:solidFill>
                  <a:srgbClr val="000000"/>
                </a:solidFill>
              </a:rPr>
              <a:t> to provide a more </a:t>
            </a:r>
            <a:r>
              <a:rPr lang="da-DK" sz="1200" dirty="0" err="1" smtClean="0">
                <a:solidFill>
                  <a:srgbClr val="000000"/>
                </a:solidFill>
              </a:rPr>
              <a:t>operational</a:t>
            </a:r>
            <a:r>
              <a:rPr lang="da-DK" sz="1200" dirty="0" smtClean="0">
                <a:solidFill>
                  <a:srgbClr val="000000"/>
                </a:solidFill>
              </a:rPr>
              <a:t>/</a:t>
            </a:r>
            <a:r>
              <a:rPr lang="da-DK" sz="1200" dirty="0" err="1" smtClean="0">
                <a:solidFill>
                  <a:srgbClr val="000000"/>
                </a:solidFill>
              </a:rPr>
              <a:t>strategic</a:t>
            </a:r>
            <a:r>
              <a:rPr lang="da-DK" sz="1200" dirty="0" smtClean="0">
                <a:solidFill>
                  <a:srgbClr val="000000"/>
                </a:solidFill>
              </a:rPr>
              <a:t> (</a:t>
            </a:r>
            <a:r>
              <a:rPr lang="da-DK" sz="1200" dirty="0" err="1" smtClean="0">
                <a:solidFill>
                  <a:srgbClr val="000000"/>
                </a:solidFill>
              </a:rPr>
              <a:t>however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pragmatic</a:t>
            </a:r>
            <a:r>
              <a:rPr lang="da-DK" sz="1200" dirty="0" smtClean="0">
                <a:solidFill>
                  <a:srgbClr val="000000"/>
                </a:solidFill>
              </a:rPr>
              <a:t>) </a:t>
            </a:r>
            <a:r>
              <a:rPr lang="da-DK" sz="1200" dirty="0" err="1" smtClean="0">
                <a:solidFill>
                  <a:srgbClr val="000000"/>
                </a:solidFill>
              </a:rPr>
              <a:t>dicussion</a:t>
            </a:r>
            <a:r>
              <a:rPr lang="da-DK" sz="1200" dirty="0" smtClean="0">
                <a:solidFill>
                  <a:srgbClr val="000000"/>
                </a:solidFill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</a:rPr>
              <a:t>about</a:t>
            </a:r>
            <a:r>
              <a:rPr lang="da-DK" sz="1200" dirty="0" smtClean="0">
                <a:solidFill>
                  <a:srgbClr val="000000"/>
                </a:solidFill>
              </a:rPr>
              <a:t> plans/</a:t>
            </a:r>
            <a:r>
              <a:rPr lang="da-DK" sz="1200" dirty="0" err="1" smtClean="0">
                <a:solidFill>
                  <a:srgbClr val="000000"/>
                </a:solidFill>
              </a:rPr>
              <a:t>expectations</a:t>
            </a:r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7663" y="188640"/>
            <a:ext cx="7032625" cy="624189"/>
          </a:xfrm>
        </p:spPr>
        <p:txBody>
          <a:bodyPr/>
          <a:lstStyle/>
          <a:p>
            <a:r>
              <a:rPr lang="da-DK" dirty="0" smtClean="0"/>
              <a:t>Dashboard Market Performance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00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0743" y="1123180"/>
            <a:ext cx="7523625" cy="5564919"/>
            <a:chOff x="360743" y="1123180"/>
            <a:chExt cx="7523625" cy="5564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743" y="1123180"/>
              <a:ext cx="7523625" cy="55649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021785" y="1172275"/>
              <a:ext cx="720080" cy="327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9177" y="4547620"/>
              <a:ext cx="484448" cy="1656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02188" y="1864074"/>
              <a:ext cx="504056" cy="327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Rectangular Callout 4"/>
          <p:cNvSpPr/>
          <p:nvPr/>
        </p:nvSpPr>
        <p:spPr bwMode="auto">
          <a:xfrm>
            <a:off x="3491880" y="2780928"/>
            <a:ext cx="4104456" cy="825603"/>
          </a:xfrm>
          <a:prstGeom prst="wedgeRectCallout">
            <a:avLst>
              <a:gd name="adj1" fmla="val -28717"/>
              <a:gd name="adj2" fmla="val -10290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srgbClr val="000000"/>
                </a:solidFill>
              </a:rPr>
              <a:t>Focus on </a:t>
            </a:r>
            <a:r>
              <a:rPr lang="da-DK" sz="1200" dirty="0" err="1" smtClean="0">
                <a:solidFill>
                  <a:srgbClr val="000000"/>
                </a:solidFill>
              </a:rPr>
              <a:t>actual</a:t>
            </a:r>
            <a:r>
              <a:rPr lang="da-DK" sz="1200" dirty="0" smtClean="0">
                <a:solidFill>
                  <a:srgbClr val="000000"/>
                </a:solidFill>
              </a:rPr>
              <a:t> and </a:t>
            </a:r>
            <a:r>
              <a:rPr lang="da-DK" sz="1200" dirty="0" err="1" smtClean="0">
                <a:solidFill>
                  <a:srgbClr val="000000"/>
                </a:solidFill>
              </a:rPr>
              <a:t>expected</a:t>
            </a:r>
            <a:r>
              <a:rPr lang="da-DK" sz="1200" dirty="0" smtClean="0">
                <a:solidFill>
                  <a:srgbClr val="000000"/>
                </a:solidFill>
              </a:rPr>
              <a:t>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>
                <a:solidFill>
                  <a:srgbClr val="000000"/>
                </a:solidFill>
              </a:rPr>
              <a:t>Trends and rolling 12 </a:t>
            </a:r>
            <a:r>
              <a:rPr lang="da-DK" sz="1200" dirty="0" err="1" smtClean="0">
                <a:solidFill>
                  <a:srgbClr val="000000"/>
                </a:solidFill>
              </a:rPr>
              <a:t>month</a:t>
            </a:r>
            <a:r>
              <a:rPr lang="da-DK" sz="1200" dirty="0" smtClean="0">
                <a:solidFill>
                  <a:srgbClr val="000000"/>
                </a:solidFill>
              </a:rPr>
              <a:t> average </a:t>
            </a:r>
            <a:r>
              <a:rPr lang="da-DK" sz="1200" dirty="0" err="1" smtClean="0">
                <a:solidFill>
                  <a:srgbClr val="000000"/>
                </a:solidFill>
              </a:rPr>
              <a:t>graphics</a:t>
            </a:r>
            <a:endParaRPr lang="da-DK" sz="120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7663" y="188640"/>
            <a:ext cx="7032625" cy="624189"/>
          </a:xfrm>
        </p:spPr>
        <p:txBody>
          <a:bodyPr/>
          <a:lstStyle/>
          <a:p>
            <a:r>
              <a:rPr lang="da-DK" dirty="0" smtClean="0"/>
              <a:t>Dashboard Market Performance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0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663" y="332656"/>
            <a:ext cx="7032649" cy="506323"/>
          </a:xfrm>
        </p:spPr>
        <p:txBody>
          <a:bodyPr/>
          <a:lstStyle/>
          <a:p>
            <a:r>
              <a:rPr lang="en-GB" dirty="0"/>
              <a:t>VELUX Performance Process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1404" y="1643050"/>
            <a:ext cx="3654000" cy="17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2: Break-down of targets</a:t>
            </a:r>
            <a:endParaRPr lang="en-GB" sz="1200" b="1" dirty="0"/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72066" y="4383508"/>
            <a:ext cx="3655385" cy="17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3: Plan to reach target</a:t>
            </a:r>
            <a:endParaRPr lang="en-GB" sz="1200" b="1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596" y="4397156"/>
            <a:ext cx="3655385" cy="170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4: Monitor and follow-up</a:t>
            </a:r>
            <a:endParaRPr lang="en-GB" sz="1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5071856" y="2104716"/>
          <a:ext cx="3476730" cy="12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928"/>
                <a:gridCol w="2658802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Global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target (step 1)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1-2 years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June - September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VELUX Management and management teams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Link targets to business structure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Market Contribution in D, F, GB, USA, E27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Market share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Production cost efficiency 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47845" y="4858831"/>
          <a:ext cx="3595213" cy="121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641"/>
                <a:gridCol w="2741572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Plans defined in step 3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Current and next year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Monthly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Management in cooperation with Finance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Review performance and develop forecast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Follow up on actual and forecasted performance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Define new actions to address gap (if any)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More trend reporting and forward looking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5084952" y="4809238"/>
          <a:ext cx="3476730" cy="12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69"/>
                <a:gridCol w="2651161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Targets (step 2)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1-2 year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October/Monthly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SCo, PCo, Business support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Develop plan and commitment to reach targets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Examples: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Planning supported by simulation tool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Actions, initiatives, financial impact 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Operational plans</a:t>
                      </a: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8596" y="1643050"/>
            <a:ext cx="3655385" cy="17065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tIns="144000" bIns="91440"/>
          <a:lstStyle/>
          <a:p>
            <a:pPr>
              <a:defRPr/>
            </a:pPr>
            <a:r>
              <a:rPr lang="en-GB" sz="1200" b="1" dirty="0" smtClean="0"/>
              <a:t>1: Global target setting</a:t>
            </a:r>
            <a:endParaRPr lang="en-GB" sz="1200" b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451107" y="2183959"/>
          <a:ext cx="3476730" cy="12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69"/>
                <a:gridCol w="2651161"/>
              </a:tblGrid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Input: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Strategic plan, initiatives etc.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Horizon: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1-2 year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Timing: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June-September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Who: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VELUX Management,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BoD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10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Link strategy to performance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0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</a:rPr>
                        <a:t>Example: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EBIT-%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57241" y="4468594"/>
            <a:ext cx="73047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19202" y="1734742"/>
            <a:ext cx="1142976" cy="812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0" name="Straight Arrow Connector 29"/>
          <p:cNvCxnSpPr/>
          <p:nvPr>
            <p:custDataLst>
              <p:tags r:id="rId9"/>
            </p:custDataLst>
          </p:nvPr>
        </p:nvCxnSpPr>
        <p:spPr>
          <a:xfrm>
            <a:off x="3149265" y="2278931"/>
            <a:ext cx="78986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0"/>
            </p:custDataLst>
          </p:nvPr>
        </p:nvCxnSpPr>
        <p:spPr>
          <a:xfrm rot="5400000" flipH="1" flipV="1">
            <a:off x="2933734" y="2071448"/>
            <a:ext cx="428628" cy="4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>
            <p:custDataLst>
              <p:tags r:id="rId11"/>
            </p:custDataLst>
          </p:nvPr>
        </p:nvSpPr>
        <p:spPr>
          <a:xfrm flipV="1">
            <a:off x="3162874" y="1942426"/>
            <a:ext cx="708618" cy="182800"/>
          </a:xfrm>
          <a:custGeom>
            <a:avLst/>
            <a:gdLst>
              <a:gd name="connsiteX0" fmla="*/ 0 w 1459346"/>
              <a:gd name="connsiteY0" fmla="*/ 1539 h 377151"/>
              <a:gd name="connsiteX1" fmla="*/ 258619 w 1459346"/>
              <a:gd name="connsiteY1" fmla="*/ 29248 h 377151"/>
              <a:gd name="connsiteX2" fmla="*/ 480291 w 1459346"/>
              <a:gd name="connsiteY2" fmla="*/ 177030 h 377151"/>
              <a:gd name="connsiteX3" fmla="*/ 794328 w 1459346"/>
              <a:gd name="connsiteY3" fmla="*/ 130848 h 377151"/>
              <a:gd name="connsiteX4" fmla="*/ 895928 w 1459346"/>
              <a:gd name="connsiteY4" fmla="*/ 232448 h 377151"/>
              <a:gd name="connsiteX5" fmla="*/ 1080655 w 1459346"/>
              <a:gd name="connsiteY5" fmla="*/ 269393 h 377151"/>
              <a:gd name="connsiteX6" fmla="*/ 1330037 w 1459346"/>
              <a:gd name="connsiteY6" fmla="*/ 361757 h 377151"/>
              <a:gd name="connsiteX7" fmla="*/ 1459346 w 1459346"/>
              <a:gd name="connsiteY7" fmla="*/ 361757 h 37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346" h="377151">
                <a:moveTo>
                  <a:pt x="0" y="1539"/>
                </a:moveTo>
                <a:cubicBezTo>
                  <a:pt x="89285" y="769"/>
                  <a:pt x="178571" y="0"/>
                  <a:pt x="258619" y="29248"/>
                </a:cubicBezTo>
                <a:cubicBezTo>
                  <a:pt x="338667" y="58496"/>
                  <a:pt x="391006" y="160097"/>
                  <a:pt x="480291" y="177030"/>
                </a:cubicBezTo>
                <a:cubicBezTo>
                  <a:pt x="569576" y="193963"/>
                  <a:pt x="725055" y="121612"/>
                  <a:pt x="794328" y="130848"/>
                </a:cubicBezTo>
                <a:cubicBezTo>
                  <a:pt x="863601" y="140084"/>
                  <a:pt x="848207" y="209357"/>
                  <a:pt x="895928" y="232448"/>
                </a:cubicBezTo>
                <a:cubicBezTo>
                  <a:pt x="943649" y="255539"/>
                  <a:pt x="1008304" y="247842"/>
                  <a:pt x="1080655" y="269393"/>
                </a:cubicBezTo>
                <a:cubicBezTo>
                  <a:pt x="1153006" y="290944"/>
                  <a:pt x="1266922" y="346363"/>
                  <a:pt x="1330037" y="361757"/>
                </a:cubicBezTo>
                <a:cubicBezTo>
                  <a:pt x="1393152" y="377151"/>
                  <a:pt x="1426249" y="369454"/>
                  <a:pt x="1459346" y="361757"/>
                </a:cubicBezTo>
              </a:path>
            </a:pathLst>
          </a:cu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>
            <a:off x="7864173" y="5019706"/>
            <a:ext cx="78986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>
            <p:custDataLst>
              <p:tags r:id="rId13"/>
            </p:custDataLst>
          </p:nvPr>
        </p:nvCxnSpPr>
        <p:spPr>
          <a:xfrm rot="5400000" flipH="1" flipV="1">
            <a:off x="7648642" y="4812223"/>
            <a:ext cx="428628" cy="4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14"/>
            </p:custDataLst>
          </p:nvPr>
        </p:nvSpPr>
        <p:spPr bwMode="auto">
          <a:xfrm>
            <a:off x="7904146" y="4834188"/>
            <a:ext cx="103551" cy="119071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 bwMode="auto">
          <a:xfrm>
            <a:off x="8049117" y="4791956"/>
            <a:ext cx="103551" cy="4223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 bwMode="auto">
          <a:xfrm>
            <a:off x="8173378" y="4707492"/>
            <a:ext cx="103551" cy="8446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17"/>
            </p:custDataLst>
          </p:nvPr>
        </p:nvSpPr>
        <p:spPr bwMode="auto">
          <a:xfrm>
            <a:off x="8318348" y="4665259"/>
            <a:ext cx="103551" cy="4223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51"/>
          <p:cNvSpPr/>
          <p:nvPr>
            <p:custDataLst>
              <p:tags r:id="rId18"/>
            </p:custDataLst>
          </p:nvPr>
        </p:nvSpPr>
        <p:spPr bwMode="auto">
          <a:xfrm>
            <a:off x="8442609" y="4665259"/>
            <a:ext cx="103551" cy="288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182911" y="2143116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614532" y="4599304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 rot="5400000">
            <a:off x="6667961" y="3090082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 rot="5400000">
            <a:off x="2143108" y="3758574"/>
            <a:ext cx="28575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Left-Right Arrow 57"/>
          <p:cNvSpPr/>
          <p:nvPr/>
        </p:nvSpPr>
        <p:spPr bwMode="auto">
          <a:xfrm>
            <a:off x="4162567" y="2292825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Left-Right Arrow 58"/>
          <p:cNvSpPr/>
          <p:nvPr/>
        </p:nvSpPr>
        <p:spPr bwMode="auto">
          <a:xfrm>
            <a:off x="4164839" y="5106585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Left-Right Arrow 59"/>
          <p:cNvSpPr/>
          <p:nvPr/>
        </p:nvSpPr>
        <p:spPr bwMode="auto">
          <a:xfrm rot="5400000">
            <a:off x="6364403" y="3634901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Left-Right Arrow 60"/>
          <p:cNvSpPr/>
          <p:nvPr/>
        </p:nvSpPr>
        <p:spPr bwMode="auto">
          <a:xfrm rot="5400000">
            <a:off x="1753651" y="3637173"/>
            <a:ext cx="832514" cy="48463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0825" cy="685958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da-DK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52513" y="2867025"/>
            <a:ext cx="7158037" cy="1154113"/>
            <a:chOff x="590" y="1627"/>
            <a:chExt cx="4332" cy="698"/>
          </a:xfrm>
        </p:grpSpPr>
        <p:sp>
          <p:nvSpPr>
            <p:cNvPr id="68613" name="Rectangle 9"/>
            <p:cNvSpPr>
              <a:spLocks noChangeArrowheads="1"/>
            </p:cNvSpPr>
            <p:nvPr/>
          </p:nvSpPr>
          <p:spPr bwMode="auto">
            <a:xfrm>
              <a:off x="4757" y="2002"/>
              <a:ext cx="165" cy="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131103" tIns="18731" rIns="131103" bIns="44950"/>
            <a:lstStyle/>
            <a:p>
              <a:pPr algn="r" defTabSz="915988">
                <a:spcBef>
                  <a:spcPct val="90000"/>
                </a:spcBef>
                <a:buSzPct val="80000"/>
              </a:pPr>
              <a:r>
                <a:rPr lang="da-DK" sz="600" dirty="0">
                  <a:solidFill>
                    <a:srgbClr val="000000"/>
                  </a:solidFill>
                </a:rPr>
                <a:t>TM</a:t>
              </a:r>
            </a:p>
          </p:txBody>
        </p:sp>
        <p:pic>
          <p:nvPicPr>
            <p:cNvPr id="68614" name="Picture 10" descr="VE_signature_blu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5CFEB"/>
                </a:clrFrom>
                <a:clrTo>
                  <a:srgbClr val="A5CF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" y="1627"/>
              <a:ext cx="4307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600" y="6135688"/>
            <a:ext cx="1077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57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VELUX </a:t>
            </a:r>
            <a:r>
              <a:rPr lang="da-DK" dirty="0" err="1" smtClean="0"/>
              <a:t>Roof</a:t>
            </a:r>
            <a:r>
              <a:rPr lang="da-DK" dirty="0" smtClean="0"/>
              <a:t> </a:t>
            </a:r>
            <a:r>
              <a:rPr lang="da-DK" dirty="0" err="1" smtClean="0"/>
              <a:t>Window</a:t>
            </a:r>
            <a:endParaRPr lang="da-DK" dirty="0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95400"/>
            <a:ext cx="4413250" cy="4718050"/>
          </a:xfrm>
          <a:noFill/>
        </p:spPr>
        <p:txBody>
          <a:bodyPr lIns="99185" tIns="49594" rIns="99185" bIns="49594"/>
          <a:lstStyle/>
          <a:p>
            <a:pPr marL="381000" indent="-381000" defTabSz="989013">
              <a:buSzPct val="90000"/>
            </a:pPr>
            <a:r>
              <a:rPr lang="da-DK" sz="1700" dirty="0" smtClean="0"/>
              <a:t>VELUX </a:t>
            </a:r>
            <a:r>
              <a:rPr lang="da-DK" sz="1700" dirty="0" err="1" smtClean="0"/>
              <a:t>roof</a:t>
            </a:r>
            <a:r>
              <a:rPr lang="da-DK" sz="1700" dirty="0" smtClean="0"/>
              <a:t> </a:t>
            </a:r>
            <a:r>
              <a:rPr lang="da-DK" sz="1700" dirty="0" err="1" smtClean="0"/>
              <a:t>window</a:t>
            </a:r>
            <a:r>
              <a:rPr lang="da-DK" sz="1700" dirty="0" smtClean="0"/>
              <a:t> </a:t>
            </a:r>
            <a:r>
              <a:rPr lang="da-DK" sz="1700" dirty="0" err="1" smtClean="0"/>
              <a:t>was</a:t>
            </a:r>
            <a:r>
              <a:rPr lang="da-DK" sz="1700" dirty="0" smtClean="0"/>
              <a:t> </a:t>
            </a:r>
            <a:r>
              <a:rPr lang="da-DK" sz="1700" dirty="0" err="1" smtClean="0"/>
              <a:t>developed</a:t>
            </a:r>
            <a:r>
              <a:rPr lang="da-DK" sz="1700" dirty="0" smtClean="0"/>
              <a:t> and </a:t>
            </a:r>
            <a:r>
              <a:rPr lang="da-DK" sz="1700" dirty="0" err="1" smtClean="0"/>
              <a:t>named</a:t>
            </a:r>
            <a:r>
              <a:rPr lang="da-DK" sz="1700" dirty="0" smtClean="0"/>
              <a:t> in 1942</a:t>
            </a:r>
          </a:p>
          <a:p>
            <a:pPr marL="381000" indent="-381000" defTabSz="989013">
              <a:buSzPct val="90000"/>
            </a:pPr>
            <a:endParaRPr lang="da-DK" sz="1700" dirty="0" smtClean="0"/>
          </a:p>
          <a:p>
            <a:pPr marL="381000" indent="-381000" defTabSz="989013">
              <a:buSzPct val="90000"/>
            </a:pPr>
            <a:r>
              <a:rPr lang="da-DK" sz="1700" dirty="0" smtClean="0"/>
              <a:t>               	for ventilation and </a:t>
            </a:r>
          </a:p>
          <a:p>
            <a:pPr marL="381000" indent="-381000" defTabSz="989013">
              <a:buSzPct val="90000"/>
              <a:buFontTx/>
              <a:buNone/>
            </a:pPr>
            <a:r>
              <a:rPr lang="da-DK" sz="1700" dirty="0" smtClean="0"/>
              <a:t>                    	</a:t>
            </a:r>
          </a:p>
          <a:p>
            <a:pPr marL="381000" indent="-381000" defTabSz="989013">
              <a:buSzPct val="90000"/>
              <a:buFontTx/>
              <a:buNone/>
            </a:pPr>
            <a:r>
              <a:rPr lang="da-DK" sz="1700" dirty="0" smtClean="0"/>
              <a:t>			for light</a:t>
            </a:r>
          </a:p>
          <a:p>
            <a:pPr marL="381000" indent="-381000" defTabSz="989013">
              <a:buSzPct val="90000"/>
            </a:pPr>
            <a:endParaRPr lang="da-DK" sz="1700" dirty="0" smtClean="0"/>
          </a:p>
          <a:p>
            <a:pPr marL="381000" indent="-381000" defTabSz="989013">
              <a:buSzPct val="90000"/>
            </a:pPr>
            <a:endParaRPr lang="da-DK" sz="1700" dirty="0" smtClean="0"/>
          </a:p>
          <a:p>
            <a:pPr marL="381000" indent="-381000" defTabSz="989013">
              <a:buSzPct val="90000"/>
            </a:pPr>
            <a:r>
              <a:rPr lang="da-DK" sz="1700" dirty="0" smtClean="0"/>
              <a:t>Vision: ”To </a:t>
            </a:r>
            <a:r>
              <a:rPr lang="da-DK" sz="1700" dirty="0" err="1" smtClean="0"/>
              <a:t>develop</a:t>
            </a:r>
            <a:r>
              <a:rPr lang="da-DK" sz="1700" dirty="0" smtClean="0"/>
              <a:t> a </a:t>
            </a:r>
            <a:r>
              <a:rPr lang="da-DK" sz="1700" dirty="0" err="1" smtClean="0"/>
              <a:t>roof</a:t>
            </a:r>
            <a:r>
              <a:rPr lang="da-DK" sz="1700" dirty="0" smtClean="0"/>
              <a:t> </a:t>
            </a:r>
            <a:r>
              <a:rPr lang="da-DK" sz="1700" dirty="0" err="1" smtClean="0"/>
              <a:t>window</a:t>
            </a:r>
            <a:r>
              <a:rPr lang="da-DK" sz="1700" dirty="0" smtClean="0"/>
              <a:t> </a:t>
            </a:r>
            <a:r>
              <a:rPr lang="da-DK" sz="1700" dirty="0" err="1" smtClean="0"/>
              <a:t>which</a:t>
            </a:r>
            <a:r>
              <a:rPr lang="da-DK" sz="1700" dirty="0" smtClean="0"/>
              <a:t> in </a:t>
            </a:r>
            <a:r>
              <a:rPr lang="da-DK" sz="1700" dirty="0" err="1" smtClean="0"/>
              <a:t>any</a:t>
            </a:r>
            <a:r>
              <a:rPr lang="da-DK" sz="1700" dirty="0" smtClean="0"/>
              <a:t> </a:t>
            </a:r>
            <a:r>
              <a:rPr lang="da-DK" sz="1700" dirty="0" err="1" smtClean="0"/>
              <a:t>aspect</a:t>
            </a:r>
            <a:r>
              <a:rPr lang="da-DK" sz="1700" dirty="0" smtClean="0"/>
              <a:t> is as </a:t>
            </a:r>
            <a:r>
              <a:rPr lang="da-DK" sz="1700" dirty="0" err="1" smtClean="0"/>
              <a:t>good</a:t>
            </a:r>
            <a:r>
              <a:rPr lang="da-DK" sz="1700" dirty="0" smtClean="0"/>
              <a:t> as the </a:t>
            </a:r>
            <a:r>
              <a:rPr lang="da-DK" sz="1700" dirty="0" err="1" smtClean="0"/>
              <a:t>best</a:t>
            </a:r>
            <a:r>
              <a:rPr lang="da-DK" sz="1700" dirty="0" smtClean="0"/>
              <a:t> </a:t>
            </a:r>
            <a:r>
              <a:rPr lang="da-DK" sz="1700" dirty="0" err="1" smtClean="0"/>
              <a:t>vertical</a:t>
            </a:r>
            <a:r>
              <a:rPr lang="da-DK" sz="1700" dirty="0" smtClean="0"/>
              <a:t> </a:t>
            </a:r>
            <a:r>
              <a:rPr lang="da-DK" sz="1700" dirty="0" err="1" smtClean="0"/>
              <a:t>window</a:t>
            </a:r>
            <a:r>
              <a:rPr lang="da-DK" sz="1700" dirty="0" smtClean="0"/>
              <a:t>”</a:t>
            </a:r>
          </a:p>
          <a:p>
            <a:pPr marL="0" indent="0" defTabSz="989013">
              <a:buSzPct val="90000"/>
              <a:buNone/>
            </a:pPr>
            <a:endParaRPr lang="da-DK" sz="1700" dirty="0" smtClean="0"/>
          </a:p>
          <a:p>
            <a:pPr marL="381000" indent="-381000" defTabSz="989013">
              <a:buSzPct val="90000"/>
            </a:pPr>
            <a:r>
              <a:rPr lang="da-DK" sz="1700" dirty="0" smtClean="0"/>
              <a:t>The pivot </a:t>
            </a:r>
            <a:r>
              <a:rPr lang="da-DK" sz="1700" dirty="0" err="1" smtClean="0"/>
              <a:t>hinge</a:t>
            </a:r>
            <a:r>
              <a:rPr lang="da-DK" sz="1700" dirty="0" smtClean="0"/>
              <a:t> </a:t>
            </a:r>
            <a:r>
              <a:rPr lang="da-DK" sz="1700" dirty="0" err="1" smtClean="0"/>
              <a:t>was</a:t>
            </a:r>
            <a:r>
              <a:rPr lang="da-DK" sz="1700" dirty="0" smtClean="0"/>
              <a:t> </a:t>
            </a:r>
            <a:r>
              <a:rPr lang="da-DK" sz="1700" dirty="0" err="1" smtClean="0"/>
              <a:t>developed</a:t>
            </a:r>
            <a:r>
              <a:rPr lang="da-DK" sz="1700" dirty="0" smtClean="0"/>
              <a:t> in 1945</a:t>
            </a:r>
          </a:p>
        </p:txBody>
      </p:sp>
      <p:pic>
        <p:nvPicPr>
          <p:cNvPr id="45060" name="Picture 4" descr="pivoting_2"/>
          <p:cNvPicPr>
            <a:picLocks noChangeAspect="1" noChangeArrowheads="1"/>
          </p:cNvPicPr>
          <p:nvPr/>
        </p:nvPicPr>
        <p:blipFill>
          <a:blip r:embed="rId3" cstate="print">
            <a:lum bright="18000" contrast="54000"/>
          </a:blip>
          <a:srcRect/>
          <a:stretch>
            <a:fillRect/>
          </a:stretch>
        </p:blipFill>
        <p:spPr bwMode="auto">
          <a:xfrm>
            <a:off x="5132388" y="48339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19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88" y="1066800"/>
            <a:ext cx="36306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3" name="Picture 15" descr="Nyt 2005 VELUX logo"/>
          <p:cNvPicPr>
            <a:picLocks noChangeAspect="1" noChangeArrowheads="1"/>
          </p:cNvPicPr>
          <p:nvPr/>
        </p:nvPicPr>
        <p:blipFill>
          <a:blip r:embed="rId5" cstate="print"/>
          <a:srcRect r="58632" b="6834"/>
          <a:stretch>
            <a:fillRect/>
          </a:stretch>
        </p:blipFill>
        <p:spPr bwMode="auto">
          <a:xfrm>
            <a:off x="1042988" y="1989138"/>
            <a:ext cx="863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5" name="Picture 17" descr="Nyt 2005 VELUX logo"/>
          <p:cNvPicPr>
            <a:picLocks noChangeAspect="1" noChangeArrowheads="1"/>
          </p:cNvPicPr>
          <p:nvPr/>
        </p:nvPicPr>
        <p:blipFill>
          <a:blip r:embed="rId5" cstate="print"/>
          <a:srcRect l="41368"/>
          <a:stretch>
            <a:fillRect/>
          </a:stretch>
        </p:blipFill>
        <p:spPr bwMode="auto">
          <a:xfrm>
            <a:off x="1042988" y="2708275"/>
            <a:ext cx="12239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7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powerpoint_1098-01-ISSUE-L_vektor_VMC09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79295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225424" y="142875"/>
            <a:ext cx="8132764" cy="1143000"/>
          </a:xfrm>
        </p:spPr>
        <p:txBody>
          <a:bodyPr/>
          <a:lstStyle/>
          <a:p>
            <a:pPr eaLnBrk="1" hangingPunct="1"/>
            <a:r>
              <a:rPr lang="da-DK" dirty="0" smtClean="0">
                <a:ea typeface="宋体" pitchFamily="2" charset="-122"/>
              </a:rPr>
              <a:t>40 sales </a:t>
            </a:r>
            <a:r>
              <a:rPr lang="da-DK" dirty="0" err="1" smtClean="0">
                <a:ea typeface="宋体" pitchFamily="2" charset="-122"/>
              </a:rPr>
              <a:t>companies</a:t>
            </a:r>
            <a:r>
              <a:rPr lang="da-DK" dirty="0" smtClean="0">
                <a:ea typeface="宋体" pitchFamily="2" charset="-122"/>
              </a:rPr>
              <a:t> and </a:t>
            </a:r>
            <a:r>
              <a:rPr lang="da-DK" dirty="0" err="1" smtClean="0">
                <a:ea typeface="宋体" pitchFamily="2" charset="-122"/>
              </a:rPr>
              <a:t>production</a:t>
            </a:r>
            <a:r>
              <a:rPr lang="da-DK" dirty="0" smtClean="0">
                <a:ea typeface="宋体" pitchFamily="2" charset="-122"/>
              </a:rPr>
              <a:t> </a:t>
            </a:r>
            <a:r>
              <a:rPr lang="da-DK" dirty="0" err="1" smtClean="0">
                <a:ea typeface="宋体" pitchFamily="2" charset="-122"/>
              </a:rPr>
              <a:t>companies</a:t>
            </a:r>
            <a:r>
              <a:rPr lang="da-DK" dirty="0" smtClean="0">
                <a:ea typeface="宋体" pitchFamily="2" charset="-122"/>
              </a:rPr>
              <a:t> in 11 </a:t>
            </a:r>
            <a:r>
              <a:rPr lang="da-DK" dirty="0" err="1" smtClean="0">
                <a:ea typeface="宋体" pitchFamily="2" charset="-122"/>
              </a:rPr>
              <a:t>countries</a:t>
            </a:r>
            <a:endParaRPr lang="da-DK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5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853" y="332656"/>
            <a:ext cx="6735777" cy="454771"/>
          </a:xfrm>
        </p:spPr>
        <p:txBody>
          <a:bodyPr>
            <a:noAutofit/>
          </a:bodyPr>
          <a:lstStyle/>
          <a:p>
            <a:r>
              <a:rPr lang="da-DK" sz="2600" dirty="0" smtClean="0"/>
              <a:t>Financial Management in VELUX</a:t>
            </a:r>
            <a:endParaRPr lang="da-DK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212486" y="1844824"/>
            <a:ext cx="8535977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Global Finance transformation in 2012-2013: How </a:t>
            </a:r>
            <a:r>
              <a:rPr lang="da-DK" dirty="0" err="1" smtClean="0"/>
              <a:t>can</a:t>
            </a:r>
            <a:r>
              <a:rPr lang="da-DK" dirty="0" smtClean="0"/>
              <a:t> Finance </a:t>
            </a:r>
            <a:r>
              <a:rPr lang="da-DK" dirty="0" err="1" smtClean="0"/>
              <a:t>create</a:t>
            </a:r>
            <a:r>
              <a:rPr lang="da-DK" dirty="0" smtClean="0"/>
              <a:t> more </a:t>
            </a:r>
            <a:r>
              <a:rPr lang="da-DK" dirty="0" err="1" smtClean="0"/>
              <a:t>value</a:t>
            </a:r>
            <a:r>
              <a:rPr lang="da-DK" dirty="0" smtClean="0"/>
              <a:t> for Business?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Performance Management </a:t>
            </a:r>
            <a:r>
              <a:rPr lang="da-DK" dirty="0" err="1" smtClean="0"/>
              <a:t>without</a:t>
            </a:r>
            <a:r>
              <a:rPr lang="da-DK" dirty="0" smtClean="0"/>
              <a:t> budgets from 2014: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Accountability</a:t>
            </a:r>
            <a:r>
              <a:rPr lang="da-DK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Agility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Transparency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086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9"/>
          <p:cNvGrpSpPr/>
          <p:nvPr/>
        </p:nvGrpSpPr>
        <p:grpSpPr>
          <a:xfrm>
            <a:off x="1381298" y="1810618"/>
            <a:ext cx="6203075" cy="3618646"/>
            <a:chOff x="1122327" y="1651763"/>
            <a:chExt cx="7242174" cy="4064624"/>
          </a:xfrm>
        </p:grpSpPr>
        <p:sp>
          <p:nvSpPr>
            <p:cNvPr id="26" name="Freeform 137"/>
            <p:cNvSpPr>
              <a:spLocks noChangeAspect="1"/>
            </p:cNvSpPr>
            <p:nvPr/>
          </p:nvSpPr>
          <p:spPr bwMode="auto">
            <a:xfrm>
              <a:off x="8361316" y="5567798"/>
              <a:ext cx="3185" cy="3913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2 h 1"/>
                <a:gd name="T4" fmla="*/ 0 w 3"/>
                <a:gd name="T5" fmla="*/ 2 h 1"/>
                <a:gd name="T6" fmla="*/ 1 w 3"/>
                <a:gd name="T7" fmla="*/ 0 h 1"/>
                <a:gd name="T8" fmla="*/ 2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36"/>
            <p:cNvSpPr>
              <a:spLocks noChangeAspect="1"/>
            </p:cNvSpPr>
            <p:nvPr/>
          </p:nvSpPr>
          <p:spPr bwMode="auto">
            <a:xfrm>
              <a:off x="6815997" y="3996383"/>
              <a:ext cx="8302" cy="7692"/>
            </a:xfrm>
            <a:custGeom>
              <a:avLst/>
              <a:gdLst>
                <a:gd name="T0" fmla="*/ 6 w 6"/>
                <a:gd name="T1" fmla="*/ 3 h 2"/>
                <a:gd name="T2" fmla="*/ 0 w 6"/>
                <a:gd name="T3" fmla="*/ 5 h 2"/>
                <a:gd name="T4" fmla="*/ 0 w 6"/>
                <a:gd name="T5" fmla="*/ 0 h 2"/>
                <a:gd name="T6" fmla="*/ 6 w 6"/>
                <a:gd name="T7" fmla="*/ 3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8" name="Freeform 37"/>
            <p:cNvSpPr>
              <a:spLocks noChangeAspect="1"/>
            </p:cNvSpPr>
            <p:nvPr/>
          </p:nvSpPr>
          <p:spPr bwMode="auto">
            <a:xfrm>
              <a:off x="6944672" y="3908691"/>
              <a:ext cx="242129" cy="255385"/>
            </a:xfrm>
            <a:custGeom>
              <a:avLst/>
              <a:gdLst>
                <a:gd name="T0" fmla="*/ 175 w 158"/>
                <a:gd name="T1" fmla="*/ 69 h 150"/>
                <a:gd name="T2" fmla="*/ 159 w 158"/>
                <a:gd name="T3" fmla="*/ 68 h 150"/>
                <a:gd name="T4" fmla="*/ 158 w 158"/>
                <a:gd name="T5" fmla="*/ 66 h 150"/>
                <a:gd name="T6" fmla="*/ 151 w 158"/>
                <a:gd name="T7" fmla="*/ 93 h 150"/>
                <a:gd name="T8" fmla="*/ 153 w 158"/>
                <a:gd name="T9" fmla="*/ 94 h 150"/>
                <a:gd name="T10" fmla="*/ 148 w 158"/>
                <a:gd name="T11" fmla="*/ 104 h 150"/>
                <a:gd name="T12" fmla="*/ 138 w 158"/>
                <a:gd name="T13" fmla="*/ 108 h 150"/>
                <a:gd name="T14" fmla="*/ 131 w 158"/>
                <a:gd name="T15" fmla="*/ 122 h 150"/>
                <a:gd name="T16" fmla="*/ 131 w 158"/>
                <a:gd name="T17" fmla="*/ 131 h 150"/>
                <a:gd name="T18" fmla="*/ 134 w 158"/>
                <a:gd name="T19" fmla="*/ 131 h 150"/>
                <a:gd name="T20" fmla="*/ 128 w 158"/>
                <a:gd name="T21" fmla="*/ 137 h 150"/>
                <a:gd name="T22" fmla="*/ 126 w 158"/>
                <a:gd name="T23" fmla="*/ 144 h 150"/>
                <a:gd name="T24" fmla="*/ 122 w 158"/>
                <a:gd name="T25" fmla="*/ 158 h 150"/>
                <a:gd name="T26" fmla="*/ 99 w 158"/>
                <a:gd name="T27" fmla="*/ 166 h 150"/>
                <a:gd name="T28" fmla="*/ 95 w 158"/>
                <a:gd name="T29" fmla="*/ 155 h 150"/>
                <a:gd name="T30" fmla="*/ 93 w 158"/>
                <a:gd name="T31" fmla="*/ 153 h 150"/>
                <a:gd name="T32" fmla="*/ 81 w 158"/>
                <a:gd name="T33" fmla="*/ 153 h 150"/>
                <a:gd name="T34" fmla="*/ 71 w 158"/>
                <a:gd name="T35" fmla="*/ 147 h 150"/>
                <a:gd name="T36" fmla="*/ 60 w 158"/>
                <a:gd name="T37" fmla="*/ 153 h 150"/>
                <a:gd name="T38" fmla="*/ 51 w 158"/>
                <a:gd name="T39" fmla="*/ 154 h 150"/>
                <a:gd name="T40" fmla="*/ 47 w 158"/>
                <a:gd name="T41" fmla="*/ 144 h 150"/>
                <a:gd name="T42" fmla="*/ 32 w 158"/>
                <a:gd name="T43" fmla="*/ 146 h 150"/>
                <a:gd name="T44" fmla="*/ 33 w 158"/>
                <a:gd name="T45" fmla="*/ 145 h 150"/>
                <a:gd name="T46" fmla="*/ 29 w 158"/>
                <a:gd name="T47" fmla="*/ 146 h 150"/>
                <a:gd name="T48" fmla="*/ 21 w 158"/>
                <a:gd name="T49" fmla="*/ 144 h 150"/>
                <a:gd name="T50" fmla="*/ 18 w 158"/>
                <a:gd name="T51" fmla="*/ 124 h 150"/>
                <a:gd name="T52" fmla="*/ 18 w 158"/>
                <a:gd name="T53" fmla="*/ 108 h 150"/>
                <a:gd name="T54" fmla="*/ 7 w 158"/>
                <a:gd name="T55" fmla="*/ 100 h 150"/>
                <a:gd name="T56" fmla="*/ 8 w 158"/>
                <a:gd name="T57" fmla="*/ 100 h 150"/>
                <a:gd name="T58" fmla="*/ 4 w 158"/>
                <a:gd name="T59" fmla="*/ 91 h 150"/>
                <a:gd name="T60" fmla="*/ 4 w 158"/>
                <a:gd name="T61" fmla="*/ 85 h 150"/>
                <a:gd name="T62" fmla="*/ 0 w 158"/>
                <a:gd name="T63" fmla="*/ 69 h 150"/>
                <a:gd name="T64" fmla="*/ 6 w 158"/>
                <a:gd name="T65" fmla="*/ 59 h 150"/>
                <a:gd name="T66" fmla="*/ 2 w 158"/>
                <a:gd name="T67" fmla="*/ 60 h 150"/>
                <a:gd name="T68" fmla="*/ 12 w 158"/>
                <a:gd name="T69" fmla="*/ 45 h 150"/>
                <a:gd name="T70" fmla="*/ 16 w 158"/>
                <a:gd name="T71" fmla="*/ 59 h 150"/>
                <a:gd name="T72" fmla="*/ 33 w 158"/>
                <a:gd name="T73" fmla="*/ 69 h 150"/>
                <a:gd name="T74" fmla="*/ 55 w 158"/>
                <a:gd name="T75" fmla="*/ 64 h 150"/>
                <a:gd name="T76" fmla="*/ 62 w 158"/>
                <a:gd name="T77" fmla="*/ 55 h 150"/>
                <a:gd name="T78" fmla="*/ 85 w 158"/>
                <a:gd name="T79" fmla="*/ 61 h 150"/>
                <a:gd name="T80" fmla="*/ 100 w 158"/>
                <a:gd name="T81" fmla="*/ 54 h 150"/>
                <a:gd name="T82" fmla="*/ 107 w 158"/>
                <a:gd name="T83" fmla="*/ 38 h 150"/>
                <a:gd name="T84" fmla="*/ 112 w 158"/>
                <a:gd name="T85" fmla="*/ 28 h 150"/>
                <a:gd name="T86" fmla="*/ 115 w 158"/>
                <a:gd name="T87" fmla="*/ 13 h 150"/>
                <a:gd name="T88" fmla="*/ 120 w 158"/>
                <a:gd name="T89" fmla="*/ 0 h 150"/>
                <a:gd name="T90" fmla="*/ 135 w 158"/>
                <a:gd name="T91" fmla="*/ 1 h 150"/>
                <a:gd name="T92" fmla="*/ 151 w 158"/>
                <a:gd name="T93" fmla="*/ 4 h 150"/>
                <a:gd name="T94" fmla="*/ 148 w 158"/>
                <a:gd name="T95" fmla="*/ 7 h 150"/>
                <a:gd name="T96" fmla="*/ 148 w 158"/>
                <a:gd name="T97" fmla="*/ 8 h 150"/>
                <a:gd name="T98" fmla="*/ 153 w 158"/>
                <a:gd name="T99" fmla="*/ 14 h 150"/>
                <a:gd name="T100" fmla="*/ 148 w 158"/>
                <a:gd name="T101" fmla="*/ 13 h 150"/>
                <a:gd name="T102" fmla="*/ 144 w 158"/>
                <a:gd name="T103" fmla="*/ 14 h 150"/>
                <a:gd name="T104" fmla="*/ 146 w 158"/>
                <a:gd name="T105" fmla="*/ 22 h 150"/>
                <a:gd name="T106" fmla="*/ 159 w 158"/>
                <a:gd name="T107" fmla="*/ 42 h 150"/>
                <a:gd name="T108" fmla="*/ 157 w 158"/>
                <a:gd name="T109" fmla="*/ 49 h 150"/>
                <a:gd name="T110" fmla="*/ 166 w 158"/>
                <a:gd name="T111" fmla="*/ 59 h 150"/>
                <a:gd name="T112" fmla="*/ 175 w 158"/>
                <a:gd name="T113" fmla="*/ 69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8"/>
                <a:gd name="T172" fmla="*/ 0 h 150"/>
                <a:gd name="T173" fmla="*/ 158 w 158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8" h="150">
                  <a:moveTo>
                    <a:pt x="158" y="62"/>
                  </a:moveTo>
                  <a:lnTo>
                    <a:pt x="144" y="61"/>
                  </a:lnTo>
                  <a:lnTo>
                    <a:pt x="143" y="60"/>
                  </a:lnTo>
                  <a:lnTo>
                    <a:pt x="136" y="84"/>
                  </a:lnTo>
                  <a:lnTo>
                    <a:pt x="138" y="85"/>
                  </a:lnTo>
                  <a:lnTo>
                    <a:pt x="134" y="94"/>
                  </a:lnTo>
                  <a:lnTo>
                    <a:pt x="125" y="98"/>
                  </a:lnTo>
                  <a:lnTo>
                    <a:pt x="118" y="110"/>
                  </a:lnTo>
                  <a:lnTo>
                    <a:pt x="118" y="118"/>
                  </a:lnTo>
                  <a:lnTo>
                    <a:pt x="121" y="118"/>
                  </a:lnTo>
                  <a:lnTo>
                    <a:pt x="116" y="124"/>
                  </a:lnTo>
                  <a:lnTo>
                    <a:pt x="114" y="130"/>
                  </a:lnTo>
                  <a:lnTo>
                    <a:pt x="110" y="143"/>
                  </a:lnTo>
                  <a:lnTo>
                    <a:pt x="89" y="150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73" y="138"/>
                  </a:lnTo>
                  <a:lnTo>
                    <a:pt x="64" y="133"/>
                  </a:lnTo>
                  <a:lnTo>
                    <a:pt x="54" y="138"/>
                  </a:lnTo>
                  <a:lnTo>
                    <a:pt x="46" y="139"/>
                  </a:lnTo>
                  <a:lnTo>
                    <a:pt x="42" y="130"/>
                  </a:lnTo>
                  <a:lnTo>
                    <a:pt x="29" y="132"/>
                  </a:lnTo>
                  <a:lnTo>
                    <a:pt x="30" y="131"/>
                  </a:lnTo>
                  <a:lnTo>
                    <a:pt x="26" y="132"/>
                  </a:lnTo>
                  <a:lnTo>
                    <a:pt x="19" y="130"/>
                  </a:lnTo>
                  <a:lnTo>
                    <a:pt x="16" y="112"/>
                  </a:lnTo>
                  <a:lnTo>
                    <a:pt x="16" y="98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4" y="82"/>
                  </a:lnTo>
                  <a:lnTo>
                    <a:pt x="4" y="77"/>
                  </a:lnTo>
                  <a:lnTo>
                    <a:pt x="0" y="62"/>
                  </a:lnTo>
                  <a:lnTo>
                    <a:pt x="5" y="53"/>
                  </a:lnTo>
                  <a:lnTo>
                    <a:pt x="2" y="54"/>
                  </a:lnTo>
                  <a:lnTo>
                    <a:pt x="11" y="41"/>
                  </a:lnTo>
                  <a:lnTo>
                    <a:pt x="14" y="53"/>
                  </a:lnTo>
                  <a:lnTo>
                    <a:pt x="30" y="62"/>
                  </a:lnTo>
                  <a:lnTo>
                    <a:pt x="50" y="58"/>
                  </a:lnTo>
                  <a:lnTo>
                    <a:pt x="56" y="50"/>
                  </a:lnTo>
                  <a:lnTo>
                    <a:pt x="77" y="55"/>
                  </a:lnTo>
                  <a:lnTo>
                    <a:pt x="90" y="49"/>
                  </a:lnTo>
                  <a:lnTo>
                    <a:pt x="97" y="34"/>
                  </a:lnTo>
                  <a:lnTo>
                    <a:pt x="101" y="25"/>
                  </a:lnTo>
                  <a:lnTo>
                    <a:pt x="104" y="12"/>
                  </a:lnTo>
                  <a:lnTo>
                    <a:pt x="108" y="0"/>
                  </a:lnTo>
                  <a:lnTo>
                    <a:pt x="122" y="1"/>
                  </a:lnTo>
                  <a:lnTo>
                    <a:pt x="136" y="4"/>
                  </a:lnTo>
                  <a:lnTo>
                    <a:pt x="134" y="6"/>
                  </a:lnTo>
                  <a:lnTo>
                    <a:pt x="134" y="7"/>
                  </a:lnTo>
                  <a:lnTo>
                    <a:pt x="138" y="13"/>
                  </a:lnTo>
                  <a:lnTo>
                    <a:pt x="134" y="12"/>
                  </a:lnTo>
                  <a:lnTo>
                    <a:pt x="130" y="13"/>
                  </a:lnTo>
                  <a:lnTo>
                    <a:pt x="132" y="20"/>
                  </a:lnTo>
                  <a:lnTo>
                    <a:pt x="144" y="38"/>
                  </a:lnTo>
                  <a:lnTo>
                    <a:pt x="142" y="44"/>
                  </a:lnTo>
                  <a:lnTo>
                    <a:pt x="150" y="53"/>
                  </a:lnTo>
                  <a:lnTo>
                    <a:pt x="158" y="6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" name="Freeform 38"/>
            <p:cNvSpPr>
              <a:spLocks noChangeAspect="1"/>
            </p:cNvSpPr>
            <p:nvPr/>
          </p:nvSpPr>
          <p:spPr bwMode="auto">
            <a:xfrm>
              <a:off x="6605692" y="3870230"/>
              <a:ext cx="268417" cy="349232"/>
            </a:xfrm>
            <a:custGeom>
              <a:avLst/>
              <a:gdLst>
                <a:gd name="T0" fmla="*/ 194 w 173"/>
                <a:gd name="T1" fmla="*/ 176 h 204"/>
                <a:gd name="T2" fmla="*/ 193 w 173"/>
                <a:gd name="T3" fmla="*/ 178 h 204"/>
                <a:gd name="T4" fmla="*/ 191 w 173"/>
                <a:gd name="T5" fmla="*/ 203 h 204"/>
                <a:gd name="T6" fmla="*/ 187 w 173"/>
                <a:gd name="T7" fmla="*/ 227 h 204"/>
                <a:gd name="T8" fmla="*/ 179 w 173"/>
                <a:gd name="T9" fmla="*/ 220 h 204"/>
                <a:gd name="T10" fmla="*/ 178 w 173"/>
                <a:gd name="T11" fmla="*/ 225 h 204"/>
                <a:gd name="T12" fmla="*/ 168 w 173"/>
                <a:gd name="T13" fmla="*/ 223 h 204"/>
                <a:gd name="T14" fmla="*/ 168 w 173"/>
                <a:gd name="T15" fmla="*/ 227 h 204"/>
                <a:gd name="T16" fmla="*/ 151 w 173"/>
                <a:gd name="T17" fmla="*/ 210 h 204"/>
                <a:gd name="T18" fmla="*/ 141 w 173"/>
                <a:gd name="T19" fmla="*/ 200 h 204"/>
                <a:gd name="T20" fmla="*/ 132 w 173"/>
                <a:gd name="T21" fmla="*/ 191 h 204"/>
                <a:gd name="T22" fmla="*/ 123 w 173"/>
                <a:gd name="T23" fmla="*/ 182 h 204"/>
                <a:gd name="T24" fmla="*/ 113 w 173"/>
                <a:gd name="T25" fmla="*/ 171 h 204"/>
                <a:gd name="T26" fmla="*/ 105 w 173"/>
                <a:gd name="T27" fmla="*/ 156 h 204"/>
                <a:gd name="T28" fmla="*/ 98 w 173"/>
                <a:gd name="T29" fmla="*/ 139 h 204"/>
                <a:gd name="T30" fmla="*/ 94 w 173"/>
                <a:gd name="T31" fmla="*/ 137 h 204"/>
                <a:gd name="T32" fmla="*/ 85 w 173"/>
                <a:gd name="T33" fmla="*/ 122 h 204"/>
                <a:gd name="T34" fmla="*/ 76 w 173"/>
                <a:gd name="T35" fmla="*/ 107 h 204"/>
                <a:gd name="T36" fmla="*/ 71 w 173"/>
                <a:gd name="T37" fmla="*/ 93 h 204"/>
                <a:gd name="T38" fmla="*/ 65 w 173"/>
                <a:gd name="T39" fmla="*/ 80 h 204"/>
                <a:gd name="T40" fmla="*/ 50 w 173"/>
                <a:gd name="T41" fmla="*/ 66 h 204"/>
                <a:gd name="T42" fmla="*/ 39 w 173"/>
                <a:gd name="T43" fmla="*/ 50 h 204"/>
                <a:gd name="T44" fmla="*/ 26 w 173"/>
                <a:gd name="T45" fmla="*/ 37 h 204"/>
                <a:gd name="T46" fmla="*/ 12 w 173"/>
                <a:gd name="T47" fmla="*/ 23 h 204"/>
                <a:gd name="T48" fmla="*/ 0 w 173"/>
                <a:gd name="T49" fmla="*/ 0 h 204"/>
                <a:gd name="T50" fmla="*/ 12 w 173"/>
                <a:gd name="T51" fmla="*/ 2 h 204"/>
                <a:gd name="T52" fmla="*/ 26 w 173"/>
                <a:gd name="T53" fmla="*/ 4 h 204"/>
                <a:gd name="T54" fmla="*/ 39 w 173"/>
                <a:gd name="T55" fmla="*/ 7 h 204"/>
                <a:gd name="T56" fmla="*/ 56 w 173"/>
                <a:gd name="T57" fmla="*/ 26 h 204"/>
                <a:gd name="T58" fmla="*/ 57 w 173"/>
                <a:gd name="T59" fmla="*/ 30 h 204"/>
                <a:gd name="T60" fmla="*/ 73 w 173"/>
                <a:gd name="T61" fmla="*/ 45 h 204"/>
                <a:gd name="T62" fmla="*/ 90 w 173"/>
                <a:gd name="T63" fmla="*/ 58 h 204"/>
                <a:gd name="T64" fmla="*/ 103 w 173"/>
                <a:gd name="T65" fmla="*/ 72 h 204"/>
                <a:gd name="T66" fmla="*/ 101 w 173"/>
                <a:gd name="T67" fmla="*/ 66 h 204"/>
                <a:gd name="T68" fmla="*/ 118 w 173"/>
                <a:gd name="T69" fmla="*/ 78 h 204"/>
                <a:gd name="T70" fmla="*/ 127 w 173"/>
                <a:gd name="T71" fmla="*/ 90 h 204"/>
                <a:gd name="T72" fmla="*/ 144 w 173"/>
                <a:gd name="T73" fmla="*/ 100 h 204"/>
                <a:gd name="T74" fmla="*/ 146 w 173"/>
                <a:gd name="T75" fmla="*/ 102 h 204"/>
                <a:gd name="T76" fmla="*/ 157 w 173"/>
                <a:gd name="T77" fmla="*/ 111 h 204"/>
                <a:gd name="T78" fmla="*/ 148 w 173"/>
                <a:gd name="T79" fmla="*/ 116 h 204"/>
                <a:gd name="T80" fmla="*/ 150 w 173"/>
                <a:gd name="T81" fmla="*/ 119 h 204"/>
                <a:gd name="T82" fmla="*/ 148 w 173"/>
                <a:gd name="T83" fmla="*/ 122 h 204"/>
                <a:gd name="T84" fmla="*/ 151 w 173"/>
                <a:gd name="T85" fmla="*/ 129 h 204"/>
                <a:gd name="T86" fmla="*/ 165 w 173"/>
                <a:gd name="T87" fmla="*/ 131 h 204"/>
                <a:gd name="T88" fmla="*/ 168 w 173"/>
                <a:gd name="T89" fmla="*/ 146 h 204"/>
                <a:gd name="T90" fmla="*/ 172 w 173"/>
                <a:gd name="T91" fmla="*/ 151 h 204"/>
                <a:gd name="T92" fmla="*/ 172 w 173"/>
                <a:gd name="T93" fmla="*/ 159 h 204"/>
                <a:gd name="T94" fmla="*/ 186 w 173"/>
                <a:gd name="T95" fmla="*/ 159 h 204"/>
                <a:gd name="T96" fmla="*/ 194 w 173"/>
                <a:gd name="T97" fmla="*/ 176 h 2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3"/>
                <a:gd name="T148" fmla="*/ 0 h 204"/>
                <a:gd name="T149" fmla="*/ 173 w 173"/>
                <a:gd name="T150" fmla="*/ 204 h 2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3" h="204">
                  <a:moveTo>
                    <a:pt x="173" y="158"/>
                  </a:moveTo>
                  <a:lnTo>
                    <a:pt x="172" y="160"/>
                  </a:lnTo>
                  <a:lnTo>
                    <a:pt x="170" y="182"/>
                  </a:lnTo>
                  <a:lnTo>
                    <a:pt x="167" y="204"/>
                  </a:lnTo>
                  <a:lnTo>
                    <a:pt x="160" y="198"/>
                  </a:lnTo>
                  <a:lnTo>
                    <a:pt x="159" y="202"/>
                  </a:lnTo>
                  <a:lnTo>
                    <a:pt x="150" y="200"/>
                  </a:lnTo>
                  <a:lnTo>
                    <a:pt x="150" y="204"/>
                  </a:lnTo>
                  <a:lnTo>
                    <a:pt x="135" y="189"/>
                  </a:lnTo>
                  <a:lnTo>
                    <a:pt x="126" y="180"/>
                  </a:lnTo>
                  <a:lnTo>
                    <a:pt x="118" y="172"/>
                  </a:lnTo>
                  <a:lnTo>
                    <a:pt x="110" y="164"/>
                  </a:lnTo>
                  <a:lnTo>
                    <a:pt x="101" y="154"/>
                  </a:lnTo>
                  <a:lnTo>
                    <a:pt x="94" y="140"/>
                  </a:lnTo>
                  <a:lnTo>
                    <a:pt x="87" y="125"/>
                  </a:lnTo>
                  <a:lnTo>
                    <a:pt x="84" y="123"/>
                  </a:lnTo>
                  <a:lnTo>
                    <a:pt x="76" y="110"/>
                  </a:lnTo>
                  <a:lnTo>
                    <a:pt x="68" y="96"/>
                  </a:lnTo>
                  <a:lnTo>
                    <a:pt x="63" y="84"/>
                  </a:lnTo>
                  <a:lnTo>
                    <a:pt x="58" y="72"/>
                  </a:lnTo>
                  <a:lnTo>
                    <a:pt x="45" y="59"/>
                  </a:lnTo>
                  <a:lnTo>
                    <a:pt x="35" y="45"/>
                  </a:lnTo>
                  <a:lnTo>
                    <a:pt x="23" y="33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3" y="4"/>
                  </a:lnTo>
                  <a:lnTo>
                    <a:pt x="35" y="6"/>
                  </a:lnTo>
                  <a:lnTo>
                    <a:pt x="50" y="23"/>
                  </a:lnTo>
                  <a:lnTo>
                    <a:pt x="51" y="27"/>
                  </a:lnTo>
                  <a:lnTo>
                    <a:pt x="65" y="40"/>
                  </a:lnTo>
                  <a:lnTo>
                    <a:pt x="80" y="52"/>
                  </a:lnTo>
                  <a:lnTo>
                    <a:pt x="92" y="65"/>
                  </a:lnTo>
                  <a:lnTo>
                    <a:pt x="90" y="59"/>
                  </a:lnTo>
                  <a:lnTo>
                    <a:pt x="105" y="70"/>
                  </a:lnTo>
                  <a:lnTo>
                    <a:pt x="113" y="81"/>
                  </a:lnTo>
                  <a:lnTo>
                    <a:pt x="128" y="90"/>
                  </a:lnTo>
                  <a:lnTo>
                    <a:pt x="130" y="92"/>
                  </a:lnTo>
                  <a:lnTo>
                    <a:pt x="140" y="100"/>
                  </a:lnTo>
                  <a:lnTo>
                    <a:pt x="132" y="104"/>
                  </a:lnTo>
                  <a:lnTo>
                    <a:pt x="134" y="107"/>
                  </a:lnTo>
                  <a:lnTo>
                    <a:pt x="132" y="110"/>
                  </a:lnTo>
                  <a:lnTo>
                    <a:pt x="135" y="116"/>
                  </a:lnTo>
                  <a:lnTo>
                    <a:pt x="147" y="118"/>
                  </a:lnTo>
                  <a:lnTo>
                    <a:pt x="150" y="131"/>
                  </a:lnTo>
                  <a:lnTo>
                    <a:pt x="153" y="136"/>
                  </a:lnTo>
                  <a:lnTo>
                    <a:pt x="153" y="143"/>
                  </a:lnTo>
                  <a:lnTo>
                    <a:pt x="166" y="143"/>
                  </a:lnTo>
                  <a:lnTo>
                    <a:pt x="173" y="15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" name="Freeform 39"/>
            <p:cNvSpPr>
              <a:spLocks noChangeAspect="1"/>
            </p:cNvSpPr>
            <p:nvPr/>
          </p:nvSpPr>
          <p:spPr bwMode="auto">
            <a:xfrm>
              <a:off x="7485656" y="4054845"/>
              <a:ext cx="239362" cy="266155"/>
            </a:xfrm>
            <a:custGeom>
              <a:avLst/>
              <a:gdLst>
                <a:gd name="T0" fmla="*/ 131 w 156"/>
                <a:gd name="T1" fmla="*/ 145 h 157"/>
                <a:gd name="T2" fmla="*/ 135 w 156"/>
                <a:gd name="T3" fmla="*/ 152 h 157"/>
                <a:gd name="T4" fmla="*/ 154 w 156"/>
                <a:gd name="T5" fmla="*/ 162 h 157"/>
                <a:gd name="T6" fmla="*/ 166 w 156"/>
                <a:gd name="T7" fmla="*/ 156 h 157"/>
                <a:gd name="T8" fmla="*/ 169 w 156"/>
                <a:gd name="T9" fmla="*/ 125 h 157"/>
                <a:gd name="T10" fmla="*/ 171 w 156"/>
                <a:gd name="T11" fmla="*/ 93 h 157"/>
                <a:gd name="T12" fmla="*/ 173 w 156"/>
                <a:gd name="T13" fmla="*/ 60 h 157"/>
                <a:gd name="T14" fmla="*/ 161 w 156"/>
                <a:gd name="T15" fmla="*/ 41 h 157"/>
                <a:gd name="T16" fmla="*/ 118 w 156"/>
                <a:gd name="T17" fmla="*/ 21 h 157"/>
                <a:gd name="T18" fmla="*/ 90 w 156"/>
                <a:gd name="T19" fmla="*/ 40 h 157"/>
                <a:gd name="T20" fmla="*/ 64 w 156"/>
                <a:gd name="T21" fmla="*/ 52 h 157"/>
                <a:gd name="T22" fmla="*/ 57 w 156"/>
                <a:gd name="T23" fmla="*/ 46 h 157"/>
                <a:gd name="T24" fmla="*/ 53 w 156"/>
                <a:gd name="T25" fmla="*/ 14 h 157"/>
                <a:gd name="T26" fmla="*/ 34 w 156"/>
                <a:gd name="T27" fmla="*/ 4 h 157"/>
                <a:gd name="T28" fmla="*/ 2 w 156"/>
                <a:gd name="T29" fmla="*/ 11 h 157"/>
                <a:gd name="T30" fmla="*/ 13 w 156"/>
                <a:gd name="T31" fmla="*/ 25 h 157"/>
                <a:gd name="T32" fmla="*/ 34 w 156"/>
                <a:gd name="T33" fmla="*/ 37 h 157"/>
                <a:gd name="T34" fmla="*/ 47 w 156"/>
                <a:gd name="T35" fmla="*/ 40 h 157"/>
                <a:gd name="T36" fmla="*/ 43 w 156"/>
                <a:gd name="T37" fmla="*/ 43 h 157"/>
                <a:gd name="T38" fmla="*/ 22 w 156"/>
                <a:gd name="T39" fmla="*/ 46 h 157"/>
                <a:gd name="T40" fmla="*/ 30 w 156"/>
                <a:gd name="T41" fmla="*/ 63 h 157"/>
                <a:gd name="T42" fmla="*/ 37 w 156"/>
                <a:gd name="T43" fmla="*/ 72 h 157"/>
                <a:gd name="T44" fmla="*/ 44 w 156"/>
                <a:gd name="T45" fmla="*/ 65 h 157"/>
                <a:gd name="T46" fmla="*/ 63 w 156"/>
                <a:gd name="T47" fmla="*/ 71 h 157"/>
                <a:gd name="T48" fmla="*/ 75 w 156"/>
                <a:gd name="T49" fmla="*/ 80 h 157"/>
                <a:gd name="T50" fmla="*/ 102 w 156"/>
                <a:gd name="T51" fmla="*/ 91 h 157"/>
                <a:gd name="T52" fmla="*/ 121 w 156"/>
                <a:gd name="T53" fmla="*/ 105 h 157"/>
                <a:gd name="T54" fmla="*/ 135 w 156"/>
                <a:gd name="T55" fmla="*/ 131 h 157"/>
                <a:gd name="T56" fmla="*/ 135 w 156"/>
                <a:gd name="T57" fmla="*/ 136 h 157"/>
                <a:gd name="T58" fmla="*/ 130 w 156"/>
                <a:gd name="T59" fmla="*/ 142 h 157"/>
                <a:gd name="T60" fmla="*/ 108 w 156"/>
                <a:gd name="T61" fmla="*/ 159 h 157"/>
                <a:gd name="T62" fmla="*/ 131 w 156"/>
                <a:gd name="T63" fmla="*/ 144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157"/>
                <a:gd name="T98" fmla="*/ 156 w 156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157">
                  <a:moveTo>
                    <a:pt x="118" y="131"/>
                  </a:moveTo>
                  <a:lnTo>
                    <a:pt x="118" y="132"/>
                  </a:lnTo>
                  <a:lnTo>
                    <a:pt x="117" y="141"/>
                  </a:lnTo>
                  <a:lnTo>
                    <a:pt x="122" y="138"/>
                  </a:lnTo>
                  <a:lnTo>
                    <a:pt x="135" y="136"/>
                  </a:lnTo>
                  <a:lnTo>
                    <a:pt x="139" y="147"/>
                  </a:lnTo>
                  <a:lnTo>
                    <a:pt x="148" y="157"/>
                  </a:lnTo>
                  <a:lnTo>
                    <a:pt x="150" y="142"/>
                  </a:lnTo>
                  <a:lnTo>
                    <a:pt x="151" y="127"/>
                  </a:lnTo>
                  <a:lnTo>
                    <a:pt x="152" y="113"/>
                  </a:lnTo>
                  <a:lnTo>
                    <a:pt x="153" y="99"/>
                  </a:lnTo>
                  <a:lnTo>
                    <a:pt x="154" y="84"/>
                  </a:lnTo>
                  <a:lnTo>
                    <a:pt x="154" y="69"/>
                  </a:lnTo>
                  <a:lnTo>
                    <a:pt x="156" y="54"/>
                  </a:lnTo>
                  <a:lnTo>
                    <a:pt x="156" y="40"/>
                  </a:lnTo>
                  <a:lnTo>
                    <a:pt x="145" y="37"/>
                  </a:lnTo>
                  <a:lnTo>
                    <a:pt x="126" y="28"/>
                  </a:lnTo>
                  <a:lnTo>
                    <a:pt x="106" y="19"/>
                  </a:lnTo>
                  <a:lnTo>
                    <a:pt x="96" y="28"/>
                  </a:lnTo>
                  <a:lnTo>
                    <a:pt x="81" y="36"/>
                  </a:lnTo>
                  <a:lnTo>
                    <a:pt x="64" y="53"/>
                  </a:lnTo>
                  <a:lnTo>
                    <a:pt x="58" y="47"/>
                  </a:lnTo>
                  <a:lnTo>
                    <a:pt x="52" y="39"/>
                  </a:lnTo>
                  <a:lnTo>
                    <a:pt x="51" y="42"/>
                  </a:lnTo>
                  <a:lnTo>
                    <a:pt x="48" y="23"/>
                  </a:lnTo>
                  <a:lnTo>
                    <a:pt x="48" y="13"/>
                  </a:lnTo>
                  <a:lnTo>
                    <a:pt x="46" y="6"/>
                  </a:lnTo>
                  <a:lnTo>
                    <a:pt x="31" y="4"/>
                  </a:lnTo>
                  <a:lnTo>
                    <a:pt x="16" y="0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12" y="23"/>
                  </a:lnTo>
                  <a:lnTo>
                    <a:pt x="20" y="34"/>
                  </a:lnTo>
                  <a:lnTo>
                    <a:pt x="31" y="34"/>
                  </a:lnTo>
                  <a:lnTo>
                    <a:pt x="43" y="33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27" y="57"/>
                  </a:lnTo>
                  <a:lnTo>
                    <a:pt x="25" y="64"/>
                  </a:lnTo>
                  <a:lnTo>
                    <a:pt x="33" y="65"/>
                  </a:lnTo>
                  <a:lnTo>
                    <a:pt x="43" y="48"/>
                  </a:lnTo>
                  <a:lnTo>
                    <a:pt x="40" y="59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6" y="70"/>
                  </a:lnTo>
                  <a:lnTo>
                    <a:pt x="68" y="73"/>
                  </a:lnTo>
                  <a:lnTo>
                    <a:pt x="80" y="78"/>
                  </a:lnTo>
                  <a:lnTo>
                    <a:pt x="92" y="83"/>
                  </a:lnTo>
                  <a:lnTo>
                    <a:pt x="103" y="88"/>
                  </a:lnTo>
                  <a:lnTo>
                    <a:pt x="109" y="95"/>
                  </a:lnTo>
                  <a:lnTo>
                    <a:pt x="117" y="115"/>
                  </a:lnTo>
                  <a:lnTo>
                    <a:pt x="122" y="119"/>
                  </a:lnTo>
                  <a:lnTo>
                    <a:pt x="114" y="119"/>
                  </a:lnTo>
                  <a:lnTo>
                    <a:pt x="122" y="123"/>
                  </a:lnTo>
                  <a:lnTo>
                    <a:pt x="115" y="124"/>
                  </a:lnTo>
                  <a:lnTo>
                    <a:pt x="117" y="129"/>
                  </a:lnTo>
                  <a:lnTo>
                    <a:pt x="106" y="127"/>
                  </a:lnTo>
                  <a:lnTo>
                    <a:pt x="97" y="144"/>
                  </a:lnTo>
                  <a:lnTo>
                    <a:pt x="111" y="141"/>
                  </a:lnTo>
                  <a:lnTo>
                    <a:pt x="118" y="13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" name="Freeform 40"/>
            <p:cNvSpPr>
              <a:spLocks noChangeAspect="1"/>
            </p:cNvSpPr>
            <p:nvPr/>
          </p:nvSpPr>
          <p:spPr bwMode="auto">
            <a:xfrm>
              <a:off x="7186801" y="3990229"/>
              <a:ext cx="153579" cy="226154"/>
            </a:xfrm>
            <a:custGeom>
              <a:avLst/>
              <a:gdLst>
                <a:gd name="T0" fmla="*/ 111 w 101"/>
                <a:gd name="T1" fmla="*/ 4 h 132"/>
                <a:gd name="T2" fmla="*/ 106 w 101"/>
                <a:gd name="T3" fmla="*/ 0 h 132"/>
                <a:gd name="T4" fmla="*/ 90 w 101"/>
                <a:gd name="T5" fmla="*/ 18 h 132"/>
                <a:gd name="T6" fmla="*/ 67 w 101"/>
                <a:gd name="T7" fmla="*/ 13 h 132"/>
                <a:gd name="T8" fmla="*/ 45 w 101"/>
                <a:gd name="T9" fmla="*/ 9 h 132"/>
                <a:gd name="T10" fmla="*/ 34 w 101"/>
                <a:gd name="T11" fmla="*/ 9 h 132"/>
                <a:gd name="T12" fmla="*/ 27 w 101"/>
                <a:gd name="T13" fmla="*/ 18 h 132"/>
                <a:gd name="T14" fmla="*/ 24 w 101"/>
                <a:gd name="T15" fmla="*/ 18 h 132"/>
                <a:gd name="T16" fmla="*/ 16 w 101"/>
                <a:gd name="T17" fmla="*/ 33 h 132"/>
                <a:gd name="T18" fmla="*/ 18 w 101"/>
                <a:gd name="T19" fmla="*/ 51 h 132"/>
                <a:gd name="T20" fmla="*/ 14 w 101"/>
                <a:gd name="T21" fmla="*/ 48 h 132"/>
                <a:gd name="T22" fmla="*/ 8 w 101"/>
                <a:gd name="T23" fmla="*/ 67 h 132"/>
                <a:gd name="T24" fmla="*/ 0 w 101"/>
                <a:gd name="T25" fmla="*/ 87 h 132"/>
                <a:gd name="T26" fmla="*/ 1 w 101"/>
                <a:gd name="T27" fmla="*/ 105 h 132"/>
                <a:gd name="T28" fmla="*/ 10 w 101"/>
                <a:gd name="T29" fmla="*/ 106 h 132"/>
                <a:gd name="T30" fmla="*/ 10 w 101"/>
                <a:gd name="T31" fmla="*/ 120 h 132"/>
                <a:gd name="T32" fmla="*/ 8 w 101"/>
                <a:gd name="T33" fmla="*/ 135 h 132"/>
                <a:gd name="T34" fmla="*/ 10 w 101"/>
                <a:gd name="T35" fmla="*/ 147 h 132"/>
                <a:gd name="T36" fmla="*/ 25 w 101"/>
                <a:gd name="T37" fmla="*/ 143 h 132"/>
                <a:gd name="T38" fmla="*/ 24 w 101"/>
                <a:gd name="T39" fmla="*/ 119 h 132"/>
                <a:gd name="T40" fmla="*/ 24 w 101"/>
                <a:gd name="T41" fmla="*/ 95 h 132"/>
                <a:gd name="T42" fmla="*/ 34 w 101"/>
                <a:gd name="T43" fmla="*/ 87 h 132"/>
                <a:gd name="T44" fmla="*/ 36 w 101"/>
                <a:gd name="T45" fmla="*/ 99 h 132"/>
                <a:gd name="T46" fmla="*/ 37 w 101"/>
                <a:gd name="T47" fmla="*/ 107 h 132"/>
                <a:gd name="T48" fmla="*/ 45 w 101"/>
                <a:gd name="T49" fmla="*/ 118 h 132"/>
                <a:gd name="T50" fmla="*/ 47 w 101"/>
                <a:gd name="T51" fmla="*/ 129 h 132"/>
                <a:gd name="T52" fmla="*/ 53 w 101"/>
                <a:gd name="T53" fmla="*/ 127 h 132"/>
                <a:gd name="T54" fmla="*/ 65 w 101"/>
                <a:gd name="T55" fmla="*/ 120 h 132"/>
                <a:gd name="T56" fmla="*/ 69 w 101"/>
                <a:gd name="T57" fmla="*/ 118 h 132"/>
                <a:gd name="T58" fmla="*/ 58 w 101"/>
                <a:gd name="T59" fmla="*/ 101 h 132"/>
                <a:gd name="T60" fmla="*/ 60 w 101"/>
                <a:gd name="T61" fmla="*/ 96 h 132"/>
                <a:gd name="T62" fmla="*/ 52 w 101"/>
                <a:gd name="T63" fmla="*/ 82 h 132"/>
                <a:gd name="T64" fmla="*/ 44 w 101"/>
                <a:gd name="T65" fmla="*/ 69 h 132"/>
                <a:gd name="T66" fmla="*/ 51 w 101"/>
                <a:gd name="T67" fmla="*/ 71 h 132"/>
                <a:gd name="T68" fmla="*/ 63 w 101"/>
                <a:gd name="T69" fmla="*/ 60 h 132"/>
                <a:gd name="T70" fmla="*/ 76 w 101"/>
                <a:gd name="T71" fmla="*/ 51 h 132"/>
                <a:gd name="T72" fmla="*/ 79 w 101"/>
                <a:gd name="T73" fmla="*/ 51 h 132"/>
                <a:gd name="T74" fmla="*/ 77 w 101"/>
                <a:gd name="T75" fmla="*/ 45 h 132"/>
                <a:gd name="T76" fmla="*/ 70 w 101"/>
                <a:gd name="T77" fmla="*/ 47 h 132"/>
                <a:gd name="T78" fmla="*/ 49 w 101"/>
                <a:gd name="T79" fmla="*/ 51 h 132"/>
                <a:gd name="T80" fmla="*/ 34 w 101"/>
                <a:gd name="T81" fmla="*/ 60 h 132"/>
                <a:gd name="T82" fmla="*/ 21 w 101"/>
                <a:gd name="T83" fmla="*/ 41 h 132"/>
                <a:gd name="T84" fmla="*/ 27 w 101"/>
                <a:gd name="T85" fmla="*/ 24 h 132"/>
                <a:gd name="T86" fmla="*/ 52 w 101"/>
                <a:gd name="T87" fmla="*/ 26 h 132"/>
                <a:gd name="T88" fmla="*/ 77 w 101"/>
                <a:gd name="T89" fmla="*/ 27 h 132"/>
                <a:gd name="T90" fmla="*/ 100 w 101"/>
                <a:gd name="T91" fmla="*/ 21 h 132"/>
                <a:gd name="T92" fmla="*/ 111 w 101"/>
                <a:gd name="T93" fmla="*/ 4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132"/>
                <a:gd name="T143" fmla="*/ 101 w 101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132">
                  <a:moveTo>
                    <a:pt x="101" y="4"/>
                  </a:moveTo>
                  <a:lnTo>
                    <a:pt x="96" y="0"/>
                  </a:lnTo>
                  <a:lnTo>
                    <a:pt x="82" y="16"/>
                  </a:lnTo>
                  <a:lnTo>
                    <a:pt x="61" y="12"/>
                  </a:lnTo>
                  <a:lnTo>
                    <a:pt x="41" y="8"/>
                  </a:lnTo>
                  <a:lnTo>
                    <a:pt x="31" y="8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15" y="30"/>
                  </a:lnTo>
                  <a:lnTo>
                    <a:pt x="16" y="46"/>
                  </a:lnTo>
                  <a:lnTo>
                    <a:pt x="13" y="43"/>
                  </a:lnTo>
                  <a:lnTo>
                    <a:pt x="7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9" y="95"/>
                  </a:lnTo>
                  <a:lnTo>
                    <a:pt x="9" y="108"/>
                  </a:lnTo>
                  <a:lnTo>
                    <a:pt x="7" y="121"/>
                  </a:lnTo>
                  <a:lnTo>
                    <a:pt x="9" y="132"/>
                  </a:lnTo>
                  <a:lnTo>
                    <a:pt x="23" y="128"/>
                  </a:lnTo>
                  <a:lnTo>
                    <a:pt x="22" y="107"/>
                  </a:lnTo>
                  <a:lnTo>
                    <a:pt x="22" y="85"/>
                  </a:lnTo>
                  <a:lnTo>
                    <a:pt x="31" y="78"/>
                  </a:lnTo>
                  <a:lnTo>
                    <a:pt x="33" y="89"/>
                  </a:lnTo>
                  <a:lnTo>
                    <a:pt x="34" y="96"/>
                  </a:lnTo>
                  <a:lnTo>
                    <a:pt x="41" y="106"/>
                  </a:lnTo>
                  <a:lnTo>
                    <a:pt x="43" y="116"/>
                  </a:lnTo>
                  <a:lnTo>
                    <a:pt x="48" y="114"/>
                  </a:lnTo>
                  <a:lnTo>
                    <a:pt x="59" y="108"/>
                  </a:lnTo>
                  <a:lnTo>
                    <a:pt x="63" y="106"/>
                  </a:lnTo>
                  <a:lnTo>
                    <a:pt x="53" y="91"/>
                  </a:lnTo>
                  <a:lnTo>
                    <a:pt x="55" y="86"/>
                  </a:lnTo>
                  <a:lnTo>
                    <a:pt x="47" y="74"/>
                  </a:lnTo>
                  <a:lnTo>
                    <a:pt x="40" y="62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69" y="46"/>
                  </a:lnTo>
                  <a:lnTo>
                    <a:pt x="72" y="46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45" y="46"/>
                  </a:lnTo>
                  <a:lnTo>
                    <a:pt x="31" y="54"/>
                  </a:lnTo>
                  <a:lnTo>
                    <a:pt x="19" y="37"/>
                  </a:lnTo>
                  <a:lnTo>
                    <a:pt x="25" y="22"/>
                  </a:lnTo>
                  <a:lnTo>
                    <a:pt x="47" y="23"/>
                  </a:lnTo>
                  <a:lnTo>
                    <a:pt x="70" y="24"/>
                  </a:lnTo>
                  <a:lnTo>
                    <a:pt x="91" y="19"/>
                  </a:lnTo>
                  <a:lnTo>
                    <a:pt x="101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2" name="Freeform 41"/>
            <p:cNvSpPr>
              <a:spLocks noChangeAspect="1"/>
            </p:cNvSpPr>
            <p:nvPr/>
          </p:nvSpPr>
          <p:spPr bwMode="auto">
            <a:xfrm>
              <a:off x="6849204" y="4225615"/>
              <a:ext cx="224142" cy="86154"/>
            </a:xfrm>
            <a:custGeom>
              <a:avLst/>
              <a:gdLst>
                <a:gd name="T0" fmla="*/ 162 w 145"/>
                <a:gd name="T1" fmla="*/ 56 h 49"/>
                <a:gd name="T2" fmla="*/ 160 w 145"/>
                <a:gd name="T3" fmla="*/ 54 h 49"/>
                <a:gd name="T4" fmla="*/ 161 w 145"/>
                <a:gd name="T5" fmla="*/ 37 h 49"/>
                <a:gd name="T6" fmla="*/ 147 w 145"/>
                <a:gd name="T7" fmla="*/ 35 h 49"/>
                <a:gd name="T8" fmla="*/ 134 w 145"/>
                <a:gd name="T9" fmla="*/ 33 h 49"/>
                <a:gd name="T10" fmla="*/ 130 w 145"/>
                <a:gd name="T11" fmla="*/ 22 h 49"/>
                <a:gd name="T12" fmla="*/ 108 w 145"/>
                <a:gd name="T13" fmla="*/ 14 h 49"/>
                <a:gd name="T14" fmla="*/ 101 w 145"/>
                <a:gd name="T15" fmla="*/ 8 h 49"/>
                <a:gd name="T16" fmla="*/ 93 w 145"/>
                <a:gd name="T17" fmla="*/ 18 h 49"/>
                <a:gd name="T18" fmla="*/ 79 w 145"/>
                <a:gd name="T19" fmla="*/ 18 h 49"/>
                <a:gd name="T20" fmla="*/ 64 w 145"/>
                <a:gd name="T21" fmla="*/ 18 h 49"/>
                <a:gd name="T22" fmla="*/ 57 w 145"/>
                <a:gd name="T23" fmla="*/ 9 h 49"/>
                <a:gd name="T24" fmla="*/ 37 w 145"/>
                <a:gd name="T25" fmla="*/ 0 h 49"/>
                <a:gd name="T26" fmla="*/ 15 w 145"/>
                <a:gd name="T27" fmla="*/ 0 h 49"/>
                <a:gd name="T28" fmla="*/ 6 w 145"/>
                <a:gd name="T29" fmla="*/ 13 h 49"/>
                <a:gd name="T30" fmla="*/ 0 w 145"/>
                <a:gd name="T31" fmla="*/ 15 h 49"/>
                <a:gd name="T32" fmla="*/ 19 w 145"/>
                <a:gd name="T33" fmla="*/ 21 h 49"/>
                <a:gd name="T34" fmla="*/ 19 w 145"/>
                <a:gd name="T35" fmla="*/ 25 h 49"/>
                <a:gd name="T36" fmla="*/ 36 w 145"/>
                <a:gd name="T37" fmla="*/ 30 h 49"/>
                <a:gd name="T38" fmla="*/ 55 w 145"/>
                <a:gd name="T39" fmla="*/ 34 h 49"/>
                <a:gd name="T40" fmla="*/ 70 w 145"/>
                <a:gd name="T41" fmla="*/ 39 h 49"/>
                <a:gd name="T42" fmla="*/ 88 w 145"/>
                <a:gd name="T43" fmla="*/ 42 h 49"/>
                <a:gd name="T44" fmla="*/ 111 w 145"/>
                <a:gd name="T45" fmla="*/ 46 h 49"/>
                <a:gd name="T46" fmla="*/ 133 w 145"/>
                <a:gd name="T47" fmla="*/ 48 h 49"/>
                <a:gd name="T48" fmla="*/ 147 w 145"/>
                <a:gd name="T49" fmla="*/ 53 h 49"/>
                <a:gd name="T50" fmla="*/ 162 w 145"/>
                <a:gd name="T51" fmla="*/ 56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5"/>
                <a:gd name="T79" fmla="*/ 0 h 49"/>
                <a:gd name="T80" fmla="*/ 145 w 145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5" h="49">
                  <a:moveTo>
                    <a:pt x="145" y="49"/>
                  </a:moveTo>
                  <a:lnTo>
                    <a:pt x="143" y="47"/>
                  </a:lnTo>
                  <a:lnTo>
                    <a:pt x="144" y="32"/>
                  </a:lnTo>
                  <a:lnTo>
                    <a:pt x="132" y="31"/>
                  </a:lnTo>
                  <a:lnTo>
                    <a:pt x="120" y="29"/>
                  </a:lnTo>
                  <a:lnTo>
                    <a:pt x="116" y="19"/>
                  </a:lnTo>
                  <a:lnTo>
                    <a:pt x="97" y="12"/>
                  </a:lnTo>
                  <a:lnTo>
                    <a:pt x="90" y="7"/>
                  </a:lnTo>
                  <a:lnTo>
                    <a:pt x="83" y="16"/>
                  </a:lnTo>
                  <a:lnTo>
                    <a:pt x="71" y="16"/>
                  </a:lnTo>
                  <a:lnTo>
                    <a:pt x="57" y="16"/>
                  </a:lnTo>
                  <a:lnTo>
                    <a:pt x="51" y="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5" y="11"/>
                  </a:lnTo>
                  <a:lnTo>
                    <a:pt x="0" y="13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32" y="26"/>
                  </a:lnTo>
                  <a:lnTo>
                    <a:pt x="49" y="30"/>
                  </a:lnTo>
                  <a:lnTo>
                    <a:pt x="63" y="34"/>
                  </a:lnTo>
                  <a:lnTo>
                    <a:pt x="79" y="37"/>
                  </a:lnTo>
                  <a:lnTo>
                    <a:pt x="99" y="40"/>
                  </a:lnTo>
                  <a:lnTo>
                    <a:pt x="119" y="42"/>
                  </a:lnTo>
                  <a:lnTo>
                    <a:pt x="132" y="46"/>
                  </a:lnTo>
                  <a:lnTo>
                    <a:pt x="145" y="4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3" name="Freeform 42"/>
            <p:cNvSpPr>
              <a:spLocks noChangeAspect="1"/>
            </p:cNvSpPr>
            <p:nvPr/>
          </p:nvSpPr>
          <p:spPr bwMode="auto">
            <a:xfrm>
              <a:off x="7289186" y="4301000"/>
              <a:ext cx="91317" cy="58462"/>
            </a:xfrm>
            <a:custGeom>
              <a:avLst/>
              <a:gdLst>
                <a:gd name="T0" fmla="*/ 66 w 61"/>
                <a:gd name="T1" fmla="*/ 0 h 35"/>
                <a:gd name="T2" fmla="*/ 42 w 61"/>
                <a:gd name="T3" fmla="*/ 1 h 35"/>
                <a:gd name="T4" fmla="*/ 25 w 61"/>
                <a:gd name="T5" fmla="*/ 10 h 35"/>
                <a:gd name="T6" fmla="*/ 10 w 61"/>
                <a:gd name="T7" fmla="*/ 18 h 35"/>
                <a:gd name="T8" fmla="*/ 1 w 61"/>
                <a:gd name="T9" fmla="*/ 33 h 35"/>
                <a:gd name="T10" fmla="*/ 0 w 61"/>
                <a:gd name="T11" fmla="*/ 34 h 35"/>
                <a:gd name="T12" fmla="*/ 1 w 61"/>
                <a:gd name="T13" fmla="*/ 38 h 35"/>
                <a:gd name="T14" fmla="*/ 24 w 61"/>
                <a:gd name="T15" fmla="*/ 26 h 35"/>
                <a:gd name="T16" fmla="*/ 44 w 61"/>
                <a:gd name="T17" fmla="*/ 13 h 35"/>
                <a:gd name="T18" fmla="*/ 66 w 61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5"/>
                <a:gd name="T32" fmla="*/ 61 w 61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5">
                  <a:moveTo>
                    <a:pt x="61" y="0"/>
                  </a:moveTo>
                  <a:lnTo>
                    <a:pt x="39" y="1"/>
                  </a:lnTo>
                  <a:lnTo>
                    <a:pt x="23" y="9"/>
                  </a:lnTo>
                  <a:lnTo>
                    <a:pt x="9" y="1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22" y="24"/>
                  </a:lnTo>
                  <a:lnTo>
                    <a:pt x="41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" name="Freeform 43"/>
            <p:cNvSpPr>
              <a:spLocks noChangeAspect="1"/>
            </p:cNvSpPr>
            <p:nvPr/>
          </p:nvSpPr>
          <p:spPr bwMode="auto">
            <a:xfrm>
              <a:off x="7395723" y="3976383"/>
              <a:ext cx="34590" cy="92308"/>
            </a:xfrm>
            <a:custGeom>
              <a:avLst/>
              <a:gdLst>
                <a:gd name="T0" fmla="*/ 25 w 23"/>
                <a:gd name="T1" fmla="*/ 38 h 54"/>
                <a:gd name="T2" fmla="*/ 14 w 23"/>
                <a:gd name="T3" fmla="*/ 24 h 54"/>
                <a:gd name="T4" fmla="*/ 22 w 23"/>
                <a:gd name="T5" fmla="*/ 16 h 54"/>
                <a:gd name="T6" fmla="*/ 17 w 23"/>
                <a:gd name="T7" fmla="*/ 11 h 54"/>
                <a:gd name="T8" fmla="*/ 12 w 23"/>
                <a:gd name="T9" fmla="*/ 17 h 54"/>
                <a:gd name="T10" fmla="*/ 5 w 23"/>
                <a:gd name="T11" fmla="*/ 27 h 54"/>
                <a:gd name="T12" fmla="*/ 5 w 23"/>
                <a:gd name="T13" fmla="*/ 21 h 54"/>
                <a:gd name="T14" fmla="*/ 9 w 23"/>
                <a:gd name="T15" fmla="*/ 8 h 54"/>
                <a:gd name="T16" fmla="*/ 9 w 23"/>
                <a:gd name="T17" fmla="*/ 0 h 54"/>
                <a:gd name="T18" fmla="*/ 0 w 23"/>
                <a:gd name="T19" fmla="*/ 14 h 54"/>
                <a:gd name="T20" fmla="*/ 2 w 23"/>
                <a:gd name="T21" fmla="*/ 28 h 54"/>
                <a:gd name="T22" fmla="*/ 4 w 23"/>
                <a:gd name="T23" fmla="*/ 42 h 54"/>
                <a:gd name="T24" fmla="*/ 14 w 23"/>
                <a:gd name="T25" fmla="*/ 60 h 54"/>
                <a:gd name="T26" fmla="*/ 8 w 23"/>
                <a:gd name="T27" fmla="*/ 36 h 54"/>
                <a:gd name="T28" fmla="*/ 25 w 23"/>
                <a:gd name="T29" fmla="*/ 38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54"/>
                <a:gd name="T47" fmla="*/ 23 w 23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54">
                  <a:moveTo>
                    <a:pt x="23" y="34"/>
                  </a:moveTo>
                  <a:lnTo>
                    <a:pt x="13" y="22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8" y="7"/>
                  </a:lnTo>
                  <a:lnTo>
                    <a:pt x="8" y="0"/>
                  </a:lnTo>
                  <a:lnTo>
                    <a:pt x="0" y="13"/>
                  </a:lnTo>
                  <a:lnTo>
                    <a:pt x="2" y="25"/>
                  </a:lnTo>
                  <a:lnTo>
                    <a:pt x="4" y="38"/>
                  </a:lnTo>
                  <a:lnTo>
                    <a:pt x="13" y="54"/>
                  </a:lnTo>
                  <a:lnTo>
                    <a:pt x="7" y="32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" name="Freeform 44"/>
            <p:cNvSpPr>
              <a:spLocks noChangeAspect="1"/>
            </p:cNvSpPr>
            <p:nvPr/>
          </p:nvSpPr>
          <p:spPr bwMode="auto">
            <a:xfrm>
              <a:off x="7405408" y="4130230"/>
              <a:ext cx="70563" cy="27693"/>
            </a:xfrm>
            <a:custGeom>
              <a:avLst/>
              <a:gdLst>
                <a:gd name="T0" fmla="*/ 51 w 47"/>
                <a:gd name="T1" fmla="*/ 15 h 16"/>
                <a:gd name="T2" fmla="*/ 48 w 47"/>
                <a:gd name="T3" fmla="*/ 18 h 16"/>
                <a:gd name="T4" fmla="*/ 27 w 47"/>
                <a:gd name="T5" fmla="*/ 9 h 16"/>
                <a:gd name="T6" fmla="*/ 13 w 47"/>
                <a:gd name="T7" fmla="*/ 10 h 16"/>
                <a:gd name="T8" fmla="*/ 2 w 47"/>
                <a:gd name="T9" fmla="*/ 7 h 16"/>
                <a:gd name="T10" fmla="*/ 0 w 47"/>
                <a:gd name="T11" fmla="*/ 10 h 16"/>
                <a:gd name="T12" fmla="*/ 1 w 47"/>
                <a:gd name="T13" fmla="*/ 3 h 16"/>
                <a:gd name="T14" fmla="*/ 12 w 47"/>
                <a:gd name="T15" fmla="*/ 0 h 16"/>
                <a:gd name="T16" fmla="*/ 27 w 47"/>
                <a:gd name="T17" fmla="*/ 1 h 16"/>
                <a:gd name="T18" fmla="*/ 41 w 47"/>
                <a:gd name="T19" fmla="*/ 2 h 16"/>
                <a:gd name="T20" fmla="*/ 51 w 47"/>
                <a:gd name="T21" fmla="*/ 1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6"/>
                <a:gd name="T35" fmla="*/ 47 w 4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6">
                  <a:moveTo>
                    <a:pt x="47" y="13"/>
                  </a:moveTo>
                  <a:lnTo>
                    <a:pt x="44" y="16"/>
                  </a:lnTo>
                  <a:lnTo>
                    <a:pt x="25" y="8"/>
                  </a:lnTo>
                  <a:lnTo>
                    <a:pt x="12" y="9"/>
                  </a:lnTo>
                  <a:lnTo>
                    <a:pt x="2" y="6"/>
                  </a:lnTo>
                  <a:lnTo>
                    <a:pt x="0" y="9"/>
                  </a:lnTo>
                  <a:lnTo>
                    <a:pt x="1" y="3"/>
                  </a:lnTo>
                  <a:lnTo>
                    <a:pt x="11" y="0"/>
                  </a:lnTo>
                  <a:lnTo>
                    <a:pt x="25" y="1"/>
                  </a:lnTo>
                  <a:lnTo>
                    <a:pt x="38" y="2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" name="Freeform 45"/>
            <p:cNvSpPr>
              <a:spLocks noChangeAspect="1"/>
            </p:cNvSpPr>
            <p:nvPr/>
          </p:nvSpPr>
          <p:spPr bwMode="auto">
            <a:xfrm>
              <a:off x="7199253" y="4294845"/>
              <a:ext cx="80248" cy="16923"/>
            </a:xfrm>
            <a:custGeom>
              <a:avLst/>
              <a:gdLst>
                <a:gd name="T0" fmla="*/ 58 w 51"/>
                <a:gd name="T1" fmla="*/ 1 h 10"/>
                <a:gd name="T2" fmla="*/ 58 w 51"/>
                <a:gd name="T3" fmla="*/ 0 h 10"/>
                <a:gd name="T4" fmla="*/ 55 w 51"/>
                <a:gd name="T5" fmla="*/ 0 h 10"/>
                <a:gd name="T6" fmla="*/ 49 w 51"/>
                <a:gd name="T7" fmla="*/ 4 h 10"/>
                <a:gd name="T8" fmla="*/ 38 w 51"/>
                <a:gd name="T9" fmla="*/ 4 h 10"/>
                <a:gd name="T10" fmla="*/ 24 w 51"/>
                <a:gd name="T11" fmla="*/ 2 h 10"/>
                <a:gd name="T12" fmla="*/ 9 w 51"/>
                <a:gd name="T13" fmla="*/ 1 h 10"/>
                <a:gd name="T14" fmla="*/ 0 w 51"/>
                <a:gd name="T15" fmla="*/ 9 h 10"/>
                <a:gd name="T16" fmla="*/ 8 w 51"/>
                <a:gd name="T17" fmla="*/ 11 h 10"/>
                <a:gd name="T18" fmla="*/ 25 w 51"/>
                <a:gd name="T19" fmla="*/ 11 h 10"/>
                <a:gd name="T20" fmla="*/ 43 w 51"/>
                <a:gd name="T21" fmla="*/ 10 h 10"/>
                <a:gd name="T22" fmla="*/ 58 w 51"/>
                <a:gd name="T23" fmla="*/ 1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0"/>
                <a:gd name="T38" fmla="*/ 51 w 51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0">
                  <a:moveTo>
                    <a:pt x="51" y="1"/>
                  </a:moveTo>
                  <a:lnTo>
                    <a:pt x="51" y="0"/>
                  </a:lnTo>
                  <a:lnTo>
                    <a:pt x="48" y="0"/>
                  </a:lnTo>
                  <a:lnTo>
                    <a:pt x="43" y="4"/>
                  </a:lnTo>
                  <a:lnTo>
                    <a:pt x="33" y="4"/>
                  </a:lnTo>
                  <a:lnTo>
                    <a:pt x="21" y="2"/>
                  </a:lnTo>
                  <a:lnTo>
                    <a:pt x="8" y="1"/>
                  </a:lnTo>
                  <a:lnTo>
                    <a:pt x="0" y="8"/>
                  </a:lnTo>
                  <a:lnTo>
                    <a:pt x="7" y="10"/>
                  </a:lnTo>
                  <a:lnTo>
                    <a:pt x="22" y="10"/>
                  </a:lnTo>
                  <a:lnTo>
                    <a:pt x="38" y="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" name="Freeform 46"/>
            <p:cNvSpPr>
              <a:spLocks noChangeAspect="1"/>
            </p:cNvSpPr>
            <p:nvPr/>
          </p:nvSpPr>
          <p:spPr bwMode="auto">
            <a:xfrm>
              <a:off x="6851971" y="4088691"/>
              <a:ext cx="40125" cy="47692"/>
            </a:xfrm>
            <a:custGeom>
              <a:avLst/>
              <a:gdLst>
                <a:gd name="T0" fmla="*/ 29 w 26"/>
                <a:gd name="T1" fmla="*/ 22 h 27"/>
                <a:gd name="T2" fmla="*/ 27 w 26"/>
                <a:gd name="T3" fmla="*/ 31 h 27"/>
                <a:gd name="T4" fmla="*/ 12 w 26"/>
                <a:gd name="T5" fmla="*/ 22 h 27"/>
                <a:gd name="T6" fmla="*/ 7 w 26"/>
                <a:gd name="T7" fmla="*/ 10 h 27"/>
                <a:gd name="T8" fmla="*/ 0 w 26"/>
                <a:gd name="T9" fmla="*/ 8 h 27"/>
                <a:gd name="T10" fmla="*/ 8 w 26"/>
                <a:gd name="T11" fmla="*/ 1 h 27"/>
                <a:gd name="T12" fmla="*/ 12 w 26"/>
                <a:gd name="T13" fmla="*/ 0 h 27"/>
                <a:gd name="T14" fmla="*/ 19 w 26"/>
                <a:gd name="T15" fmla="*/ 16 h 27"/>
                <a:gd name="T16" fmla="*/ 29 w 26"/>
                <a:gd name="T17" fmla="*/ 22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7"/>
                <a:gd name="T29" fmla="*/ 26 w 2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7">
                  <a:moveTo>
                    <a:pt x="26" y="19"/>
                  </a:moveTo>
                  <a:lnTo>
                    <a:pt x="24" y="27"/>
                  </a:lnTo>
                  <a:lnTo>
                    <a:pt x="11" y="19"/>
                  </a:lnTo>
                  <a:lnTo>
                    <a:pt x="6" y="9"/>
                  </a:lnTo>
                  <a:lnTo>
                    <a:pt x="0" y="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4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" name="Freeform 47"/>
            <p:cNvSpPr>
              <a:spLocks noChangeAspect="1"/>
            </p:cNvSpPr>
            <p:nvPr/>
          </p:nvSpPr>
          <p:spPr bwMode="auto">
            <a:xfrm>
              <a:off x="7125923" y="4290230"/>
              <a:ext cx="58111" cy="27693"/>
            </a:xfrm>
            <a:custGeom>
              <a:avLst/>
              <a:gdLst>
                <a:gd name="T0" fmla="*/ 42 w 38"/>
                <a:gd name="T1" fmla="*/ 11 h 17"/>
                <a:gd name="T2" fmla="*/ 40 w 38"/>
                <a:gd name="T3" fmla="*/ 5 h 17"/>
                <a:gd name="T4" fmla="*/ 34 w 38"/>
                <a:gd name="T5" fmla="*/ 6 h 17"/>
                <a:gd name="T6" fmla="*/ 18 w 38"/>
                <a:gd name="T7" fmla="*/ 0 h 17"/>
                <a:gd name="T8" fmla="*/ 27 w 38"/>
                <a:gd name="T9" fmla="*/ 11 h 17"/>
                <a:gd name="T10" fmla="*/ 17 w 38"/>
                <a:gd name="T11" fmla="*/ 10 h 17"/>
                <a:gd name="T12" fmla="*/ 3 w 38"/>
                <a:gd name="T13" fmla="*/ 7 h 17"/>
                <a:gd name="T14" fmla="*/ 0 w 38"/>
                <a:gd name="T15" fmla="*/ 18 h 17"/>
                <a:gd name="T16" fmla="*/ 14 w 38"/>
                <a:gd name="T17" fmla="*/ 16 h 17"/>
                <a:gd name="T18" fmla="*/ 29 w 38"/>
                <a:gd name="T19" fmla="*/ 13 h 17"/>
                <a:gd name="T20" fmla="*/ 35 w 38"/>
                <a:gd name="T21" fmla="*/ 14 h 17"/>
                <a:gd name="T22" fmla="*/ 34 w 38"/>
                <a:gd name="T23" fmla="*/ 13 h 17"/>
                <a:gd name="T24" fmla="*/ 42 w 38"/>
                <a:gd name="T25" fmla="*/ 1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7"/>
                <a:gd name="T41" fmla="*/ 38 w 3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7">
                  <a:moveTo>
                    <a:pt x="38" y="10"/>
                  </a:moveTo>
                  <a:lnTo>
                    <a:pt x="36" y="5"/>
                  </a:lnTo>
                  <a:lnTo>
                    <a:pt x="31" y="6"/>
                  </a:lnTo>
                  <a:lnTo>
                    <a:pt x="16" y="0"/>
                  </a:lnTo>
                  <a:lnTo>
                    <a:pt x="24" y="10"/>
                  </a:lnTo>
                  <a:lnTo>
                    <a:pt x="15" y="9"/>
                  </a:lnTo>
                  <a:lnTo>
                    <a:pt x="3" y="7"/>
                  </a:lnTo>
                  <a:lnTo>
                    <a:pt x="0" y="17"/>
                  </a:lnTo>
                  <a:lnTo>
                    <a:pt x="13" y="15"/>
                  </a:lnTo>
                  <a:lnTo>
                    <a:pt x="26" y="12"/>
                  </a:lnTo>
                  <a:lnTo>
                    <a:pt x="32" y="13"/>
                  </a:lnTo>
                  <a:lnTo>
                    <a:pt x="31" y="12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" name="Freeform 48"/>
            <p:cNvSpPr>
              <a:spLocks noChangeAspect="1"/>
            </p:cNvSpPr>
            <p:nvPr/>
          </p:nvSpPr>
          <p:spPr bwMode="auto">
            <a:xfrm>
              <a:off x="7178499" y="4331769"/>
              <a:ext cx="42891" cy="24616"/>
            </a:xfrm>
            <a:custGeom>
              <a:avLst/>
              <a:gdLst>
                <a:gd name="T0" fmla="*/ 31 w 28"/>
                <a:gd name="T1" fmla="*/ 13 h 15"/>
                <a:gd name="T2" fmla="*/ 19 w 28"/>
                <a:gd name="T3" fmla="*/ 16 h 15"/>
                <a:gd name="T4" fmla="*/ 4 w 28"/>
                <a:gd name="T5" fmla="*/ 6 h 15"/>
                <a:gd name="T6" fmla="*/ 0 w 28"/>
                <a:gd name="T7" fmla="*/ 0 h 15"/>
                <a:gd name="T8" fmla="*/ 19 w 28"/>
                <a:gd name="T9" fmla="*/ 0 h 15"/>
                <a:gd name="T10" fmla="*/ 31 w 28"/>
                <a:gd name="T11" fmla="*/ 1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5"/>
                <a:gd name="T20" fmla="*/ 28 w 2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5">
                  <a:moveTo>
                    <a:pt x="28" y="12"/>
                  </a:moveTo>
                  <a:lnTo>
                    <a:pt x="17" y="15"/>
                  </a:lnTo>
                  <a:lnTo>
                    <a:pt x="4" y="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" name="Freeform 49"/>
            <p:cNvSpPr>
              <a:spLocks noChangeAspect="1"/>
            </p:cNvSpPr>
            <p:nvPr/>
          </p:nvSpPr>
          <p:spPr bwMode="auto">
            <a:xfrm>
              <a:off x="7359750" y="4136383"/>
              <a:ext cx="30439" cy="21538"/>
            </a:xfrm>
            <a:custGeom>
              <a:avLst/>
              <a:gdLst>
                <a:gd name="T0" fmla="*/ 22 w 19"/>
                <a:gd name="T1" fmla="*/ 6 h 13"/>
                <a:gd name="T2" fmla="*/ 14 w 19"/>
                <a:gd name="T3" fmla="*/ 14 h 13"/>
                <a:gd name="T4" fmla="*/ 0 w 19"/>
                <a:gd name="T5" fmla="*/ 5 h 13"/>
                <a:gd name="T6" fmla="*/ 7 w 19"/>
                <a:gd name="T7" fmla="*/ 0 h 13"/>
                <a:gd name="T8" fmla="*/ 22 w 19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6"/>
                  </a:moveTo>
                  <a:lnTo>
                    <a:pt x="12" y="13"/>
                  </a:lnTo>
                  <a:lnTo>
                    <a:pt x="0" y="5"/>
                  </a:lnTo>
                  <a:lnTo>
                    <a:pt x="6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" name="Freeform 50"/>
            <p:cNvSpPr>
              <a:spLocks noChangeAspect="1"/>
            </p:cNvSpPr>
            <p:nvPr/>
          </p:nvSpPr>
          <p:spPr bwMode="auto">
            <a:xfrm>
              <a:off x="7073346" y="4290230"/>
              <a:ext cx="27672" cy="18461"/>
            </a:xfrm>
            <a:custGeom>
              <a:avLst/>
              <a:gdLst>
                <a:gd name="T0" fmla="*/ 20 w 18"/>
                <a:gd name="T1" fmla="*/ 6 h 10"/>
                <a:gd name="T2" fmla="*/ 18 w 18"/>
                <a:gd name="T3" fmla="*/ 2 h 10"/>
                <a:gd name="T4" fmla="*/ 0 w 18"/>
                <a:gd name="T5" fmla="*/ 0 h 10"/>
                <a:gd name="T6" fmla="*/ 9 w 18"/>
                <a:gd name="T7" fmla="*/ 12 h 10"/>
                <a:gd name="T8" fmla="*/ 20 w 18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8" y="5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8" y="1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" name="Freeform 51"/>
            <p:cNvSpPr>
              <a:spLocks noChangeAspect="1"/>
            </p:cNvSpPr>
            <p:nvPr/>
          </p:nvSpPr>
          <p:spPr bwMode="auto">
            <a:xfrm>
              <a:off x="6655501" y="3996383"/>
              <a:ext cx="22137" cy="27693"/>
            </a:xfrm>
            <a:custGeom>
              <a:avLst/>
              <a:gdLst>
                <a:gd name="T0" fmla="*/ 16 w 14"/>
                <a:gd name="T1" fmla="*/ 10 h 16"/>
                <a:gd name="T2" fmla="*/ 14 w 14"/>
                <a:gd name="T3" fmla="*/ 18 h 16"/>
                <a:gd name="T4" fmla="*/ 0 w 14"/>
                <a:gd name="T5" fmla="*/ 1 h 16"/>
                <a:gd name="T6" fmla="*/ 5 w 14"/>
                <a:gd name="T7" fmla="*/ 0 h 16"/>
                <a:gd name="T8" fmla="*/ 16 w 14"/>
                <a:gd name="T9" fmla="*/ 1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6"/>
                <a:gd name="T17" fmla="*/ 14 w 1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6">
                  <a:moveTo>
                    <a:pt x="14" y="9"/>
                  </a:moveTo>
                  <a:lnTo>
                    <a:pt x="12" y="16"/>
                  </a:lnTo>
                  <a:lnTo>
                    <a:pt x="0" y="1"/>
                  </a:lnTo>
                  <a:lnTo>
                    <a:pt x="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" name="Freeform 52"/>
            <p:cNvSpPr>
              <a:spLocks noChangeAspect="1"/>
            </p:cNvSpPr>
            <p:nvPr/>
          </p:nvSpPr>
          <p:spPr bwMode="auto">
            <a:xfrm>
              <a:off x="7107936" y="4294845"/>
              <a:ext cx="17986" cy="20000"/>
            </a:xfrm>
            <a:custGeom>
              <a:avLst/>
              <a:gdLst>
                <a:gd name="T0" fmla="*/ 13 w 12"/>
                <a:gd name="T1" fmla="*/ 3 h 12"/>
                <a:gd name="T2" fmla="*/ 9 w 12"/>
                <a:gd name="T3" fmla="*/ 0 h 12"/>
                <a:gd name="T4" fmla="*/ 0 w 12"/>
                <a:gd name="T5" fmla="*/ 10 h 12"/>
                <a:gd name="T6" fmla="*/ 7 w 12"/>
                <a:gd name="T7" fmla="*/ 13 h 12"/>
                <a:gd name="T8" fmla="*/ 13 w 12"/>
                <a:gd name="T9" fmla="*/ 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2" y="3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6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" name="Freeform 53"/>
            <p:cNvSpPr>
              <a:spLocks noChangeAspect="1"/>
            </p:cNvSpPr>
            <p:nvPr/>
          </p:nvSpPr>
          <p:spPr bwMode="auto">
            <a:xfrm>
              <a:off x="6910082" y="4119460"/>
              <a:ext cx="19371" cy="21538"/>
            </a:xfrm>
            <a:custGeom>
              <a:avLst/>
              <a:gdLst>
                <a:gd name="T0" fmla="*/ 14 w 11"/>
                <a:gd name="T1" fmla="*/ 6 h 11"/>
                <a:gd name="T2" fmla="*/ 6 w 11"/>
                <a:gd name="T3" fmla="*/ 11 h 11"/>
                <a:gd name="T4" fmla="*/ 0 w 11"/>
                <a:gd name="T5" fmla="*/ 14 h 11"/>
                <a:gd name="T6" fmla="*/ 0 w 11"/>
                <a:gd name="T7" fmla="*/ 0 h 11"/>
                <a:gd name="T8" fmla="*/ 14 w 1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1" y="5"/>
                  </a:moveTo>
                  <a:lnTo>
                    <a:pt x="5" y="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5" name="Freeform 54"/>
            <p:cNvSpPr>
              <a:spLocks noChangeAspect="1"/>
            </p:cNvSpPr>
            <p:nvPr/>
          </p:nvSpPr>
          <p:spPr bwMode="auto">
            <a:xfrm>
              <a:off x="7273967" y="4177922"/>
              <a:ext cx="15220" cy="38461"/>
            </a:xfrm>
            <a:custGeom>
              <a:avLst/>
              <a:gdLst>
                <a:gd name="T0" fmla="*/ 11 w 9"/>
                <a:gd name="T1" fmla="*/ 17 h 22"/>
                <a:gd name="T2" fmla="*/ 9 w 9"/>
                <a:gd name="T3" fmla="*/ 16 h 22"/>
                <a:gd name="T4" fmla="*/ 9 w 9"/>
                <a:gd name="T5" fmla="*/ 6 h 22"/>
                <a:gd name="T6" fmla="*/ 9 w 9"/>
                <a:gd name="T7" fmla="*/ 0 h 22"/>
                <a:gd name="T8" fmla="*/ 0 w 9"/>
                <a:gd name="T9" fmla="*/ 25 h 22"/>
                <a:gd name="T10" fmla="*/ 11 w 9"/>
                <a:gd name="T11" fmla="*/ 1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2"/>
                <a:gd name="T20" fmla="*/ 9 w 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2">
                  <a:moveTo>
                    <a:pt x="9" y="15"/>
                  </a:moveTo>
                  <a:lnTo>
                    <a:pt x="7" y="14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22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6" name="Freeform 55"/>
            <p:cNvSpPr>
              <a:spLocks noChangeAspect="1"/>
            </p:cNvSpPr>
            <p:nvPr/>
          </p:nvSpPr>
          <p:spPr bwMode="auto">
            <a:xfrm>
              <a:off x="7558987" y="4211768"/>
              <a:ext cx="9685" cy="21538"/>
            </a:xfrm>
            <a:custGeom>
              <a:avLst/>
              <a:gdLst>
                <a:gd name="T0" fmla="*/ 7 w 6"/>
                <a:gd name="T1" fmla="*/ 11 h 13"/>
                <a:gd name="T2" fmla="*/ 7 w 6"/>
                <a:gd name="T3" fmla="*/ 0 h 13"/>
                <a:gd name="T4" fmla="*/ 0 w 6"/>
                <a:gd name="T5" fmla="*/ 2 h 13"/>
                <a:gd name="T6" fmla="*/ 0 w 6"/>
                <a:gd name="T7" fmla="*/ 14 h 13"/>
                <a:gd name="T8" fmla="*/ 7 w 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3"/>
                <a:gd name="T17" fmla="*/ 6 w 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3">
                  <a:moveTo>
                    <a:pt x="6" y="10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7" name="Freeform 56"/>
            <p:cNvSpPr>
              <a:spLocks noChangeAspect="1"/>
            </p:cNvSpPr>
            <p:nvPr/>
          </p:nvSpPr>
          <p:spPr bwMode="auto">
            <a:xfrm>
              <a:off x="6695625" y="4068691"/>
              <a:ext cx="12452" cy="24616"/>
            </a:xfrm>
            <a:custGeom>
              <a:avLst/>
              <a:gdLst>
                <a:gd name="T0" fmla="*/ 9 w 8"/>
                <a:gd name="T1" fmla="*/ 16 h 13"/>
                <a:gd name="T2" fmla="*/ 2 w 8"/>
                <a:gd name="T3" fmla="*/ 16 h 13"/>
                <a:gd name="T4" fmla="*/ 0 w 8"/>
                <a:gd name="T5" fmla="*/ 0 h 13"/>
                <a:gd name="T6" fmla="*/ 9 w 8"/>
                <a:gd name="T7" fmla="*/ 1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3"/>
                <a:gd name="T14" fmla="*/ 8 w 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3">
                  <a:moveTo>
                    <a:pt x="8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8" name="Freeform 57"/>
            <p:cNvSpPr>
              <a:spLocks noChangeAspect="1"/>
            </p:cNvSpPr>
            <p:nvPr/>
          </p:nvSpPr>
          <p:spPr bwMode="auto">
            <a:xfrm>
              <a:off x="7269816" y="4185614"/>
              <a:ext cx="9685" cy="20000"/>
            </a:xfrm>
            <a:custGeom>
              <a:avLst/>
              <a:gdLst>
                <a:gd name="T0" fmla="*/ 7 w 6"/>
                <a:gd name="T1" fmla="*/ 5 h 12"/>
                <a:gd name="T2" fmla="*/ 7 w 6"/>
                <a:gd name="T3" fmla="*/ 0 h 12"/>
                <a:gd name="T4" fmla="*/ 4 w 6"/>
                <a:gd name="T5" fmla="*/ 1 h 12"/>
                <a:gd name="T6" fmla="*/ 0 w 6"/>
                <a:gd name="T7" fmla="*/ 13 h 12"/>
                <a:gd name="T8" fmla="*/ 7 w 6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"/>
                <a:gd name="T17" fmla="*/ 6 w 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">
                  <a:moveTo>
                    <a:pt x="6" y="5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1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9" name="Freeform 58"/>
            <p:cNvSpPr>
              <a:spLocks noChangeAspect="1"/>
            </p:cNvSpPr>
            <p:nvPr/>
          </p:nvSpPr>
          <p:spPr bwMode="auto">
            <a:xfrm>
              <a:off x="7319626" y="4093307"/>
              <a:ext cx="24905" cy="6153"/>
            </a:xfrm>
            <a:custGeom>
              <a:avLst/>
              <a:gdLst>
                <a:gd name="T0" fmla="*/ 18 w 15"/>
                <a:gd name="T1" fmla="*/ 4 h 4"/>
                <a:gd name="T2" fmla="*/ 8 w 15"/>
                <a:gd name="T3" fmla="*/ 0 h 4"/>
                <a:gd name="T4" fmla="*/ 0 w 15"/>
                <a:gd name="T5" fmla="*/ 4 h 4"/>
                <a:gd name="T6" fmla="*/ 18 w 1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"/>
                <a:gd name="T14" fmla="*/ 15 w 1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">
                  <a:moveTo>
                    <a:pt x="15" y="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0" name="Freeform 59"/>
            <p:cNvSpPr>
              <a:spLocks noChangeAspect="1"/>
            </p:cNvSpPr>
            <p:nvPr/>
          </p:nvSpPr>
          <p:spPr bwMode="auto">
            <a:xfrm>
              <a:off x="7550685" y="4233307"/>
              <a:ext cx="8302" cy="20000"/>
            </a:xfrm>
            <a:custGeom>
              <a:avLst/>
              <a:gdLst>
                <a:gd name="T0" fmla="*/ 6 w 6"/>
                <a:gd name="T1" fmla="*/ 7 h 11"/>
                <a:gd name="T2" fmla="*/ 1 w 6"/>
                <a:gd name="T3" fmla="*/ 13 h 11"/>
                <a:gd name="T4" fmla="*/ 0 w 6"/>
                <a:gd name="T5" fmla="*/ 0 h 11"/>
                <a:gd name="T6" fmla="*/ 6 w 6"/>
                <a:gd name="T7" fmla="*/ 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1"/>
                <a:gd name="T14" fmla="*/ 6 w 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1">
                  <a:moveTo>
                    <a:pt x="6" y="6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1" name="Freeform 60"/>
            <p:cNvSpPr>
              <a:spLocks noChangeAspect="1"/>
            </p:cNvSpPr>
            <p:nvPr/>
          </p:nvSpPr>
          <p:spPr bwMode="auto">
            <a:xfrm>
              <a:off x="7030455" y="4256384"/>
              <a:ext cx="34590" cy="3077"/>
            </a:xfrm>
            <a:custGeom>
              <a:avLst/>
              <a:gdLst>
                <a:gd name="T0" fmla="*/ 25 w 22"/>
                <a:gd name="T1" fmla="*/ 0 h 2"/>
                <a:gd name="T2" fmla="*/ 7 w 22"/>
                <a:gd name="T3" fmla="*/ 2 h 2"/>
                <a:gd name="T4" fmla="*/ 0 w 22"/>
                <a:gd name="T5" fmla="*/ 0 h 2"/>
                <a:gd name="T6" fmla="*/ 25 w 2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"/>
                <a:gd name="T14" fmla="*/ 22 w 2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">
                  <a:moveTo>
                    <a:pt x="22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2" name="Freeform 61"/>
            <p:cNvSpPr>
              <a:spLocks noChangeAspect="1"/>
            </p:cNvSpPr>
            <p:nvPr/>
          </p:nvSpPr>
          <p:spPr bwMode="auto">
            <a:xfrm>
              <a:off x="7067812" y="3890229"/>
              <a:ext cx="20754" cy="24616"/>
            </a:xfrm>
            <a:custGeom>
              <a:avLst/>
              <a:gdLst>
                <a:gd name="T0" fmla="*/ 9 w 15"/>
                <a:gd name="T1" fmla="*/ 16 h 16"/>
                <a:gd name="T2" fmla="*/ 0 w 15"/>
                <a:gd name="T3" fmla="*/ 6 h 16"/>
                <a:gd name="T4" fmla="*/ 15 w 15"/>
                <a:gd name="T5" fmla="*/ 0 h 16"/>
                <a:gd name="T6" fmla="*/ 15 w 15"/>
                <a:gd name="T7" fmla="*/ 1 h 16"/>
                <a:gd name="T8" fmla="*/ 12 w 15"/>
                <a:gd name="T9" fmla="*/ 10 h 16"/>
                <a:gd name="T10" fmla="*/ 9 w 15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6"/>
                <a:gd name="T20" fmla="*/ 15 w 1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6">
                  <a:moveTo>
                    <a:pt x="9" y="16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2" y="10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3" name="Freeform 62"/>
            <p:cNvSpPr>
              <a:spLocks noChangeAspect="1"/>
            </p:cNvSpPr>
            <p:nvPr/>
          </p:nvSpPr>
          <p:spPr bwMode="auto">
            <a:xfrm>
              <a:off x="6959891" y="3828691"/>
              <a:ext cx="233827" cy="184616"/>
            </a:xfrm>
            <a:custGeom>
              <a:avLst/>
              <a:gdLst>
                <a:gd name="T0" fmla="*/ 126 w 151"/>
                <a:gd name="T1" fmla="*/ 0 h 109"/>
                <a:gd name="T2" fmla="*/ 137 w 151"/>
                <a:gd name="T3" fmla="*/ 8 h 109"/>
                <a:gd name="T4" fmla="*/ 137 w 151"/>
                <a:gd name="T5" fmla="*/ 21 h 109"/>
                <a:gd name="T6" fmla="*/ 144 w 151"/>
                <a:gd name="T7" fmla="*/ 18 h 109"/>
                <a:gd name="T8" fmla="*/ 144 w 151"/>
                <a:gd name="T9" fmla="*/ 23 h 109"/>
                <a:gd name="T10" fmla="*/ 148 w 151"/>
                <a:gd name="T11" fmla="*/ 24 h 109"/>
                <a:gd name="T12" fmla="*/ 169 w 151"/>
                <a:gd name="T13" fmla="*/ 33 h 109"/>
                <a:gd name="T14" fmla="*/ 150 w 151"/>
                <a:gd name="T15" fmla="*/ 39 h 109"/>
                <a:gd name="T16" fmla="*/ 156 w 151"/>
                <a:gd name="T17" fmla="*/ 50 h 109"/>
                <a:gd name="T18" fmla="*/ 143 w 151"/>
                <a:gd name="T19" fmla="*/ 52 h 109"/>
                <a:gd name="T20" fmla="*/ 140 w 151"/>
                <a:gd name="T21" fmla="*/ 56 h 109"/>
                <a:gd name="T22" fmla="*/ 124 w 151"/>
                <a:gd name="T23" fmla="*/ 53 h 109"/>
                <a:gd name="T24" fmla="*/ 109 w 151"/>
                <a:gd name="T25" fmla="*/ 52 h 109"/>
                <a:gd name="T26" fmla="*/ 104 w 151"/>
                <a:gd name="T27" fmla="*/ 65 h 109"/>
                <a:gd name="T28" fmla="*/ 101 w 151"/>
                <a:gd name="T29" fmla="*/ 79 h 109"/>
                <a:gd name="T30" fmla="*/ 96 w 151"/>
                <a:gd name="T31" fmla="*/ 89 h 109"/>
                <a:gd name="T32" fmla="*/ 88 w 151"/>
                <a:gd name="T33" fmla="*/ 106 h 109"/>
                <a:gd name="T34" fmla="*/ 74 w 151"/>
                <a:gd name="T35" fmla="*/ 112 h 109"/>
                <a:gd name="T36" fmla="*/ 50 w 151"/>
                <a:gd name="T37" fmla="*/ 107 h 109"/>
                <a:gd name="T38" fmla="*/ 44 w 151"/>
                <a:gd name="T39" fmla="*/ 116 h 109"/>
                <a:gd name="T40" fmla="*/ 21 w 151"/>
                <a:gd name="T41" fmla="*/ 120 h 109"/>
                <a:gd name="T42" fmla="*/ 3 w 151"/>
                <a:gd name="T43" fmla="*/ 110 h 109"/>
                <a:gd name="T44" fmla="*/ 0 w 151"/>
                <a:gd name="T45" fmla="*/ 97 h 109"/>
                <a:gd name="T46" fmla="*/ 1 w 151"/>
                <a:gd name="T47" fmla="*/ 98 h 109"/>
                <a:gd name="T48" fmla="*/ 15 w 151"/>
                <a:gd name="T49" fmla="*/ 106 h 109"/>
                <a:gd name="T50" fmla="*/ 28 w 151"/>
                <a:gd name="T51" fmla="*/ 110 h 109"/>
                <a:gd name="T52" fmla="*/ 26 w 151"/>
                <a:gd name="T53" fmla="*/ 109 h 109"/>
                <a:gd name="T54" fmla="*/ 28 w 151"/>
                <a:gd name="T55" fmla="*/ 105 h 109"/>
                <a:gd name="T56" fmla="*/ 29 w 151"/>
                <a:gd name="T57" fmla="*/ 96 h 109"/>
                <a:gd name="T58" fmla="*/ 29 w 151"/>
                <a:gd name="T59" fmla="*/ 91 h 109"/>
                <a:gd name="T60" fmla="*/ 32 w 151"/>
                <a:gd name="T61" fmla="*/ 85 h 109"/>
                <a:gd name="T62" fmla="*/ 44 w 151"/>
                <a:gd name="T63" fmla="*/ 80 h 109"/>
                <a:gd name="T64" fmla="*/ 56 w 151"/>
                <a:gd name="T65" fmla="*/ 77 h 109"/>
                <a:gd name="T66" fmla="*/ 67 w 151"/>
                <a:gd name="T67" fmla="*/ 63 h 109"/>
                <a:gd name="T68" fmla="*/ 77 w 151"/>
                <a:gd name="T69" fmla="*/ 46 h 109"/>
                <a:gd name="T70" fmla="*/ 87 w 151"/>
                <a:gd name="T71" fmla="*/ 57 h 109"/>
                <a:gd name="T72" fmla="*/ 91 w 151"/>
                <a:gd name="T73" fmla="*/ 51 h 109"/>
                <a:gd name="T74" fmla="*/ 94 w 151"/>
                <a:gd name="T75" fmla="*/ 41 h 109"/>
                <a:gd name="T76" fmla="*/ 97 w 151"/>
                <a:gd name="T77" fmla="*/ 52 h 109"/>
                <a:gd name="T78" fmla="*/ 97 w 151"/>
                <a:gd name="T79" fmla="*/ 44 h 109"/>
                <a:gd name="T80" fmla="*/ 102 w 151"/>
                <a:gd name="T81" fmla="*/ 39 h 109"/>
                <a:gd name="T82" fmla="*/ 101 w 151"/>
                <a:gd name="T83" fmla="*/ 33 h 109"/>
                <a:gd name="T84" fmla="*/ 104 w 151"/>
                <a:gd name="T85" fmla="*/ 28 h 109"/>
                <a:gd name="T86" fmla="*/ 113 w 151"/>
                <a:gd name="T87" fmla="*/ 14 h 109"/>
                <a:gd name="T88" fmla="*/ 121 w 151"/>
                <a:gd name="T89" fmla="*/ 0 h 109"/>
                <a:gd name="T90" fmla="*/ 122 w 151"/>
                <a:gd name="T91" fmla="*/ 6 h 109"/>
                <a:gd name="T92" fmla="*/ 126 w 151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1"/>
                <a:gd name="T142" fmla="*/ 0 h 109"/>
                <a:gd name="T143" fmla="*/ 151 w 151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1" h="109">
                  <a:moveTo>
                    <a:pt x="113" y="0"/>
                  </a:moveTo>
                  <a:lnTo>
                    <a:pt x="122" y="7"/>
                  </a:lnTo>
                  <a:lnTo>
                    <a:pt x="122" y="19"/>
                  </a:lnTo>
                  <a:lnTo>
                    <a:pt x="129" y="16"/>
                  </a:lnTo>
                  <a:lnTo>
                    <a:pt x="129" y="21"/>
                  </a:lnTo>
                  <a:lnTo>
                    <a:pt x="132" y="22"/>
                  </a:lnTo>
                  <a:lnTo>
                    <a:pt x="151" y="30"/>
                  </a:lnTo>
                  <a:lnTo>
                    <a:pt x="134" y="35"/>
                  </a:lnTo>
                  <a:lnTo>
                    <a:pt x="139" y="45"/>
                  </a:lnTo>
                  <a:lnTo>
                    <a:pt x="128" y="47"/>
                  </a:lnTo>
                  <a:lnTo>
                    <a:pt x="125" y="51"/>
                  </a:lnTo>
                  <a:lnTo>
                    <a:pt x="111" y="48"/>
                  </a:lnTo>
                  <a:lnTo>
                    <a:pt x="97" y="47"/>
                  </a:lnTo>
                  <a:lnTo>
                    <a:pt x="93" y="59"/>
                  </a:lnTo>
                  <a:lnTo>
                    <a:pt x="90" y="72"/>
                  </a:lnTo>
                  <a:lnTo>
                    <a:pt x="86" y="81"/>
                  </a:lnTo>
                  <a:lnTo>
                    <a:pt x="79" y="96"/>
                  </a:lnTo>
                  <a:lnTo>
                    <a:pt x="66" y="102"/>
                  </a:lnTo>
                  <a:lnTo>
                    <a:pt x="45" y="97"/>
                  </a:lnTo>
                  <a:lnTo>
                    <a:pt x="39" y="105"/>
                  </a:lnTo>
                  <a:lnTo>
                    <a:pt x="19" y="109"/>
                  </a:lnTo>
                  <a:lnTo>
                    <a:pt x="3" y="10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13" y="96"/>
                  </a:lnTo>
                  <a:lnTo>
                    <a:pt x="25" y="100"/>
                  </a:lnTo>
                  <a:lnTo>
                    <a:pt x="23" y="99"/>
                  </a:lnTo>
                  <a:lnTo>
                    <a:pt x="25" y="95"/>
                  </a:lnTo>
                  <a:lnTo>
                    <a:pt x="26" y="87"/>
                  </a:lnTo>
                  <a:lnTo>
                    <a:pt x="26" y="83"/>
                  </a:lnTo>
                  <a:lnTo>
                    <a:pt x="29" y="77"/>
                  </a:lnTo>
                  <a:lnTo>
                    <a:pt x="39" y="73"/>
                  </a:lnTo>
                  <a:lnTo>
                    <a:pt x="50" y="70"/>
                  </a:lnTo>
                  <a:lnTo>
                    <a:pt x="60" y="57"/>
                  </a:lnTo>
                  <a:lnTo>
                    <a:pt x="69" y="42"/>
                  </a:lnTo>
                  <a:lnTo>
                    <a:pt x="78" y="52"/>
                  </a:lnTo>
                  <a:lnTo>
                    <a:pt x="81" y="46"/>
                  </a:lnTo>
                  <a:lnTo>
                    <a:pt x="84" y="37"/>
                  </a:lnTo>
                  <a:lnTo>
                    <a:pt x="87" y="47"/>
                  </a:lnTo>
                  <a:lnTo>
                    <a:pt x="87" y="40"/>
                  </a:lnTo>
                  <a:lnTo>
                    <a:pt x="91" y="35"/>
                  </a:lnTo>
                  <a:lnTo>
                    <a:pt x="90" y="30"/>
                  </a:lnTo>
                  <a:lnTo>
                    <a:pt x="93" y="25"/>
                  </a:lnTo>
                  <a:lnTo>
                    <a:pt x="101" y="13"/>
                  </a:lnTo>
                  <a:lnTo>
                    <a:pt x="108" y="0"/>
                  </a:lnTo>
                  <a:lnTo>
                    <a:pt x="109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4" name="Freeform 63"/>
            <p:cNvSpPr>
              <a:spLocks noChangeAspect="1"/>
            </p:cNvSpPr>
            <p:nvPr/>
          </p:nvSpPr>
          <p:spPr bwMode="auto">
            <a:xfrm>
              <a:off x="6726064" y="3839460"/>
              <a:ext cx="105153" cy="156924"/>
            </a:xfrm>
            <a:custGeom>
              <a:avLst/>
              <a:gdLst>
                <a:gd name="T0" fmla="*/ 64 w 70"/>
                <a:gd name="T1" fmla="*/ 102 h 93"/>
                <a:gd name="T2" fmla="*/ 43 w 70"/>
                <a:gd name="T3" fmla="*/ 88 h 93"/>
                <a:gd name="T4" fmla="*/ 23 w 70"/>
                <a:gd name="T5" fmla="*/ 72 h 93"/>
                <a:gd name="T6" fmla="*/ 13 w 70"/>
                <a:gd name="T7" fmla="*/ 50 h 93"/>
                <a:gd name="T8" fmla="*/ 7 w 70"/>
                <a:gd name="T9" fmla="*/ 26 h 93"/>
                <a:gd name="T10" fmla="*/ 0 w 70"/>
                <a:gd name="T11" fmla="*/ 3 h 93"/>
                <a:gd name="T12" fmla="*/ 1 w 70"/>
                <a:gd name="T13" fmla="*/ 0 h 93"/>
                <a:gd name="T14" fmla="*/ 14 w 70"/>
                <a:gd name="T15" fmla="*/ 7 h 93"/>
                <a:gd name="T16" fmla="*/ 16 w 70"/>
                <a:gd name="T17" fmla="*/ 15 h 93"/>
                <a:gd name="T18" fmla="*/ 27 w 70"/>
                <a:gd name="T19" fmla="*/ 15 h 93"/>
                <a:gd name="T20" fmla="*/ 34 w 70"/>
                <a:gd name="T21" fmla="*/ 7 h 93"/>
                <a:gd name="T22" fmla="*/ 45 w 70"/>
                <a:gd name="T23" fmla="*/ 18 h 93"/>
                <a:gd name="T24" fmla="*/ 56 w 70"/>
                <a:gd name="T25" fmla="*/ 30 h 93"/>
                <a:gd name="T26" fmla="*/ 58 w 70"/>
                <a:gd name="T27" fmla="*/ 48 h 93"/>
                <a:gd name="T28" fmla="*/ 60 w 70"/>
                <a:gd name="T29" fmla="*/ 66 h 93"/>
                <a:gd name="T30" fmla="*/ 68 w 70"/>
                <a:gd name="T31" fmla="*/ 83 h 93"/>
                <a:gd name="T32" fmla="*/ 76 w 70"/>
                <a:gd name="T33" fmla="*/ 101 h 93"/>
                <a:gd name="T34" fmla="*/ 69 w 70"/>
                <a:gd name="T35" fmla="*/ 98 h 93"/>
                <a:gd name="T36" fmla="*/ 64 w 70"/>
                <a:gd name="T37" fmla="*/ 102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93"/>
                <a:gd name="T59" fmla="*/ 70 w 70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93">
                  <a:moveTo>
                    <a:pt x="59" y="93"/>
                  </a:moveTo>
                  <a:lnTo>
                    <a:pt x="40" y="80"/>
                  </a:lnTo>
                  <a:lnTo>
                    <a:pt x="21" y="66"/>
                  </a:lnTo>
                  <a:lnTo>
                    <a:pt x="12" y="46"/>
                  </a:lnTo>
                  <a:lnTo>
                    <a:pt x="6" y="2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3" y="6"/>
                  </a:lnTo>
                  <a:lnTo>
                    <a:pt x="15" y="14"/>
                  </a:lnTo>
                  <a:lnTo>
                    <a:pt x="25" y="14"/>
                  </a:lnTo>
                  <a:lnTo>
                    <a:pt x="31" y="6"/>
                  </a:lnTo>
                  <a:lnTo>
                    <a:pt x="41" y="16"/>
                  </a:lnTo>
                  <a:lnTo>
                    <a:pt x="52" y="27"/>
                  </a:lnTo>
                  <a:lnTo>
                    <a:pt x="53" y="44"/>
                  </a:lnTo>
                  <a:lnTo>
                    <a:pt x="55" y="60"/>
                  </a:lnTo>
                  <a:lnTo>
                    <a:pt x="63" y="76"/>
                  </a:lnTo>
                  <a:lnTo>
                    <a:pt x="70" y="92"/>
                  </a:lnTo>
                  <a:lnTo>
                    <a:pt x="64" y="89"/>
                  </a:lnTo>
                  <a:lnTo>
                    <a:pt x="59" y="9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5" name="Freeform 65"/>
            <p:cNvSpPr>
              <a:spLocks noChangeAspect="1"/>
            </p:cNvSpPr>
            <p:nvPr/>
          </p:nvSpPr>
          <p:spPr bwMode="auto">
            <a:xfrm>
              <a:off x="7712566" y="4119460"/>
              <a:ext cx="236594" cy="246154"/>
            </a:xfrm>
            <a:custGeom>
              <a:avLst/>
              <a:gdLst>
                <a:gd name="T0" fmla="*/ 171 w 154"/>
                <a:gd name="T1" fmla="*/ 152 h 144"/>
                <a:gd name="T2" fmla="*/ 164 w 154"/>
                <a:gd name="T3" fmla="*/ 156 h 144"/>
                <a:gd name="T4" fmla="*/ 164 w 154"/>
                <a:gd name="T5" fmla="*/ 160 h 144"/>
                <a:gd name="T6" fmla="*/ 155 w 154"/>
                <a:gd name="T7" fmla="*/ 157 h 144"/>
                <a:gd name="T8" fmla="*/ 138 w 154"/>
                <a:gd name="T9" fmla="*/ 154 h 144"/>
                <a:gd name="T10" fmla="*/ 122 w 154"/>
                <a:gd name="T11" fmla="*/ 150 h 144"/>
                <a:gd name="T12" fmla="*/ 112 w 154"/>
                <a:gd name="T13" fmla="*/ 140 h 144"/>
                <a:gd name="T14" fmla="*/ 103 w 154"/>
                <a:gd name="T15" fmla="*/ 130 h 144"/>
                <a:gd name="T16" fmla="*/ 93 w 154"/>
                <a:gd name="T17" fmla="*/ 119 h 144"/>
                <a:gd name="T18" fmla="*/ 86 w 154"/>
                <a:gd name="T19" fmla="*/ 107 h 144"/>
                <a:gd name="T20" fmla="*/ 63 w 154"/>
                <a:gd name="T21" fmla="*/ 99 h 144"/>
                <a:gd name="T22" fmla="*/ 62 w 154"/>
                <a:gd name="T23" fmla="*/ 102 h 144"/>
                <a:gd name="T24" fmla="*/ 51 w 154"/>
                <a:gd name="T25" fmla="*/ 99 h 144"/>
                <a:gd name="T26" fmla="*/ 52 w 154"/>
                <a:gd name="T27" fmla="*/ 108 h 144"/>
                <a:gd name="T28" fmla="*/ 46 w 154"/>
                <a:gd name="T29" fmla="*/ 108 h 144"/>
                <a:gd name="T30" fmla="*/ 47 w 154"/>
                <a:gd name="T31" fmla="*/ 112 h 144"/>
                <a:gd name="T32" fmla="*/ 23 w 154"/>
                <a:gd name="T33" fmla="*/ 112 h 144"/>
                <a:gd name="T34" fmla="*/ 43 w 154"/>
                <a:gd name="T35" fmla="*/ 122 h 144"/>
                <a:gd name="T36" fmla="*/ 33 w 154"/>
                <a:gd name="T37" fmla="*/ 130 h 144"/>
                <a:gd name="T38" fmla="*/ 18 w 154"/>
                <a:gd name="T39" fmla="*/ 130 h 144"/>
                <a:gd name="T40" fmla="*/ 0 w 154"/>
                <a:gd name="T41" fmla="*/ 130 h 144"/>
                <a:gd name="T42" fmla="*/ 2 w 154"/>
                <a:gd name="T43" fmla="*/ 113 h 144"/>
                <a:gd name="T44" fmla="*/ 3 w 154"/>
                <a:gd name="T45" fmla="*/ 97 h 144"/>
                <a:gd name="T46" fmla="*/ 4 w 154"/>
                <a:gd name="T47" fmla="*/ 81 h 144"/>
                <a:gd name="T48" fmla="*/ 6 w 154"/>
                <a:gd name="T49" fmla="*/ 66 h 144"/>
                <a:gd name="T50" fmla="*/ 7 w 154"/>
                <a:gd name="T51" fmla="*/ 49 h 144"/>
                <a:gd name="T52" fmla="*/ 7 w 154"/>
                <a:gd name="T53" fmla="*/ 32 h 144"/>
                <a:gd name="T54" fmla="*/ 9 w 154"/>
                <a:gd name="T55" fmla="*/ 16 h 144"/>
                <a:gd name="T56" fmla="*/ 9 w 154"/>
                <a:gd name="T57" fmla="*/ 0 h 144"/>
                <a:gd name="T58" fmla="*/ 26 w 154"/>
                <a:gd name="T59" fmla="*/ 8 h 144"/>
                <a:gd name="T60" fmla="*/ 42 w 154"/>
                <a:gd name="T61" fmla="*/ 14 h 144"/>
                <a:gd name="T62" fmla="*/ 59 w 154"/>
                <a:gd name="T63" fmla="*/ 22 h 144"/>
                <a:gd name="T64" fmla="*/ 77 w 154"/>
                <a:gd name="T65" fmla="*/ 30 h 144"/>
                <a:gd name="T66" fmla="*/ 91 w 154"/>
                <a:gd name="T67" fmla="*/ 49 h 144"/>
                <a:gd name="T68" fmla="*/ 92 w 154"/>
                <a:gd name="T69" fmla="*/ 59 h 144"/>
                <a:gd name="T70" fmla="*/ 107 w 154"/>
                <a:gd name="T71" fmla="*/ 66 h 144"/>
                <a:gd name="T72" fmla="*/ 123 w 154"/>
                <a:gd name="T73" fmla="*/ 72 h 144"/>
                <a:gd name="T74" fmla="*/ 124 w 154"/>
                <a:gd name="T75" fmla="*/ 82 h 144"/>
                <a:gd name="T76" fmla="*/ 109 w 154"/>
                <a:gd name="T77" fmla="*/ 83 h 144"/>
                <a:gd name="T78" fmla="*/ 117 w 154"/>
                <a:gd name="T79" fmla="*/ 101 h 144"/>
                <a:gd name="T80" fmla="*/ 129 w 154"/>
                <a:gd name="T81" fmla="*/ 112 h 144"/>
                <a:gd name="T82" fmla="*/ 137 w 154"/>
                <a:gd name="T83" fmla="*/ 129 h 144"/>
                <a:gd name="T84" fmla="*/ 147 w 154"/>
                <a:gd name="T85" fmla="*/ 130 h 144"/>
                <a:gd name="T86" fmla="*/ 145 w 154"/>
                <a:gd name="T87" fmla="*/ 137 h 144"/>
                <a:gd name="T88" fmla="*/ 155 w 154"/>
                <a:gd name="T89" fmla="*/ 142 h 144"/>
                <a:gd name="T90" fmla="*/ 153 w 154"/>
                <a:gd name="T91" fmla="*/ 147 h 144"/>
                <a:gd name="T92" fmla="*/ 171 w 154"/>
                <a:gd name="T93" fmla="*/ 152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4"/>
                <a:gd name="T142" fmla="*/ 0 h 144"/>
                <a:gd name="T143" fmla="*/ 154 w 154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4" h="144">
                  <a:moveTo>
                    <a:pt x="154" y="137"/>
                  </a:moveTo>
                  <a:lnTo>
                    <a:pt x="148" y="140"/>
                  </a:lnTo>
                  <a:lnTo>
                    <a:pt x="148" y="144"/>
                  </a:lnTo>
                  <a:lnTo>
                    <a:pt x="140" y="141"/>
                  </a:lnTo>
                  <a:lnTo>
                    <a:pt x="124" y="139"/>
                  </a:lnTo>
                  <a:lnTo>
                    <a:pt x="110" y="135"/>
                  </a:lnTo>
                  <a:lnTo>
                    <a:pt x="101" y="126"/>
                  </a:lnTo>
                  <a:lnTo>
                    <a:pt x="93" y="117"/>
                  </a:lnTo>
                  <a:lnTo>
                    <a:pt x="84" y="107"/>
                  </a:lnTo>
                  <a:lnTo>
                    <a:pt x="77" y="96"/>
                  </a:lnTo>
                  <a:lnTo>
                    <a:pt x="57" y="89"/>
                  </a:lnTo>
                  <a:lnTo>
                    <a:pt x="56" y="92"/>
                  </a:lnTo>
                  <a:lnTo>
                    <a:pt x="46" y="89"/>
                  </a:lnTo>
                  <a:lnTo>
                    <a:pt x="47" y="97"/>
                  </a:lnTo>
                  <a:lnTo>
                    <a:pt x="41" y="97"/>
                  </a:lnTo>
                  <a:lnTo>
                    <a:pt x="42" y="101"/>
                  </a:lnTo>
                  <a:lnTo>
                    <a:pt x="21" y="101"/>
                  </a:lnTo>
                  <a:lnTo>
                    <a:pt x="39" y="110"/>
                  </a:lnTo>
                  <a:lnTo>
                    <a:pt x="30" y="117"/>
                  </a:lnTo>
                  <a:lnTo>
                    <a:pt x="16" y="117"/>
                  </a:lnTo>
                  <a:lnTo>
                    <a:pt x="0" y="117"/>
                  </a:lnTo>
                  <a:lnTo>
                    <a:pt x="2" y="102"/>
                  </a:lnTo>
                  <a:lnTo>
                    <a:pt x="3" y="87"/>
                  </a:lnTo>
                  <a:lnTo>
                    <a:pt x="4" y="73"/>
                  </a:lnTo>
                  <a:lnTo>
                    <a:pt x="5" y="59"/>
                  </a:lnTo>
                  <a:lnTo>
                    <a:pt x="6" y="44"/>
                  </a:lnTo>
                  <a:lnTo>
                    <a:pt x="6" y="29"/>
                  </a:lnTo>
                  <a:lnTo>
                    <a:pt x="8" y="14"/>
                  </a:lnTo>
                  <a:lnTo>
                    <a:pt x="8" y="0"/>
                  </a:lnTo>
                  <a:lnTo>
                    <a:pt x="23" y="7"/>
                  </a:lnTo>
                  <a:lnTo>
                    <a:pt x="38" y="13"/>
                  </a:lnTo>
                  <a:lnTo>
                    <a:pt x="53" y="20"/>
                  </a:lnTo>
                  <a:lnTo>
                    <a:pt x="69" y="27"/>
                  </a:lnTo>
                  <a:lnTo>
                    <a:pt x="82" y="44"/>
                  </a:lnTo>
                  <a:lnTo>
                    <a:pt x="83" y="53"/>
                  </a:lnTo>
                  <a:lnTo>
                    <a:pt x="96" y="59"/>
                  </a:lnTo>
                  <a:lnTo>
                    <a:pt x="111" y="65"/>
                  </a:lnTo>
                  <a:lnTo>
                    <a:pt x="112" y="74"/>
                  </a:lnTo>
                  <a:lnTo>
                    <a:pt x="98" y="75"/>
                  </a:lnTo>
                  <a:lnTo>
                    <a:pt x="105" y="91"/>
                  </a:lnTo>
                  <a:lnTo>
                    <a:pt x="116" y="101"/>
                  </a:lnTo>
                  <a:lnTo>
                    <a:pt x="123" y="116"/>
                  </a:lnTo>
                  <a:lnTo>
                    <a:pt x="132" y="117"/>
                  </a:lnTo>
                  <a:lnTo>
                    <a:pt x="131" y="123"/>
                  </a:lnTo>
                  <a:lnTo>
                    <a:pt x="140" y="128"/>
                  </a:lnTo>
                  <a:lnTo>
                    <a:pt x="138" y="132"/>
                  </a:lnTo>
                  <a:lnTo>
                    <a:pt x="154" y="13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6" name="Freeform 66"/>
            <p:cNvSpPr>
              <a:spLocks noChangeAspect="1"/>
            </p:cNvSpPr>
            <p:nvPr/>
          </p:nvSpPr>
          <p:spPr bwMode="auto">
            <a:xfrm>
              <a:off x="7900734" y="4171768"/>
              <a:ext cx="101002" cy="61539"/>
            </a:xfrm>
            <a:custGeom>
              <a:avLst/>
              <a:gdLst>
                <a:gd name="T0" fmla="*/ 73 w 66"/>
                <a:gd name="T1" fmla="*/ 1 h 36"/>
                <a:gd name="T2" fmla="*/ 67 w 66"/>
                <a:gd name="T3" fmla="*/ 14 h 36"/>
                <a:gd name="T4" fmla="*/ 63 w 66"/>
                <a:gd name="T5" fmla="*/ 17 h 36"/>
                <a:gd name="T6" fmla="*/ 64 w 66"/>
                <a:gd name="T7" fmla="*/ 23 h 36"/>
                <a:gd name="T8" fmla="*/ 53 w 66"/>
                <a:gd name="T9" fmla="*/ 29 h 36"/>
                <a:gd name="T10" fmla="*/ 29 w 66"/>
                <a:gd name="T11" fmla="*/ 40 h 36"/>
                <a:gd name="T12" fmla="*/ 14 w 66"/>
                <a:gd name="T13" fmla="*/ 36 h 36"/>
                <a:gd name="T14" fmla="*/ 3 w 66"/>
                <a:gd name="T15" fmla="*/ 30 h 36"/>
                <a:gd name="T16" fmla="*/ 0 w 66"/>
                <a:gd name="T17" fmla="*/ 23 h 36"/>
                <a:gd name="T18" fmla="*/ 23 w 66"/>
                <a:gd name="T19" fmla="*/ 26 h 36"/>
                <a:gd name="T20" fmla="*/ 30 w 66"/>
                <a:gd name="T21" fmla="*/ 14 h 36"/>
                <a:gd name="T22" fmla="*/ 30 w 66"/>
                <a:gd name="T23" fmla="*/ 21 h 36"/>
                <a:gd name="T24" fmla="*/ 40 w 66"/>
                <a:gd name="T25" fmla="*/ 26 h 36"/>
                <a:gd name="T26" fmla="*/ 56 w 66"/>
                <a:gd name="T27" fmla="*/ 13 h 36"/>
                <a:gd name="T28" fmla="*/ 56 w 66"/>
                <a:gd name="T29" fmla="*/ 1 h 36"/>
                <a:gd name="T30" fmla="*/ 66 w 66"/>
                <a:gd name="T31" fmla="*/ 0 h 36"/>
                <a:gd name="T32" fmla="*/ 73 w 66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36"/>
                <a:gd name="T53" fmla="*/ 66 w 6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36">
                  <a:moveTo>
                    <a:pt x="66" y="1"/>
                  </a:moveTo>
                  <a:lnTo>
                    <a:pt x="61" y="13"/>
                  </a:lnTo>
                  <a:lnTo>
                    <a:pt x="57" y="15"/>
                  </a:lnTo>
                  <a:lnTo>
                    <a:pt x="58" y="21"/>
                  </a:lnTo>
                  <a:lnTo>
                    <a:pt x="48" y="26"/>
                  </a:lnTo>
                  <a:lnTo>
                    <a:pt x="26" y="36"/>
                  </a:lnTo>
                  <a:lnTo>
                    <a:pt x="13" y="32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27" y="13"/>
                  </a:lnTo>
                  <a:lnTo>
                    <a:pt x="27" y="19"/>
                  </a:lnTo>
                  <a:lnTo>
                    <a:pt x="36" y="23"/>
                  </a:lnTo>
                  <a:lnTo>
                    <a:pt x="51" y="12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7" name="Freeform 67"/>
            <p:cNvSpPr>
              <a:spLocks noChangeAspect="1"/>
            </p:cNvSpPr>
            <p:nvPr/>
          </p:nvSpPr>
          <p:spPr bwMode="auto">
            <a:xfrm>
              <a:off x="8054313" y="4208692"/>
              <a:ext cx="27672" cy="44616"/>
            </a:xfrm>
            <a:custGeom>
              <a:avLst/>
              <a:gdLst>
                <a:gd name="T0" fmla="*/ 20 w 18"/>
                <a:gd name="T1" fmla="*/ 26 h 27"/>
                <a:gd name="T2" fmla="*/ 16 w 18"/>
                <a:gd name="T3" fmla="*/ 29 h 27"/>
                <a:gd name="T4" fmla="*/ 4 w 18"/>
                <a:gd name="T5" fmla="*/ 16 h 27"/>
                <a:gd name="T6" fmla="*/ 0 w 18"/>
                <a:gd name="T7" fmla="*/ 0 h 27"/>
                <a:gd name="T8" fmla="*/ 11 w 18"/>
                <a:gd name="T9" fmla="*/ 13 h 27"/>
                <a:gd name="T10" fmla="*/ 20 w 18"/>
                <a:gd name="T11" fmla="*/ 2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7"/>
                <a:gd name="T20" fmla="*/ 18 w 1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7">
                  <a:moveTo>
                    <a:pt x="18" y="24"/>
                  </a:moveTo>
                  <a:lnTo>
                    <a:pt x="14" y="27"/>
                  </a:lnTo>
                  <a:lnTo>
                    <a:pt x="4" y="15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8" name="Freeform 68"/>
            <p:cNvSpPr>
              <a:spLocks noChangeAspect="1"/>
            </p:cNvSpPr>
            <p:nvPr/>
          </p:nvSpPr>
          <p:spPr bwMode="auto">
            <a:xfrm>
              <a:off x="7965763" y="4124076"/>
              <a:ext cx="51193" cy="64615"/>
            </a:xfrm>
            <a:custGeom>
              <a:avLst/>
              <a:gdLst>
                <a:gd name="T0" fmla="*/ 37 w 33"/>
                <a:gd name="T1" fmla="*/ 35 h 37"/>
                <a:gd name="T2" fmla="*/ 33 w 33"/>
                <a:gd name="T3" fmla="*/ 42 h 37"/>
                <a:gd name="T4" fmla="*/ 20 w 33"/>
                <a:gd name="T5" fmla="*/ 18 h 37"/>
                <a:gd name="T6" fmla="*/ 10 w 33"/>
                <a:gd name="T7" fmla="*/ 9 h 37"/>
                <a:gd name="T8" fmla="*/ 0 w 33"/>
                <a:gd name="T9" fmla="*/ 1 h 37"/>
                <a:gd name="T10" fmla="*/ 0 w 33"/>
                <a:gd name="T11" fmla="*/ 0 h 37"/>
                <a:gd name="T12" fmla="*/ 13 w 33"/>
                <a:gd name="T13" fmla="*/ 11 h 37"/>
                <a:gd name="T14" fmla="*/ 28 w 33"/>
                <a:gd name="T15" fmla="*/ 22 h 37"/>
                <a:gd name="T16" fmla="*/ 37 w 33"/>
                <a:gd name="T17" fmla="*/ 3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7"/>
                <a:gd name="T29" fmla="*/ 33 w 3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7">
                  <a:moveTo>
                    <a:pt x="33" y="31"/>
                  </a:moveTo>
                  <a:lnTo>
                    <a:pt x="29" y="37"/>
                  </a:lnTo>
                  <a:lnTo>
                    <a:pt x="18" y="16"/>
                  </a:lnTo>
                  <a:lnTo>
                    <a:pt x="9" y="8"/>
                  </a:lnTo>
                  <a:lnTo>
                    <a:pt x="0" y="1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25" y="19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59" name="Freeform 69"/>
            <p:cNvSpPr>
              <a:spLocks noChangeAspect="1"/>
            </p:cNvSpPr>
            <p:nvPr/>
          </p:nvSpPr>
          <p:spPr bwMode="auto">
            <a:xfrm>
              <a:off x="7953311" y="4342538"/>
              <a:ext cx="8302" cy="9231"/>
            </a:xfrm>
            <a:custGeom>
              <a:avLst/>
              <a:gdLst>
                <a:gd name="T0" fmla="*/ 6 w 6"/>
                <a:gd name="T1" fmla="*/ 4 h 5"/>
                <a:gd name="T2" fmla="*/ 3 w 6"/>
                <a:gd name="T3" fmla="*/ 6 h 5"/>
                <a:gd name="T4" fmla="*/ 0 w 6"/>
                <a:gd name="T5" fmla="*/ 0 h 5"/>
                <a:gd name="T6" fmla="*/ 6 w 6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3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0" name="Freeform 70"/>
            <p:cNvSpPr>
              <a:spLocks noChangeAspect="1"/>
            </p:cNvSpPr>
            <p:nvPr/>
          </p:nvSpPr>
          <p:spPr bwMode="auto">
            <a:xfrm>
              <a:off x="6378782" y="3227151"/>
              <a:ext cx="120373" cy="170770"/>
            </a:xfrm>
            <a:custGeom>
              <a:avLst/>
              <a:gdLst>
                <a:gd name="T0" fmla="*/ 31 w 79"/>
                <a:gd name="T1" fmla="*/ 93 h 100"/>
                <a:gd name="T2" fmla="*/ 30 w 79"/>
                <a:gd name="T3" fmla="*/ 94 h 100"/>
                <a:gd name="T4" fmla="*/ 26 w 79"/>
                <a:gd name="T5" fmla="*/ 89 h 100"/>
                <a:gd name="T6" fmla="*/ 26 w 79"/>
                <a:gd name="T7" fmla="*/ 91 h 100"/>
                <a:gd name="T8" fmla="*/ 21 w 79"/>
                <a:gd name="T9" fmla="*/ 75 h 100"/>
                <a:gd name="T10" fmla="*/ 15 w 79"/>
                <a:gd name="T11" fmla="*/ 61 h 100"/>
                <a:gd name="T12" fmla="*/ 14 w 79"/>
                <a:gd name="T13" fmla="*/ 49 h 100"/>
                <a:gd name="T14" fmla="*/ 1 w 79"/>
                <a:gd name="T15" fmla="*/ 38 h 100"/>
                <a:gd name="T16" fmla="*/ 7 w 79"/>
                <a:gd name="T17" fmla="*/ 30 h 100"/>
                <a:gd name="T18" fmla="*/ 13 w 79"/>
                <a:gd name="T19" fmla="*/ 27 h 100"/>
                <a:gd name="T20" fmla="*/ 0 w 79"/>
                <a:gd name="T21" fmla="*/ 14 h 100"/>
                <a:gd name="T22" fmla="*/ 0 w 79"/>
                <a:gd name="T23" fmla="*/ 0 h 100"/>
                <a:gd name="T24" fmla="*/ 11 w 79"/>
                <a:gd name="T25" fmla="*/ 3 h 100"/>
                <a:gd name="T26" fmla="*/ 17 w 79"/>
                <a:gd name="T27" fmla="*/ 10 h 100"/>
                <a:gd name="T28" fmla="*/ 21 w 79"/>
                <a:gd name="T29" fmla="*/ 7 h 100"/>
                <a:gd name="T30" fmla="*/ 28 w 79"/>
                <a:gd name="T31" fmla="*/ 22 h 100"/>
                <a:gd name="T32" fmla="*/ 46 w 79"/>
                <a:gd name="T33" fmla="*/ 24 h 100"/>
                <a:gd name="T34" fmla="*/ 64 w 79"/>
                <a:gd name="T35" fmla="*/ 27 h 100"/>
                <a:gd name="T36" fmla="*/ 74 w 79"/>
                <a:gd name="T37" fmla="*/ 33 h 100"/>
                <a:gd name="T38" fmla="*/ 70 w 79"/>
                <a:gd name="T39" fmla="*/ 41 h 100"/>
                <a:gd name="T40" fmla="*/ 57 w 79"/>
                <a:gd name="T41" fmla="*/ 50 h 100"/>
                <a:gd name="T42" fmla="*/ 62 w 79"/>
                <a:gd name="T43" fmla="*/ 67 h 100"/>
                <a:gd name="T44" fmla="*/ 64 w 79"/>
                <a:gd name="T45" fmla="*/ 70 h 100"/>
                <a:gd name="T46" fmla="*/ 73 w 79"/>
                <a:gd name="T47" fmla="*/ 56 h 100"/>
                <a:gd name="T48" fmla="*/ 79 w 79"/>
                <a:gd name="T49" fmla="*/ 73 h 100"/>
                <a:gd name="T50" fmla="*/ 86 w 79"/>
                <a:gd name="T51" fmla="*/ 90 h 100"/>
                <a:gd name="T52" fmla="*/ 87 w 79"/>
                <a:gd name="T53" fmla="*/ 102 h 100"/>
                <a:gd name="T54" fmla="*/ 81 w 79"/>
                <a:gd name="T55" fmla="*/ 107 h 100"/>
                <a:gd name="T56" fmla="*/ 84 w 79"/>
                <a:gd name="T57" fmla="*/ 111 h 100"/>
                <a:gd name="T58" fmla="*/ 74 w 79"/>
                <a:gd name="T59" fmla="*/ 93 h 100"/>
                <a:gd name="T60" fmla="*/ 64 w 79"/>
                <a:gd name="T61" fmla="*/ 74 h 100"/>
                <a:gd name="T62" fmla="*/ 53 w 79"/>
                <a:gd name="T63" fmla="*/ 73 h 100"/>
                <a:gd name="T64" fmla="*/ 47 w 79"/>
                <a:gd name="T65" fmla="*/ 61 h 100"/>
                <a:gd name="T66" fmla="*/ 30 w 79"/>
                <a:gd name="T67" fmla="*/ 50 h 100"/>
                <a:gd name="T68" fmla="*/ 24 w 79"/>
                <a:gd name="T69" fmla="*/ 51 h 100"/>
                <a:gd name="T70" fmla="*/ 43 w 79"/>
                <a:gd name="T71" fmla="*/ 62 h 100"/>
                <a:gd name="T72" fmla="*/ 48 w 79"/>
                <a:gd name="T73" fmla="*/ 74 h 100"/>
                <a:gd name="T74" fmla="*/ 50 w 79"/>
                <a:gd name="T75" fmla="*/ 78 h 100"/>
                <a:gd name="T76" fmla="*/ 46 w 79"/>
                <a:gd name="T77" fmla="*/ 94 h 100"/>
                <a:gd name="T78" fmla="*/ 42 w 79"/>
                <a:gd name="T79" fmla="*/ 89 h 100"/>
                <a:gd name="T80" fmla="*/ 40 w 79"/>
                <a:gd name="T81" fmla="*/ 89 h 100"/>
                <a:gd name="T82" fmla="*/ 35 w 79"/>
                <a:gd name="T83" fmla="*/ 93 h 100"/>
                <a:gd name="T84" fmla="*/ 31 w 79"/>
                <a:gd name="T85" fmla="*/ 93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"/>
                <a:gd name="T130" fmla="*/ 0 h 100"/>
                <a:gd name="T131" fmla="*/ 79 w 79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" h="100">
                  <a:moveTo>
                    <a:pt x="28" y="84"/>
                  </a:moveTo>
                  <a:lnTo>
                    <a:pt x="27" y="85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19" y="68"/>
                  </a:lnTo>
                  <a:lnTo>
                    <a:pt x="14" y="55"/>
                  </a:lnTo>
                  <a:lnTo>
                    <a:pt x="13" y="44"/>
                  </a:lnTo>
                  <a:lnTo>
                    <a:pt x="1" y="34"/>
                  </a:lnTo>
                  <a:lnTo>
                    <a:pt x="6" y="27"/>
                  </a:lnTo>
                  <a:lnTo>
                    <a:pt x="12" y="24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5" y="9"/>
                  </a:lnTo>
                  <a:lnTo>
                    <a:pt x="19" y="6"/>
                  </a:lnTo>
                  <a:lnTo>
                    <a:pt x="25" y="20"/>
                  </a:lnTo>
                  <a:lnTo>
                    <a:pt x="42" y="22"/>
                  </a:lnTo>
                  <a:lnTo>
                    <a:pt x="58" y="24"/>
                  </a:lnTo>
                  <a:lnTo>
                    <a:pt x="67" y="30"/>
                  </a:lnTo>
                  <a:lnTo>
                    <a:pt x="64" y="37"/>
                  </a:lnTo>
                  <a:lnTo>
                    <a:pt x="52" y="45"/>
                  </a:lnTo>
                  <a:lnTo>
                    <a:pt x="56" y="60"/>
                  </a:lnTo>
                  <a:lnTo>
                    <a:pt x="58" y="63"/>
                  </a:lnTo>
                  <a:lnTo>
                    <a:pt x="66" y="50"/>
                  </a:lnTo>
                  <a:lnTo>
                    <a:pt x="72" y="66"/>
                  </a:lnTo>
                  <a:lnTo>
                    <a:pt x="78" y="81"/>
                  </a:lnTo>
                  <a:lnTo>
                    <a:pt x="79" y="92"/>
                  </a:lnTo>
                  <a:lnTo>
                    <a:pt x="74" y="96"/>
                  </a:lnTo>
                  <a:lnTo>
                    <a:pt x="76" y="100"/>
                  </a:lnTo>
                  <a:lnTo>
                    <a:pt x="67" y="84"/>
                  </a:lnTo>
                  <a:lnTo>
                    <a:pt x="58" y="67"/>
                  </a:lnTo>
                  <a:lnTo>
                    <a:pt x="48" y="66"/>
                  </a:lnTo>
                  <a:lnTo>
                    <a:pt x="43" y="55"/>
                  </a:lnTo>
                  <a:lnTo>
                    <a:pt x="27" y="45"/>
                  </a:lnTo>
                  <a:lnTo>
                    <a:pt x="22" y="46"/>
                  </a:lnTo>
                  <a:lnTo>
                    <a:pt x="39" y="56"/>
                  </a:lnTo>
                  <a:lnTo>
                    <a:pt x="44" y="67"/>
                  </a:lnTo>
                  <a:lnTo>
                    <a:pt x="45" y="70"/>
                  </a:lnTo>
                  <a:lnTo>
                    <a:pt x="42" y="85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2" y="84"/>
                  </a:lnTo>
                  <a:lnTo>
                    <a:pt x="28" y="8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1" name="Freeform 71"/>
            <p:cNvSpPr>
              <a:spLocks noChangeAspect="1"/>
            </p:cNvSpPr>
            <p:nvPr/>
          </p:nvSpPr>
          <p:spPr bwMode="auto">
            <a:xfrm>
              <a:off x="6384317" y="3176381"/>
              <a:ext cx="77482" cy="41539"/>
            </a:xfrm>
            <a:custGeom>
              <a:avLst/>
              <a:gdLst>
                <a:gd name="T0" fmla="*/ 36 w 51"/>
                <a:gd name="T1" fmla="*/ 2 h 25"/>
                <a:gd name="T2" fmla="*/ 12 w 51"/>
                <a:gd name="T3" fmla="*/ 0 h 25"/>
                <a:gd name="T4" fmla="*/ 0 w 51"/>
                <a:gd name="T5" fmla="*/ 16 h 25"/>
                <a:gd name="T6" fmla="*/ 3 w 51"/>
                <a:gd name="T7" fmla="*/ 24 h 25"/>
                <a:gd name="T8" fmla="*/ 24 w 51"/>
                <a:gd name="T9" fmla="*/ 27 h 25"/>
                <a:gd name="T10" fmla="*/ 40 w 51"/>
                <a:gd name="T11" fmla="*/ 26 h 25"/>
                <a:gd name="T12" fmla="*/ 56 w 51"/>
                <a:gd name="T13" fmla="*/ 24 h 25"/>
                <a:gd name="T14" fmla="*/ 49 w 51"/>
                <a:gd name="T15" fmla="*/ 14 h 25"/>
                <a:gd name="T16" fmla="*/ 44 w 51"/>
                <a:gd name="T17" fmla="*/ 8 h 25"/>
                <a:gd name="T18" fmla="*/ 36 w 51"/>
                <a:gd name="T19" fmla="*/ 2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25"/>
                <a:gd name="T32" fmla="*/ 51 w 51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25">
                  <a:moveTo>
                    <a:pt x="33" y="2"/>
                  </a:moveTo>
                  <a:lnTo>
                    <a:pt x="11" y="0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22" y="25"/>
                  </a:lnTo>
                  <a:lnTo>
                    <a:pt x="36" y="24"/>
                  </a:lnTo>
                  <a:lnTo>
                    <a:pt x="51" y="22"/>
                  </a:lnTo>
                  <a:lnTo>
                    <a:pt x="45" y="13"/>
                  </a:lnTo>
                  <a:lnTo>
                    <a:pt x="40" y="7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2" name="Freeform 72"/>
            <p:cNvSpPr>
              <a:spLocks noChangeAspect="1"/>
            </p:cNvSpPr>
            <p:nvPr/>
          </p:nvSpPr>
          <p:spPr bwMode="auto">
            <a:xfrm>
              <a:off x="6763421" y="3590229"/>
              <a:ext cx="128674" cy="129231"/>
            </a:xfrm>
            <a:custGeom>
              <a:avLst/>
              <a:gdLst>
                <a:gd name="T0" fmla="*/ 66 w 83"/>
                <a:gd name="T1" fmla="*/ 61 h 77"/>
                <a:gd name="T2" fmla="*/ 72 w 83"/>
                <a:gd name="T3" fmla="*/ 76 h 77"/>
                <a:gd name="T4" fmla="*/ 58 w 83"/>
                <a:gd name="T5" fmla="*/ 74 h 77"/>
                <a:gd name="T6" fmla="*/ 54 w 83"/>
                <a:gd name="T7" fmla="*/ 77 h 77"/>
                <a:gd name="T8" fmla="*/ 44 w 83"/>
                <a:gd name="T9" fmla="*/ 84 h 77"/>
                <a:gd name="T10" fmla="*/ 32 w 83"/>
                <a:gd name="T11" fmla="*/ 81 h 77"/>
                <a:gd name="T12" fmla="*/ 27 w 83"/>
                <a:gd name="T13" fmla="*/ 79 h 77"/>
                <a:gd name="T14" fmla="*/ 25 w 83"/>
                <a:gd name="T15" fmla="*/ 70 h 77"/>
                <a:gd name="T16" fmla="*/ 19 w 83"/>
                <a:gd name="T17" fmla="*/ 74 h 77"/>
                <a:gd name="T18" fmla="*/ 16 w 83"/>
                <a:gd name="T19" fmla="*/ 61 h 77"/>
                <a:gd name="T20" fmla="*/ 13 w 83"/>
                <a:gd name="T21" fmla="*/ 60 h 77"/>
                <a:gd name="T22" fmla="*/ 7 w 83"/>
                <a:gd name="T23" fmla="*/ 45 h 77"/>
                <a:gd name="T24" fmla="*/ 0 w 83"/>
                <a:gd name="T25" fmla="*/ 27 h 77"/>
                <a:gd name="T26" fmla="*/ 12 w 83"/>
                <a:gd name="T27" fmla="*/ 8 h 77"/>
                <a:gd name="T28" fmla="*/ 30 w 83"/>
                <a:gd name="T29" fmla="*/ 8 h 77"/>
                <a:gd name="T30" fmla="*/ 49 w 83"/>
                <a:gd name="T31" fmla="*/ 7 h 77"/>
                <a:gd name="T32" fmla="*/ 64 w 83"/>
                <a:gd name="T33" fmla="*/ 14 h 77"/>
                <a:gd name="T34" fmla="*/ 64 w 83"/>
                <a:gd name="T35" fmla="*/ 9 h 77"/>
                <a:gd name="T36" fmla="*/ 71 w 83"/>
                <a:gd name="T37" fmla="*/ 4 h 77"/>
                <a:gd name="T38" fmla="*/ 77 w 83"/>
                <a:gd name="T39" fmla="*/ 7 h 77"/>
                <a:gd name="T40" fmla="*/ 90 w 83"/>
                <a:gd name="T41" fmla="*/ 0 h 77"/>
                <a:gd name="T42" fmla="*/ 91 w 83"/>
                <a:gd name="T43" fmla="*/ 17 h 77"/>
                <a:gd name="T44" fmla="*/ 92 w 83"/>
                <a:gd name="T45" fmla="*/ 33 h 77"/>
                <a:gd name="T46" fmla="*/ 93 w 83"/>
                <a:gd name="T47" fmla="*/ 48 h 77"/>
                <a:gd name="T48" fmla="*/ 76 w 83"/>
                <a:gd name="T49" fmla="*/ 57 h 77"/>
                <a:gd name="T50" fmla="*/ 66 w 83"/>
                <a:gd name="T51" fmla="*/ 61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3"/>
                <a:gd name="T79" fmla="*/ 0 h 77"/>
                <a:gd name="T80" fmla="*/ 83 w 83"/>
                <a:gd name="T81" fmla="*/ 77 h 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3" h="77">
                  <a:moveTo>
                    <a:pt x="59" y="56"/>
                  </a:moveTo>
                  <a:lnTo>
                    <a:pt x="64" y="70"/>
                  </a:lnTo>
                  <a:lnTo>
                    <a:pt x="52" y="68"/>
                  </a:lnTo>
                  <a:lnTo>
                    <a:pt x="48" y="71"/>
                  </a:lnTo>
                  <a:lnTo>
                    <a:pt x="39" y="77"/>
                  </a:lnTo>
                  <a:lnTo>
                    <a:pt x="29" y="74"/>
                  </a:lnTo>
                  <a:lnTo>
                    <a:pt x="24" y="72"/>
                  </a:lnTo>
                  <a:lnTo>
                    <a:pt x="22" y="64"/>
                  </a:lnTo>
                  <a:lnTo>
                    <a:pt x="17" y="68"/>
                  </a:lnTo>
                  <a:lnTo>
                    <a:pt x="14" y="56"/>
                  </a:lnTo>
                  <a:lnTo>
                    <a:pt x="12" y="55"/>
                  </a:lnTo>
                  <a:lnTo>
                    <a:pt x="6" y="41"/>
                  </a:lnTo>
                  <a:lnTo>
                    <a:pt x="0" y="25"/>
                  </a:lnTo>
                  <a:lnTo>
                    <a:pt x="11" y="7"/>
                  </a:lnTo>
                  <a:lnTo>
                    <a:pt x="27" y="7"/>
                  </a:lnTo>
                  <a:lnTo>
                    <a:pt x="44" y="6"/>
                  </a:lnTo>
                  <a:lnTo>
                    <a:pt x="57" y="13"/>
                  </a:lnTo>
                  <a:lnTo>
                    <a:pt x="57" y="8"/>
                  </a:lnTo>
                  <a:lnTo>
                    <a:pt x="63" y="4"/>
                  </a:lnTo>
                  <a:lnTo>
                    <a:pt x="69" y="6"/>
                  </a:lnTo>
                  <a:lnTo>
                    <a:pt x="80" y="0"/>
                  </a:lnTo>
                  <a:lnTo>
                    <a:pt x="81" y="16"/>
                  </a:lnTo>
                  <a:lnTo>
                    <a:pt x="82" y="30"/>
                  </a:lnTo>
                  <a:lnTo>
                    <a:pt x="83" y="44"/>
                  </a:lnTo>
                  <a:lnTo>
                    <a:pt x="68" y="52"/>
                  </a:lnTo>
                  <a:lnTo>
                    <a:pt x="59" y="5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3" name="Freeform 73"/>
            <p:cNvSpPr>
              <a:spLocks noChangeAspect="1"/>
            </p:cNvSpPr>
            <p:nvPr/>
          </p:nvSpPr>
          <p:spPr bwMode="auto">
            <a:xfrm>
              <a:off x="7002782" y="3357921"/>
              <a:ext cx="6918" cy="3077"/>
            </a:xfrm>
            <a:custGeom>
              <a:avLst/>
              <a:gdLst>
                <a:gd name="T0" fmla="*/ 5 w 4"/>
                <a:gd name="T1" fmla="*/ 0 h 1"/>
                <a:gd name="T2" fmla="*/ 4 w 4"/>
                <a:gd name="T3" fmla="*/ 2 h 1"/>
                <a:gd name="T4" fmla="*/ 0 w 4"/>
                <a:gd name="T5" fmla="*/ 2 h 1"/>
                <a:gd name="T6" fmla="*/ 5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4" name="Freeform 74"/>
            <p:cNvSpPr>
              <a:spLocks noChangeAspect="1"/>
            </p:cNvSpPr>
            <p:nvPr/>
          </p:nvSpPr>
          <p:spPr bwMode="auto">
            <a:xfrm>
              <a:off x="6683172" y="3354843"/>
              <a:ext cx="203388" cy="258462"/>
            </a:xfrm>
            <a:custGeom>
              <a:avLst/>
              <a:gdLst>
                <a:gd name="T0" fmla="*/ 83 w 131"/>
                <a:gd name="T1" fmla="*/ 42 h 151"/>
                <a:gd name="T2" fmla="*/ 77 w 131"/>
                <a:gd name="T3" fmla="*/ 38 h 151"/>
                <a:gd name="T4" fmla="*/ 67 w 131"/>
                <a:gd name="T5" fmla="*/ 28 h 151"/>
                <a:gd name="T6" fmla="*/ 59 w 131"/>
                <a:gd name="T7" fmla="*/ 32 h 151"/>
                <a:gd name="T8" fmla="*/ 46 w 131"/>
                <a:gd name="T9" fmla="*/ 21 h 151"/>
                <a:gd name="T10" fmla="*/ 43 w 131"/>
                <a:gd name="T11" fmla="*/ 13 h 151"/>
                <a:gd name="T12" fmla="*/ 29 w 131"/>
                <a:gd name="T13" fmla="*/ 0 h 151"/>
                <a:gd name="T14" fmla="*/ 20 w 131"/>
                <a:gd name="T15" fmla="*/ 0 h 151"/>
                <a:gd name="T16" fmla="*/ 24 w 131"/>
                <a:gd name="T17" fmla="*/ 24 h 151"/>
                <a:gd name="T18" fmla="*/ 17 w 131"/>
                <a:gd name="T19" fmla="*/ 20 h 151"/>
                <a:gd name="T20" fmla="*/ 15 w 131"/>
                <a:gd name="T21" fmla="*/ 16 h 151"/>
                <a:gd name="T22" fmla="*/ 7 w 131"/>
                <a:gd name="T23" fmla="*/ 31 h 151"/>
                <a:gd name="T24" fmla="*/ 0 w 131"/>
                <a:gd name="T25" fmla="*/ 40 h 151"/>
                <a:gd name="T26" fmla="*/ 7 w 131"/>
                <a:gd name="T27" fmla="*/ 42 h 151"/>
                <a:gd name="T28" fmla="*/ 8 w 131"/>
                <a:gd name="T29" fmla="*/ 55 h 151"/>
                <a:gd name="T30" fmla="*/ 21 w 131"/>
                <a:gd name="T31" fmla="*/ 56 h 151"/>
                <a:gd name="T32" fmla="*/ 22 w 131"/>
                <a:gd name="T33" fmla="*/ 76 h 151"/>
                <a:gd name="T34" fmla="*/ 24 w 131"/>
                <a:gd name="T35" fmla="*/ 96 h 151"/>
                <a:gd name="T36" fmla="*/ 40 w 131"/>
                <a:gd name="T37" fmla="*/ 85 h 151"/>
                <a:gd name="T38" fmla="*/ 50 w 131"/>
                <a:gd name="T39" fmla="*/ 88 h 151"/>
                <a:gd name="T40" fmla="*/ 59 w 131"/>
                <a:gd name="T41" fmla="*/ 86 h 151"/>
                <a:gd name="T42" fmla="*/ 67 w 131"/>
                <a:gd name="T43" fmla="*/ 80 h 151"/>
                <a:gd name="T44" fmla="*/ 89 w 131"/>
                <a:gd name="T45" fmla="*/ 98 h 151"/>
                <a:gd name="T46" fmla="*/ 91 w 131"/>
                <a:gd name="T47" fmla="*/ 112 h 151"/>
                <a:gd name="T48" fmla="*/ 108 w 131"/>
                <a:gd name="T49" fmla="*/ 132 h 151"/>
                <a:gd name="T50" fmla="*/ 111 w 131"/>
                <a:gd name="T51" fmla="*/ 149 h 151"/>
                <a:gd name="T52" fmla="*/ 107 w 131"/>
                <a:gd name="T53" fmla="*/ 160 h 151"/>
                <a:gd name="T54" fmla="*/ 121 w 131"/>
                <a:gd name="T55" fmla="*/ 168 h 151"/>
                <a:gd name="T56" fmla="*/ 121 w 131"/>
                <a:gd name="T57" fmla="*/ 162 h 151"/>
                <a:gd name="T58" fmla="*/ 128 w 131"/>
                <a:gd name="T59" fmla="*/ 158 h 151"/>
                <a:gd name="T60" fmla="*/ 135 w 131"/>
                <a:gd name="T61" fmla="*/ 160 h 151"/>
                <a:gd name="T62" fmla="*/ 147 w 131"/>
                <a:gd name="T63" fmla="*/ 154 h 151"/>
                <a:gd name="T64" fmla="*/ 144 w 131"/>
                <a:gd name="T65" fmla="*/ 138 h 151"/>
                <a:gd name="T66" fmla="*/ 138 w 131"/>
                <a:gd name="T67" fmla="*/ 131 h 151"/>
                <a:gd name="T68" fmla="*/ 140 w 131"/>
                <a:gd name="T69" fmla="*/ 127 h 151"/>
                <a:gd name="T70" fmla="*/ 123 w 131"/>
                <a:gd name="T71" fmla="*/ 113 h 151"/>
                <a:gd name="T72" fmla="*/ 116 w 131"/>
                <a:gd name="T73" fmla="*/ 102 h 151"/>
                <a:gd name="T74" fmla="*/ 104 w 131"/>
                <a:gd name="T75" fmla="*/ 89 h 151"/>
                <a:gd name="T76" fmla="*/ 94 w 131"/>
                <a:gd name="T77" fmla="*/ 76 h 151"/>
                <a:gd name="T78" fmla="*/ 71 w 131"/>
                <a:gd name="T79" fmla="*/ 59 h 151"/>
                <a:gd name="T80" fmla="*/ 75 w 131"/>
                <a:gd name="T81" fmla="*/ 53 h 151"/>
                <a:gd name="T82" fmla="*/ 84 w 131"/>
                <a:gd name="T83" fmla="*/ 51 h 151"/>
                <a:gd name="T84" fmla="*/ 83 w 131"/>
                <a:gd name="T85" fmla="*/ 42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51"/>
                <a:gd name="T131" fmla="*/ 131 w 131"/>
                <a:gd name="T132" fmla="*/ 151 h 1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51">
                  <a:moveTo>
                    <a:pt x="74" y="38"/>
                  </a:moveTo>
                  <a:lnTo>
                    <a:pt x="69" y="34"/>
                  </a:lnTo>
                  <a:lnTo>
                    <a:pt x="60" y="25"/>
                  </a:lnTo>
                  <a:lnTo>
                    <a:pt x="53" y="29"/>
                  </a:lnTo>
                  <a:lnTo>
                    <a:pt x="41" y="19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21" y="22"/>
                  </a:lnTo>
                  <a:lnTo>
                    <a:pt x="15" y="18"/>
                  </a:lnTo>
                  <a:lnTo>
                    <a:pt x="13" y="14"/>
                  </a:lnTo>
                  <a:lnTo>
                    <a:pt x="6" y="28"/>
                  </a:lnTo>
                  <a:lnTo>
                    <a:pt x="0" y="36"/>
                  </a:lnTo>
                  <a:lnTo>
                    <a:pt x="6" y="38"/>
                  </a:lnTo>
                  <a:lnTo>
                    <a:pt x="7" y="49"/>
                  </a:lnTo>
                  <a:lnTo>
                    <a:pt x="19" y="50"/>
                  </a:lnTo>
                  <a:lnTo>
                    <a:pt x="20" y="68"/>
                  </a:lnTo>
                  <a:lnTo>
                    <a:pt x="21" y="86"/>
                  </a:lnTo>
                  <a:lnTo>
                    <a:pt x="36" y="76"/>
                  </a:lnTo>
                  <a:lnTo>
                    <a:pt x="45" y="79"/>
                  </a:lnTo>
                  <a:lnTo>
                    <a:pt x="53" y="77"/>
                  </a:lnTo>
                  <a:lnTo>
                    <a:pt x="60" y="72"/>
                  </a:lnTo>
                  <a:lnTo>
                    <a:pt x="79" y="88"/>
                  </a:lnTo>
                  <a:lnTo>
                    <a:pt x="81" y="101"/>
                  </a:lnTo>
                  <a:lnTo>
                    <a:pt x="96" y="119"/>
                  </a:lnTo>
                  <a:lnTo>
                    <a:pt x="99" y="134"/>
                  </a:lnTo>
                  <a:lnTo>
                    <a:pt x="95" y="144"/>
                  </a:lnTo>
                  <a:lnTo>
                    <a:pt x="108" y="151"/>
                  </a:lnTo>
                  <a:lnTo>
                    <a:pt x="108" y="146"/>
                  </a:lnTo>
                  <a:lnTo>
                    <a:pt x="114" y="142"/>
                  </a:lnTo>
                  <a:lnTo>
                    <a:pt x="120" y="144"/>
                  </a:lnTo>
                  <a:lnTo>
                    <a:pt x="131" y="138"/>
                  </a:lnTo>
                  <a:lnTo>
                    <a:pt x="128" y="124"/>
                  </a:lnTo>
                  <a:lnTo>
                    <a:pt x="123" y="118"/>
                  </a:lnTo>
                  <a:lnTo>
                    <a:pt x="125" y="114"/>
                  </a:lnTo>
                  <a:lnTo>
                    <a:pt x="110" y="102"/>
                  </a:lnTo>
                  <a:lnTo>
                    <a:pt x="103" y="92"/>
                  </a:lnTo>
                  <a:lnTo>
                    <a:pt x="93" y="80"/>
                  </a:lnTo>
                  <a:lnTo>
                    <a:pt x="84" y="68"/>
                  </a:lnTo>
                  <a:lnTo>
                    <a:pt x="63" y="53"/>
                  </a:lnTo>
                  <a:lnTo>
                    <a:pt x="67" y="48"/>
                  </a:lnTo>
                  <a:lnTo>
                    <a:pt x="75" y="46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5" name="Freeform 75"/>
            <p:cNvSpPr>
              <a:spLocks noChangeAspect="1"/>
            </p:cNvSpPr>
            <p:nvPr/>
          </p:nvSpPr>
          <p:spPr bwMode="auto">
            <a:xfrm>
              <a:off x="6492237" y="3165613"/>
              <a:ext cx="213073" cy="564616"/>
            </a:xfrm>
            <a:custGeom>
              <a:avLst/>
              <a:gdLst>
                <a:gd name="T0" fmla="*/ 85 w 138"/>
                <a:gd name="T1" fmla="*/ 90 h 330"/>
                <a:gd name="T2" fmla="*/ 83 w 138"/>
                <a:gd name="T3" fmla="*/ 73 h 330"/>
                <a:gd name="T4" fmla="*/ 94 w 138"/>
                <a:gd name="T5" fmla="*/ 50 h 330"/>
                <a:gd name="T6" fmla="*/ 87 w 138"/>
                <a:gd name="T7" fmla="*/ 18 h 330"/>
                <a:gd name="T8" fmla="*/ 65 w 138"/>
                <a:gd name="T9" fmla="*/ 0 h 330"/>
                <a:gd name="T10" fmla="*/ 60 w 138"/>
                <a:gd name="T11" fmla="*/ 16 h 330"/>
                <a:gd name="T12" fmla="*/ 61 w 138"/>
                <a:gd name="T13" fmla="*/ 28 h 330"/>
                <a:gd name="T14" fmla="*/ 32 w 138"/>
                <a:gd name="T15" fmla="*/ 42 h 330"/>
                <a:gd name="T16" fmla="*/ 31 w 138"/>
                <a:gd name="T17" fmla="*/ 68 h 330"/>
                <a:gd name="T18" fmla="*/ 12 w 138"/>
                <a:gd name="T19" fmla="*/ 91 h 330"/>
                <a:gd name="T20" fmla="*/ 11 w 138"/>
                <a:gd name="T21" fmla="*/ 130 h 330"/>
                <a:gd name="T22" fmla="*/ 4 w 138"/>
                <a:gd name="T23" fmla="*/ 130 h 330"/>
                <a:gd name="T24" fmla="*/ 0 w 138"/>
                <a:gd name="T25" fmla="*/ 147 h 330"/>
                <a:gd name="T26" fmla="*/ 12 w 138"/>
                <a:gd name="T27" fmla="*/ 165 h 330"/>
                <a:gd name="T28" fmla="*/ 20 w 138"/>
                <a:gd name="T29" fmla="*/ 173 h 330"/>
                <a:gd name="T30" fmla="*/ 29 w 138"/>
                <a:gd name="T31" fmla="*/ 173 h 330"/>
                <a:gd name="T32" fmla="*/ 29 w 138"/>
                <a:gd name="T33" fmla="*/ 184 h 330"/>
                <a:gd name="T34" fmla="*/ 38 w 138"/>
                <a:gd name="T35" fmla="*/ 184 h 330"/>
                <a:gd name="T36" fmla="*/ 49 w 138"/>
                <a:gd name="T37" fmla="*/ 216 h 330"/>
                <a:gd name="T38" fmla="*/ 48 w 138"/>
                <a:gd name="T39" fmla="*/ 249 h 330"/>
                <a:gd name="T40" fmla="*/ 58 w 138"/>
                <a:gd name="T41" fmla="*/ 250 h 330"/>
                <a:gd name="T42" fmla="*/ 65 w 138"/>
                <a:gd name="T43" fmla="*/ 251 h 330"/>
                <a:gd name="T44" fmla="*/ 68 w 138"/>
                <a:gd name="T45" fmla="*/ 254 h 330"/>
                <a:gd name="T46" fmla="*/ 83 w 138"/>
                <a:gd name="T47" fmla="*/ 237 h 330"/>
                <a:gd name="T48" fmla="*/ 93 w 138"/>
                <a:gd name="T49" fmla="*/ 224 h 330"/>
                <a:gd name="T50" fmla="*/ 107 w 138"/>
                <a:gd name="T51" fmla="*/ 240 h 330"/>
                <a:gd name="T52" fmla="*/ 122 w 138"/>
                <a:gd name="T53" fmla="*/ 296 h 330"/>
                <a:gd name="T54" fmla="*/ 128 w 138"/>
                <a:gd name="T55" fmla="*/ 305 h 330"/>
                <a:gd name="T56" fmla="*/ 136 w 138"/>
                <a:gd name="T57" fmla="*/ 335 h 330"/>
                <a:gd name="T58" fmla="*/ 135 w 138"/>
                <a:gd name="T59" fmla="*/ 367 h 330"/>
                <a:gd name="T60" fmla="*/ 146 w 138"/>
                <a:gd name="T61" fmla="*/ 349 h 330"/>
                <a:gd name="T62" fmla="*/ 146 w 138"/>
                <a:gd name="T63" fmla="*/ 317 h 330"/>
                <a:gd name="T64" fmla="*/ 133 w 138"/>
                <a:gd name="T65" fmla="*/ 288 h 330"/>
                <a:gd name="T66" fmla="*/ 123 w 138"/>
                <a:gd name="T67" fmla="*/ 264 h 330"/>
                <a:gd name="T68" fmla="*/ 129 w 138"/>
                <a:gd name="T69" fmla="*/ 244 h 330"/>
                <a:gd name="T70" fmla="*/ 112 w 138"/>
                <a:gd name="T71" fmla="*/ 221 h 330"/>
                <a:gd name="T72" fmla="*/ 102 w 138"/>
                <a:gd name="T73" fmla="*/ 200 h 330"/>
                <a:gd name="T74" fmla="*/ 122 w 138"/>
                <a:gd name="T75" fmla="*/ 175 h 330"/>
                <a:gd name="T76" fmla="*/ 139 w 138"/>
                <a:gd name="T77" fmla="*/ 162 h 330"/>
                <a:gd name="T78" fmla="*/ 154 w 138"/>
                <a:gd name="T79" fmla="*/ 138 h 330"/>
                <a:gd name="T80" fmla="*/ 136 w 138"/>
                <a:gd name="T81" fmla="*/ 140 h 330"/>
                <a:gd name="T82" fmla="*/ 118 w 138"/>
                <a:gd name="T83" fmla="*/ 125 h 330"/>
                <a:gd name="T84" fmla="*/ 108 w 138"/>
                <a:gd name="T85" fmla="*/ 103 h 330"/>
                <a:gd name="T86" fmla="*/ 103 w 138"/>
                <a:gd name="T87" fmla="*/ 88 h 3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330"/>
                <a:gd name="T134" fmla="*/ 138 w 138"/>
                <a:gd name="T135" fmla="*/ 330 h 3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330">
                  <a:moveTo>
                    <a:pt x="92" y="79"/>
                  </a:moveTo>
                  <a:lnTo>
                    <a:pt x="76" y="81"/>
                  </a:lnTo>
                  <a:lnTo>
                    <a:pt x="76" y="73"/>
                  </a:lnTo>
                  <a:lnTo>
                    <a:pt x="74" y="66"/>
                  </a:lnTo>
                  <a:lnTo>
                    <a:pt x="82" y="54"/>
                  </a:lnTo>
                  <a:lnTo>
                    <a:pt x="84" y="45"/>
                  </a:lnTo>
                  <a:lnTo>
                    <a:pt x="80" y="31"/>
                  </a:lnTo>
                  <a:lnTo>
                    <a:pt x="78" y="16"/>
                  </a:lnTo>
                  <a:lnTo>
                    <a:pt x="71" y="13"/>
                  </a:lnTo>
                  <a:lnTo>
                    <a:pt x="58" y="0"/>
                  </a:lnTo>
                  <a:lnTo>
                    <a:pt x="56" y="6"/>
                  </a:lnTo>
                  <a:lnTo>
                    <a:pt x="54" y="14"/>
                  </a:lnTo>
                  <a:lnTo>
                    <a:pt x="53" y="19"/>
                  </a:lnTo>
                  <a:lnTo>
                    <a:pt x="55" y="25"/>
                  </a:lnTo>
                  <a:lnTo>
                    <a:pt x="43" y="22"/>
                  </a:lnTo>
                  <a:lnTo>
                    <a:pt x="29" y="38"/>
                  </a:lnTo>
                  <a:lnTo>
                    <a:pt x="29" y="52"/>
                  </a:lnTo>
                  <a:lnTo>
                    <a:pt x="28" y="61"/>
                  </a:lnTo>
                  <a:lnTo>
                    <a:pt x="20" y="82"/>
                  </a:lnTo>
                  <a:lnTo>
                    <a:pt x="11" y="82"/>
                  </a:lnTo>
                  <a:lnTo>
                    <a:pt x="11" y="98"/>
                  </a:lnTo>
                  <a:lnTo>
                    <a:pt x="10" y="117"/>
                  </a:lnTo>
                  <a:lnTo>
                    <a:pt x="5" y="116"/>
                  </a:lnTo>
                  <a:lnTo>
                    <a:pt x="4" y="117"/>
                  </a:lnTo>
                  <a:lnTo>
                    <a:pt x="5" y="12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1" y="148"/>
                  </a:lnTo>
                  <a:lnTo>
                    <a:pt x="14" y="145"/>
                  </a:lnTo>
                  <a:lnTo>
                    <a:pt x="18" y="156"/>
                  </a:lnTo>
                  <a:lnTo>
                    <a:pt x="19" y="156"/>
                  </a:lnTo>
                  <a:lnTo>
                    <a:pt x="26" y="156"/>
                  </a:lnTo>
                  <a:lnTo>
                    <a:pt x="31" y="163"/>
                  </a:lnTo>
                  <a:lnTo>
                    <a:pt x="26" y="165"/>
                  </a:lnTo>
                  <a:lnTo>
                    <a:pt x="31" y="172"/>
                  </a:lnTo>
                  <a:lnTo>
                    <a:pt x="34" y="165"/>
                  </a:lnTo>
                  <a:lnTo>
                    <a:pt x="40" y="180"/>
                  </a:lnTo>
                  <a:lnTo>
                    <a:pt x="44" y="194"/>
                  </a:lnTo>
                  <a:lnTo>
                    <a:pt x="44" y="208"/>
                  </a:lnTo>
                  <a:lnTo>
                    <a:pt x="43" y="224"/>
                  </a:lnTo>
                  <a:lnTo>
                    <a:pt x="49" y="216"/>
                  </a:lnTo>
                  <a:lnTo>
                    <a:pt x="52" y="225"/>
                  </a:lnTo>
                  <a:lnTo>
                    <a:pt x="54" y="228"/>
                  </a:lnTo>
                  <a:lnTo>
                    <a:pt x="58" y="226"/>
                  </a:lnTo>
                  <a:lnTo>
                    <a:pt x="61" y="225"/>
                  </a:lnTo>
                  <a:lnTo>
                    <a:pt x="61" y="228"/>
                  </a:lnTo>
                  <a:lnTo>
                    <a:pt x="72" y="218"/>
                  </a:lnTo>
                  <a:lnTo>
                    <a:pt x="74" y="213"/>
                  </a:lnTo>
                  <a:lnTo>
                    <a:pt x="78" y="216"/>
                  </a:lnTo>
                  <a:lnTo>
                    <a:pt x="83" y="201"/>
                  </a:lnTo>
                  <a:lnTo>
                    <a:pt x="89" y="210"/>
                  </a:lnTo>
                  <a:lnTo>
                    <a:pt x="96" y="216"/>
                  </a:lnTo>
                  <a:lnTo>
                    <a:pt x="103" y="241"/>
                  </a:lnTo>
                  <a:lnTo>
                    <a:pt x="109" y="266"/>
                  </a:lnTo>
                  <a:lnTo>
                    <a:pt x="110" y="261"/>
                  </a:lnTo>
                  <a:lnTo>
                    <a:pt x="115" y="274"/>
                  </a:lnTo>
                  <a:lnTo>
                    <a:pt x="120" y="288"/>
                  </a:lnTo>
                  <a:lnTo>
                    <a:pt x="122" y="301"/>
                  </a:lnTo>
                  <a:lnTo>
                    <a:pt x="122" y="316"/>
                  </a:lnTo>
                  <a:lnTo>
                    <a:pt x="121" y="330"/>
                  </a:lnTo>
                  <a:lnTo>
                    <a:pt x="125" y="326"/>
                  </a:lnTo>
                  <a:lnTo>
                    <a:pt x="131" y="314"/>
                  </a:lnTo>
                  <a:lnTo>
                    <a:pt x="136" y="303"/>
                  </a:lnTo>
                  <a:lnTo>
                    <a:pt x="131" y="285"/>
                  </a:lnTo>
                  <a:lnTo>
                    <a:pt x="127" y="270"/>
                  </a:lnTo>
                  <a:lnTo>
                    <a:pt x="119" y="259"/>
                  </a:lnTo>
                  <a:lnTo>
                    <a:pt x="110" y="248"/>
                  </a:lnTo>
                  <a:lnTo>
                    <a:pt x="110" y="237"/>
                  </a:lnTo>
                  <a:lnTo>
                    <a:pt x="113" y="230"/>
                  </a:lnTo>
                  <a:lnTo>
                    <a:pt x="116" y="219"/>
                  </a:lnTo>
                  <a:lnTo>
                    <a:pt x="113" y="218"/>
                  </a:lnTo>
                  <a:lnTo>
                    <a:pt x="100" y="199"/>
                  </a:lnTo>
                  <a:lnTo>
                    <a:pt x="86" y="178"/>
                  </a:lnTo>
                  <a:lnTo>
                    <a:pt x="91" y="180"/>
                  </a:lnTo>
                  <a:lnTo>
                    <a:pt x="95" y="159"/>
                  </a:lnTo>
                  <a:lnTo>
                    <a:pt x="109" y="157"/>
                  </a:lnTo>
                  <a:lnTo>
                    <a:pt x="116" y="148"/>
                  </a:lnTo>
                  <a:lnTo>
                    <a:pt x="125" y="146"/>
                  </a:lnTo>
                  <a:lnTo>
                    <a:pt x="131" y="138"/>
                  </a:lnTo>
                  <a:lnTo>
                    <a:pt x="138" y="124"/>
                  </a:lnTo>
                  <a:lnTo>
                    <a:pt x="133" y="122"/>
                  </a:lnTo>
                  <a:lnTo>
                    <a:pt x="122" y="126"/>
                  </a:lnTo>
                  <a:lnTo>
                    <a:pt x="114" y="116"/>
                  </a:lnTo>
                  <a:lnTo>
                    <a:pt x="106" y="112"/>
                  </a:lnTo>
                  <a:lnTo>
                    <a:pt x="108" y="98"/>
                  </a:lnTo>
                  <a:lnTo>
                    <a:pt x="97" y="93"/>
                  </a:lnTo>
                  <a:lnTo>
                    <a:pt x="94" y="81"/>
                  </a:lnTo>
                  <a:lnTo>
                    <a:pt x="92" y="7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6" name="Freeform 76"/>
            <p:cNvSpPr>
              <a:spLocks noChangeAspect="1"/>
            </p:cNvSpPr>
            <p:nvPr/>
          </p:nvSpPr>
          <p:spPr bwMode="auto">
            <a:xfrm>
              <a:off x="7178499" y="3470229"/>
              <a:ext cx="113454" cy="184616"/>
            </a:xfrm>
            <a:custGeom>
              <a:avLst/>
              <a:gdLst>
                <a:gd name="T0" fmla="*/ 16 w 76"/>
                <a:gd name="T1" fmla="*/ 77 h 108"/>
                <a:gd name="T2" fmla="*/ 16 w 76"/>
                <a:gd name="T3" fmla="*/ 84 h 108"/>
                <a:gd name="T4" fmla="*/ 4 w 76"/>
                <a:gd name="T5" fmla="*/ 64 h 108"/>
                <a:gd name="T6" fmla="*/ 0 w 76"/>
                <a:gd name="T7" fmla="*/ 48 h 108"/>
                <a:gd name="T8" fmla="*/ 10 w 76"/>
                <a:gd name="T9" fmla="*/ 50 h 108"/>
                <a:gd name="T10" fmla="*/ 6 w 76"/>
                <a:gd name="T11" fmla="*/ 30 h 108"/>
                <a:gd name="T12" fmla="*/ 5 w 76"/>
                <a:gd name="T13" fmla="*/ 8 h 108"/>
                <a:gd name="T14" fmla="*/ 10 w 76"/>
                <a:gd name="T15" fmla="*/ 0 h 108"/>
                <a:gd name="T16" fmla="*/ 31 w 76"/>
                <a:gd name="T17" fmla="*/ 6 h 108"/>
                <a:gd name="T18" fmla="*/ 33 w 76"/>
                <a:gd name="T19" fmla="*/ 10 h 108"/>
                <a:gd name="T20" fmla="*/ 39 w 76"/>
                <a:gd name="T21" fmla="*/ 26 h 108"/>
                <a:gd name="T22" fmla="*/ 42 w 76"/>
                <a:gd name="T23" fmla="*/ 38 h 108"/>
                <a:gd name="T24" fmla="*/ 38 w 76"/>
                <a:gd name="T25" fmla="*/ 50 h 108"/>
                <a:gd name="T26" fmla="*/ 31 w 76"/>
                <a:gd name="T27" fmla="*/ 58 h 108"/>
                <a:gd name="T28" fmla="*/ 31 w 76"/>
                <a:gd name="T29" fmla="*/ 72 h 108"/>
                <a:gd name="T30" fmla="*/ 42 w 76"/>
                <a:gd name="T31" fmla="*/ 93 h 108"/>
                <a:gd name="T32" fmla="*/ 46 w 76"/>
                <a:gd name="T33" fmla="*/ 92 h 108"/>
                <a:gd name="T34" fmla="*/ 49 w 76"/>
                <a:gd name="T35" fmla="*/ 90 h 108"/>
                <a:gd name="T36" fmla="*/ 57 w 76"/>
                <a:gd name="T37" fmla="*/ 87 h 108"/>
                <a:gd name="T38" fmla="*/ 65 w 76"/>
                <a:gd name="T39" fmla="*/ 98 h 108"/>
                <a:gd name="T40" fmla="*/ 66 w 76"/>
                <a:gd name="T41" fmla="*/ 93 h 108"/>
                <a:gd name="T42" fmla="*/ 74 w 76"/>
                <a:gd name="T43" fmla="*/ 99 h 108"/>
                <a:gd name="T44" fmla="*/ 70 w 76"/>
                <a:gd name="T45" fmla="*/ 101 h 108"/>
                <a:gd name="T46" fmla="*/ 78 w 76"/>
                <a:gd name="T47" fmla="*/ 111 h 108"/>
                <a:gd name="T48" fmla="*/ 82 w 76"/>
                <a:gd name="T49" fmla="*/ 112 h 108"/>
                <a:gd name="T50" fmla="*/ 78 w 76"/>
                <a:gd name="T51" fmla="*/ 120 h 108"/>
                <a:gd name="T52" fmla="*/ 78 w 76"/>
                <a:gd name="T53" fmla="*/ 114 h 108"/>
                <a:gd name="T54" fmla="*/ 66 w 76"/>
                <a:gd name="T55" fmla="*/ 108 h 108"/>
                <a:gd name="T56" fmla="*/ 58 w 76"/>
                <a:gd name="T57" fmla="*/ 99 h 108"/>
                <a:gd name="T58" fmla="*/ 52 w 76"/>
                <a:gd name="T59" fmla="*/ 97 h 108"/>
                <a:gd name="T60" fmla="*/ 55 w 76"/>
                <a:gd name="T61" fmla="*/ 110 h 108"/>
                <a:gd name="T62" fmla="*/ 38 w 76"/>
                <a:gd name="T63" fmla="*/ 94 h 108"/>
                <a:gd name="T64" fmla="*/ 27 w 76"/>
                <a:gd name="T65" fmla="*/ 100 h 108"/>
                <a:gd name="T66" fmla="*/ 19 w 76"/>
                <a:gd name="T67" fmla="*/ 97 h 108"/>
                <a:gd name="T68" fmla="*/ 19 w 76"/>
                <a:gd name="T69" fmla="*/ 87 h 108"/>
                <a:gd name="T70" fmla="*/ 23 w 76"/>
                <a:gd name="T71" fmla="*/ 79 h 108"/>
                <a:gd name="T72" fmla="*/ 16 w 76"/>
                <a:gd name="T73" fmla="*/ 77 h 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108"/>
                <a:gd name="T113" fmla="*/ 76 w 76"/>
                <a:gd name="T114" fmla="*/ 108 h 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108">
                  <a:moveTo>
                    <a:pt x="15" y="69"/>
                  </a:moveTo>
                  <a:lnTo>
                    <a:pt x="15" y="76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9" y="45"/>
                  </a:lnTo>
                  <a:lnTo>
                    <a:pt x="6" y="27"/>
                  </a:lnTo>
                  <a:lnTo>
                    <a:pt x="5" y="7"/>
                  </a:lnTo>
                  <a:lnTo>
                    <a:pt x="9" y="0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6" y="23"/>
                  </a:lnTo>
                  <a:lnTo>
                    <a:pt x="39" y="34"/>
                  </a:lnTo>
                  <a:lnTo>
                    <a:pt x="35" y="45"/>
                  </a:lnTo>
                  <a:lnTo>
                    <a:pt x="29" y="52"/>
                  </a:lnTo>
                  <a:lnTo>
                    <a:pt x="29" y="65"/>
                  </a:lnTo>
                  <a:lnTo>
                    <a:pt x="39" y="84"/>
                  </a:lnTo>
                  <a:lnTo>
                    <a:pt x="43" y="83"/>
                  </a:lnTo>
                  <a:lnTo>
                    <a:pt x="45" y="81"/>
                  </a:lnTo>
                  <a:lnTo>
                    <a:pt x="53" y="78"/>
                  </a:lnTo>
                  <a:lnTo>
                    <a:pt x="60" y="88"/>
                  </a:lnTo>
                  <a:lnTo>
                    <a:pt x="61" y="84"/>
                  </a:lnTo>
                  <a:lnTo>
                    <a:pt x="69" y="89"/>
                  </a:lnTo>
                  <a:lnTo>
                    <a:pt x="65" y="91"/>
                  </a:lnTo>
                  <a:lnTo>
                    <a:pt x="72" y="100"/>
                  </a:lnTo>
                  <a:lnTo>
                    <a:pt x="76" y="101"/>
                  </a:lnTo>
                  <a:lnTo>
                    <a:pt x="72" y="108"/>
                  </a:lnTo>
                  <a:lnTo>
                    <a:pt x="72" y="103"/>
                  </a:lnTo>
                  <a:lnTo>
                    <a:pt x="61" y="97"/>
                  </a:lnTo>
                  <a:lnTo>
                    <a:pt x="54" y="89"/>
                  </a:lnTo>
                  <a:lnTo>
                    <a:pt x="48" y="87"/>
                  </a:lnTo>
                  <a:lnTo>
                    <a:pt x="51" y="99"/>
                  </a:lnTo>
                  <a:lnTo>
                    <a:pt x="35" y="85"/>
                  </a:lnTo>
                  <a:lnTo>
                    <a:pt x="25" y="90"/>
                  </a:lnTo>
                  <a:lnTo>
                    <a:pt x="18" y="87"/>
                  </a:lnTo>
                  <a:lnTo>
                    <a:pt x="18" y="78"/>
                  </a:lnTo>
                  <a:lnTo>
                    <a:pt x="21" y="71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7" name="Freeform 77"/>
            <p:cNvSpPr>
              <a:spLocks noChangeAspect="1"/>
            </p:cNvSpPr>
            <p:nvPr/>
          </p:nvSpPr>
          <p:spPr bwMode="auto">
            <a:xfrm>
              <a:off x="7254597" y="3744075"/>
              <a:ext cx="110688" cy="126154"/>
            </a:xfrm>
            <a:custGeom>
              <a:avLst/>
              <a:gdLst>
                <a:gd name="T0" fmla="*/ 61 w 73"/>
                <a:gd name="T1" fmla="*/ 82 h 73"/>
                <a:gd name="T2" fmla="*/ 59 w 73"/>
                <a:gd name="T3" fmla="*/ 74 h 73"/>
                <a:gd name="T4" fmla="*/ 56 w 73"/>
                <a:gd name="T5" fmla="*/ 76 h 73"/>
                <a:gd name="T6" fmla="*/ 36 w 73"/>
                <a:gd name="T7" fmla="*/ 65 h 73"/>
                <a:gd name="T8" fmla="*/ 39 w 73"/>
                <a:gd name="T9" fmla="*/ 48 h 73"/>
                <a:gd name="T10" fmla="*/ 28 w 73"/>
                <a:gd name="T11" fmla="*/ 38 h 73"/>
                <a:gd name="T12" fmla="*/ 24 w 73"/>
                <a:gd name="T13" fmla="*/ 43 h 73"/>
                <a:gd name="T14" fmla="*/ 21 w 73"/>
                <a:gd name="T15" fmla="*/ 42 h 73"/>
                <a:gd name="T16" fmla="*/ 18 w 73"/>
                <a:gd name="T17" fmla="*/ 45 h 73"/>
                <a:gd name="T18" fmla="*/ 13 w 73"/>
                <a:gd name="T19" fmla="*/ 39 h 73"/>
                <a:gd name="T20" fmla="*/ 4 w 73"/>
                <a:gd name="T21" fmla="*/ 49 h 73"/>
                <a:gd name="T22" fmla="*/ 0 w 73"/>
                <a:gd name="T23" fmla="*/ 55 h 73"/>
                <a:gd name="T24" fmla="*/ 2 w 73"/>
                <a:gd name="T25" fmla="*/ 40 h 73"/>
                <a:gd name="T26" fmla="*/ 15 w 73"/>
                <a:gd name="T27" fmla="*/ 28 h 73"/>
                <a:gd name="T28" fmla="*/ 26 w 73"/>
                <a:gd name="T29" fmla="*/ 21 h 73"/>
                <a:gd name="T30" fmla="*/ 30 w 73"/>
                <a:gd name="T31" fmla="*/ 33 h 73"/>
                <a:gd name="T32" fmla="*/ 37 w 73"/>
                <a:gd name="T33" fmla="*/ 28 h 73"/>
                <a:gd name="T34" fmla="*/ 43 w 73"/>
                <a:gd name="T35" fmla="*/ 25 h 73"/>
                <a:gd name="T36" fmla="*/ 46 w 73"/>
                <a:gd name="T37" fmla="*/ 15 h 73"/>
                <a:gd name="T38" fmla="*/ 54 w 73"/>
                <a:gd name="T39" fmla="*/ 15 h 73"/>
                <a:gd name="T40" fmla="*/ 57 w 73"/>
                <a:gd name="T41" fmla="*/ 15 h 73"/>
                <a:gd name="T42" fmla="*/ 56 w 73"/>
                <a:gd name="T43" fmla="*/ 0 h 73"/>
                <a:gd name="T44" fmla="*/ 69 w 73"/>
                <a:gd name="T45" fmla="*/ 9 h 73"/>
                <a:gd name="T46" fmla="*/ 72 w 73"/>
                <a:gd name="T47" fmla="*/ 25 h 73"/>
                <a:gd name="T48" fmla="*/ 80 w 73"/>
                <a:gd name="T49" fmla="*/ 48 h 73"/>
                <a:gd name="T50" fmla="*/ 76 w 73"/>
                <a:gd name="T51" fmla="*/ 58 h 73"/>
                <a:gd name="T52" fmla="*/ 75 w 73"/>
                <a:gd name="T53" fmla="*/ 66 h 73"/>
                <a:gd name="T54" fmla="*/ 67 w 73"/>
                <a:gd name="T55" fmla="*/ 49 h 73"/>
                <a:gd name="T56" fmla="*/ 61 w 73"/>
                <a:gd name="T57" fmla="*/ 54 h 73"/>
                <a:gd name="T58" fmla="*/ 64 w 73"/>
                <a:gd name="T59" fmla="*/ 67 h 73"/>
                <a:gd name="T60" fmla="*/ 61 w 73"/>
                <a:gd name="T61" fmla="*/ 82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73"/>
                <a:gd name="T95" fmla="*/ 73 w 73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73">
                  <a:moveTo>
                    <a:pt x="56" y="73"/>
                  </a:moveTo>
                  <a:lnTo>
                    <a:pt x="54" y="66"/>
                  </a:lnTo>
                  <a:lnTo>
                    <a:pt x="51" y="68"/>
                  </a:lnTo>
                  <a:lnTo>
                    <a:pt x="33" y="58"/>
                  </a:lnTo>
                  <a:lnTo>
                    <a:pt x="36" y="43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7"/>
                  </a:lnTo>
                  <a:lnTo>
                    <a:pt x="16" y="40"/>
                  </a:lnTo>
                  <a:lnTo>
                    <a:pt x="12" y="35"/>
                  </a:lnTo>
                  <a:lnTo>
                    <a:pt x="4" y="44"/>
                  </a:lnTo>
                  <a:lnTo>
                    <a:pt x="0" y="49"/>
                  </a:lnTo>
                  <a:lnTo>
                    <a:pt x="2" y="36"/>
                  </a:lnTo>
                  <a:lnTo>
                    <a:pt x="14" y="25"/>
                  </a:lnTo>
                  <a:lnTo>
                    <a:pt x="24" y="19"/>
                  </a:lnTo>
                  <a:lnTo>
                    <a:pt x="27" y="29"/>
                  </a:lnTo>
                  <a:lnTo>
                    <a:pt x="34" y="25"/>
                  </a:lnTo>
                  <a:lnTo>
                    <a:pt x="39" y="22"/>
                  </a:lnTo>
                  <a:lnTo>
                    <a:pt x="42" y="13"/>
                  </a:lnTo>
                  <a:lnTo>
                    <a:pt x="49" y="13"/>
                  </a:lnTo>
                  <a:lnTo>
                    <a:pt x="52" y="13"/>
                  </a:lnTo>
                  <a:lnTo>
                    <a:pt x="51" y="0"/>
                  </a:lnTo>
                  <a:lnTo>
                    <a:pt x="63" y="8"/>
                  </a:lnTo>
                  <a:lnTo>
                    <a:pt x="66" y="22"/>
                  </a:lnTo>
                  <a:lnTo>
                    <a:pt x="73" y="43"/>
                  </a:lnTo>
                  <a:lnTo>
                    <a:pt x="69" y="52"/>
                  </a:lnTo>
                  <a:lnTo>
                    <a:pt x="68" y="59"/>
                  </a:lnTo>
                  <a:lnTo>
                    <a:pt x="61" y="44"/>
                  </a:lnTo>
                  <a:lnTo>
                    <a:pt x="56" y="48"/>
                  </a:lnTo>
                  <a:lnTo>
                    <a:pt x="58" y="60"/>
                  </a:lnTo>
                  <a:lnTo>
                    <a:pt x="56" y="7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8" name="Freeform 78"/>
            <p:cNvSpPr>
              <a:spLocks noChangeAspect="1"/>
            </p:cNvSpPr>
            <p:nvPr/>
          </p:nvSpPr>
          <p:spPr bwMode="auto">
            <a:xfrm>
              <a:off x="7261515" y="3710229"/>
              <a:ext cx="23521" cy="50769"/>
            </a:xfrm>
            <a:custGeom>
              <a:avLst/>
              <a:gdLst>
                <a:gd name="T0" fmla="*/ 17 w 16"/>
                <a:gd name="T1" fmla="*/ 0 h 31"/>
                <a:gd name="T2" fmla="*/ 13 w 16"/>
                <a:gd name="T3" fmla="*/ 23 h 31"/>
                <a:gd name="T4" fmla="*/ 13 w 16"/>
                <a:gd name="T5" fmla="*/ 33 h 31"/>
                <a:gd name="T6" fmla="*/ 0 w 16"/>
                <a:gd name="T7" fmla="*/ 21 h 31"/>
                <a:gd name="T8" fmla="*/ 4 w 16"/>
                <a:gd name="T9" fmla="*/ 16 h 31"/>
                <a:gd name="T10" fmla="*/ 6 w 16"/>
                <a:gd name="T11" fmla="*/ 0 h 31"/>
                <a:gd name="T12" fmla="*/ 17 w 1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1"/>
                <a:gd name="T23" fmla="*/ 16 w 1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1">
                  <a:moveTo>
                    <a:pt x="16" y="0"/>
                  </a:moveTo>
                  <a:lnTo>
                    <a:pt x="12" y="22"/>
                  </a:lnTo>
                  <a:lnTo>
                    <a:pt x="12" y="31"/>
                  </a:lnTo>
                  <a:lnTo>
                    <a:pt x="0" y="20"/>
                  </a:lnTo>
                  <a:lnTo>
                    <a:pt x="4" y="15"/>
                  </a:lnTo>
                  <a:lnTo>
                    <a:pt x="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9" name="Freeform 79"/>
            <p:cNvSpPr>
              <a:spLocks noChangeAspect="1"/>
            </p:cNvSpPr>
            <p:nvPr/>
          </p:nvSpPr>
          <p:spPr bwMode="auto">
            <a:xfrm>
              <a:off x="7297488" y="3654844"/>
              <a:ext cx="40125" cy="47692"/>
            </a:xfrm>
            <a:custGeom>
              <a:avLst/>
              <a:gdLst>
                <a:gd name="T0" fmla="*/ 21 w 27"/>
                <a:gd name="T1" fmla="*/ 30 h 28"/>
                <a:gd name="T2" fmla="*/ 13 w 27"/>
                <a:gd name="T3" fmla="*/ 20 h 28"/>
                <a:gd name="T4" fmla="*/ 0 w 27"/>
                <a:gd name="T5" fmla="*/ 3 h 28"/>
                <a:gd name="T6" fmla="*/ 15 w 27"/>
                <a:gd name="T7" fmla="*/ 0 h 28"/>
                <a:gd name="T8" fmla="*/ 21 w 27"/>
                <a:gd name="T9" fmla="*/ 12 h 28"/>
                <a:gd name="T10" fmla="*/ 29 w 27"/>
                <a:gd name="T11" fmla="*/ 31 h 28"/>
                <a:gd name="T12" fmla="*/ 21 w 27"/>
                <a:gd name="T13" fmla="*/ 3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8"/>
                <a:gd name="T23" fmla="*/ 27 w 27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8">
                  <a:moveTo>
                    <a:pt x="20" y="27"/>
                  </a:moveTo>
                  <a:lnTo>
                    <a:pt x="12" y="18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0" y="11"/>
                  </a:lnTo>
                  <a:lnTo>
                    <a:pt x="27" y="28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0" name="Freeform 80"/>
            <p:cNvSpPr>
              <a:spLocks noChangeAspect="1"/>
            </p:cNvSpPr>
            <p:nvPr/>
          </p:nvSpPr>
          <p:spPr bwMode="auto">
            <a:xfrm>
              <a:off x="7242144" y="3679460"/>
              <a:ext cx="31823" cy="40000"/>
            </a:xfrm>
            <a:custGeom>
              <a:avLst/>
              <a:gdLst>
                <a:gd name="T0" fmla="*/ 22 w 21"/>
                <a:gd name="T1" fmla="*/ 4 h 24"/>
                <a:gd name="T2" fmla="*/ 3 w 21"/>
                <a:gd name="T3" fmla="*/ 0 h 24"/>
                <a:gd name="T4" fmla="*/ 0 w 21"/>
                <a:gd name="T5" fmla="*/ 1 h 24"/>
                <a:gd name="T6" fmla="*/ 5 w 21"/>
                <a:gd name="T7" fmla="*/ 26 h 24"/>
                <a:gd name="T8" fmla="*/ 22 w 21"/>
                <a:gd name="T9" fmla="*/ 10 h 24"/>
                <a:gd name="T10" fmla="*/ 23 w 21"/>
                <a:gd name="T11" fmla="*/ 9 h 24"/>
                <a:gd name="T12" fmla="*/ 22 w 21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4"/>
                <a:gd name="T23" fmla="*/ 21 w 2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4">
                  <a:moveTo>
                    <a:pt x="20" y="4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5" y="24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1" name="Freeform 81"/>
            <p:cNvSpPr>
              <a:spLocks noChangeAspect="1"/>
            </p:cNvSpPr>
            <p:nvPr/>
          </p:nvSpPr>
          <p:spPr bwMode="auto">
            <a:xfrm>
              <a:off x="7135607" y="3696383"/>
              <a:ext cx="58111" cy="84615"/>
            </a:xfrm>
            <a:custGeom>
              <a:avLst/>
              <a:gdLst>
                <a:gd name="T0" fmla="*/ 42 w 37"/>
                <a:gd name="T1" fmla="*/ 16 h 52"/>
                <a:gd name="T2" fmla="*/ 26 w 37"/>
                <a:gd name="T3" fmla="*/ 31 h 52"/>
                <a:gd name="T4" fmla="*/ 14 w 37"/>
                <a:gd name="T5" fmla="*/ 42 h 52"/>
                <a:gd name="T6" fmla="*/ 0 w 37"/>
                <a:gd name="T7" fmla="*/ 55 h 52"/>
                <a:gd name="T8" fmla="*/ 1 w 37"/>
                <a:gd name="T9" fmla="*/ 51 h 52"/>
                <a:gd name="T10" fmla="*/ 15 w 37"/>
                <a:gd name="T11" fmla="*/ 36 h 52"/>
                <a:gd name="T12" fmla="*/ 27 w 37"/>
                <a:gd name="T13" fmla="*/ 22 h 52"/>
                <a:gd name="T14" fmla="*/ 33 w 37"/>
                <a:gd name="T15" fmla="*/ 10 h 52"/>
                <a:gd name="T16" fmla="*/ 34 w 37"/>
                <a:gd name="T17" fmla="*/ 10 h 52"/>
                <a:gd name="T18" fmla="*/ 35 w 37"/>
                <a:gd name="T19" fmla="*/ 0 h 52"/>
                <a:gd name="T20" fmla="*/ 42 w 37"/>
                <a:gd name="T21" fmla="*/ 16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52"/>
                <a:gd name="T35" fmla="*/ 37 w 3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52">
                  <a:moveTo>
                    <a:pt x="37" y="15"/>
                  </a:moveTo>
                  <a:lnTo>
                    <a:pt x="23" y="29"/>
                  </a:lnTo>
                  <a:lnTo>
                    <a:pt x="12" y="40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3" y="34"/>
                  </a:lnTo>
                  <a:lnTo>
                    <a:pt x="24" y="21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1" y="0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2" name="Freeform 82"/>
            <p:cNvSpPr>
              <a:spLocks noChangeAspect="1"/>
            </p:cNvSpPr>
            <p:nvPr/>
          </p:nvSpPr>
          <p:spPr bwMode="auto">
            <a:xfrm>
              <a:off x="7196486" y="3627152"/>
              <a:ext cx="33206" cy="38461"/>
            </a:xfrm>
            <a:custGeom>
              <a:avLst/>
              <a:gdLst>
                <a:gd name="T0" fmla="*/ 24 w 22"/>
                <a:gd name="T1" fmla="*/ 17 h 20"/>
                <a:gd name="T2" fmla="*/ 20 w 22"/>
                <a:gd name="T3" fmla="*/ 25 h 20"/>
                <a:gd name="T4" fmla="*/ 11 w 22"/>
                <a:gd name="T5" fmla="*/ 14 h 20"/>
                <a:gd name="T6" fmla="*/ 0 w 22"/>
                <a:gd name="T7" fmla="*/ 0 h 20"/>
                <a:gd name="T8" fmla="*/ 19 w 22"/>
                <a:gd name="T9" fmla="*/ 3 h 20"/>
                <a:gd name="T10" fmla="*/ 24 w 22"/>
                <a:gd name="T11" fmla="*/ 1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0"/>
                <a:gd name="T20" fmla="*/ 22 w 2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0">
                  <a:moveTo>
                    <a:pt x="22" y="14"/>
                  </a:moveTo>
                  <a:lnTo>
                    <a:pt x="18" y="20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3" name="Freeform 83"/>
            <p:cNvSpPr>
              <a:spLocks noChangeAspect="1"/>
            </p:cNvSpPr>
            <p:nvPr/>
          </p:nvSpPr>
          <p:spPr bwMode="auto">
            <a:xfrm>
              <a:off x="7304406" y="3688690"/>
              <a:ext cx="24905" cy="41539"/>
            </a:xfrm>
            <a:custGeom>
              <a:avLst/>
              <a:gdLst>
                <a:gd name="T0" fmla="*/ 11 w 16"/>
                <a:gd name="T1" fmla="*/ 4 h 25"/>
                <a:gd name="T2" fmla="*/ 18 w 16"/>
                <a:gd name="T3" fmla="*/ 23 h 25"/>
                <a:gd name="T4" fmla="*/ 13 w 16"/>
                <a:gd name="T5" fmla="*/ 24 h 25"/>
                <a:gd name="T6" fmla="*/ 12 w 16"/>
                <a:gd name="T7" fmla="*/ 27 h 25"/>
                <a:gd name="T8" fmla="*/ 5 w 16"/>
                <a:gd name="T9" fmla="*/ 11 h 25"/>
                <a:gd name="T10" fmla="*/ 0 w 16"/>
                <a:gd name="T11" fmla="*/ 0 h 25"/>
                <a:gd name="T12" fmla="*/ 11 w 16"/>
                <a:gd name="T13" fmla="*/ 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5"/>
                <a:gd name="T23" fmla="*/ 16 w 1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5">
                  <a:moveTo>
                    <a:pt x="10" y="4"/>
                  </a:moveTo>
                  <a:lnTo>
                    <a:pt x="16" y="21"/>
                  </a:lnTo>
                  <a:lnTo>
                    <a:pt x="12" y="22"/>
                  </a:lnTo>
                  <a:lnTo>
                    <a:pt x="11" y="25"/>
                  </a:lnTo>
                  <a:lnTo>
                    <a:pt x="4" y="10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4" name="Freeform 84"/>
            <p:cNvSpPr>
              <a:spLocks noChangeAspect="1"/>
            </p:cNvSpPr>
            <p:nvPr/>
          </p:nvSpPr>
          <p:spPr bwMode="auto">
            <a:xfrm>
              <a:off x="7273967" y="3657921"/>
              <a:ext cx="20754" cy="24616"/>
            </a:xfrm>
            <a:custGeom>
              <a:avLst/>
              <a:gdLst>
                <a:gd name="T0" fmla="*/ 15 w 14"/>
                <a:gd name="T1" fmla="*/ 16 h 13"/>
                <a:gd name="T2" fmla="*/ 2 w 14"/>
                <a:gd name="T3" fmla="*/ 7 h 13"/>
                <a:gd name="T4" fmla="*/ 0 w 14"/>
                <a:gd name="T5" fmla="*/ 9 h 13"/>
                <a:gd name="T6" fmla="*/ 1 w 14"/>
                <a:gd name="T7" fmla="*/ 0 h 13"/>
                <a:gd name="T8" fmla="*/ 15 w 14"/>
                <a:gd name="T9" fmla="*/ 14 h 13"/>
                <a:gd name="T10" fmla="*/ 15 w 14"/>
                <a:gd name="T11" fmla="*/ 1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3"/>
                <a:gd name="T20" fmla="*/ 14 w 1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3">
                  <a:moveTo>
                    <a:pt x="14" y="13"/>
                  </a:moveTo>
                  <a:lnTo>
                    <a:pt x="2" y="6"/>
                  </a:lnTo>
                  <a:lnTo>
                    <a:pt x="0" y="7"/>
                  </a:lnTo>
                  <a:lnTo>
                    <a:pt x="1" y="0"/>
                  </a:lnTo>
                  <a:lnTo>
                    <a:pt x="14" y="11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5" name="Freeform 85"/>
            <p:cNvSpPr>
              <a:spLocks noChangeAspect="1"/>
            </p:cNvSpPr>
            <p:nvPr/>
          </p:nvSpPr>
          <p:spPr bwMode="auto">
            <a:xfrm>
              <a:off x="7294721" y="3730229"/>
              <a:ext cx="17986" cy="10770"/>
            </a:xfrm>
            <a:custGeom>
              <a:avLst/>
              <a:gdLst>
                <a:gd name="T0" fmla="*/ 13 w 12"/>
                <a:gd name="T1" fmla="*/ 7 h 6"/>
                <a:gd name="T2" fmla="*/ 11 w 12"/>
                <a:gd name="T3" fmla="*/ 0 h 6"/>
                <a:gd name="T4" fmla="*/ 0 w 12"/>
                <a:gd name="T5" fmla="*/ 7 h 6"/>
                <a:gd name="T6" fmla="*/ 13 w 12"/>
                <a:gd name="T7" fmla="*/ 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6" name="Freeform 86"/>
            <p:cNvSpPr>
              <a:spLocks noChangeAspect="1"/>
            </p:cNvSpPr>
            <p:nvPr/>
          </p:nvSpPr>
          <p:spPr bwMode="auto">
            <a:xfrm>
              <a:off x="7282269" y="3696383"/>
              <a:ext cx="15220" cy="53846"/>
            </a:xfrm>
            <a:custGeom>
              <a:avLst/>
              <a:gdLst>
                <a:gd name="T0" fmla="*/ 11 w 8"/>
                <a:gd name="T1" fmla="*/ 0 h 33"/>
                <a:gd name="T2" fmla="*/ 11 w 8"/>
                <a:gd name="T3" fmla="*/ 10 h 33"/>
                <a:gd name="T4" fmla="*/ 7 w 8"/>
                <a:gd name="T5" fmla="*/ 22 h 33"/>
                <a:gd name="T6" fmla="*/ 0 w 8"/>
                <a:gd name="T7" fmla="*/ 35 h 33"/>
                <a:gd name="T8" fmla="*/ 7 w 8"/>
                <a:gd name="T9" fmla="*/ 17 h 33"/>
                <a:gd name="T10" fmla="*/ 11 w 8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3"/>
                <a:gd name="T20" fmla="*/ 8 w 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3">
                  <a:moveTo>
                    <a:pt x="8" y="0"/>
                  </a:moveTo>
                  <a:lnTo>
                    <a:pt x="8" y="9"/>
                  </a:lnTo>
                  <a:lnTo>
                    <a:pt x="5" y="21"/>
                  </a:lnTo>
                  <a:lnTo>
                    <a:pt x="0" y="33"/>
                  </a:lnTo>
                  <a:lnTo>
                    <a:pt x="5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7" name="Freeform 87"/>
            <p:cNvSpPr>
              <a:spLocks noChangeAspect="1"/>
            </p:cNvSpPr>
            <p:nvPr/>
          </p:nvSpPr>
          <p:spPr bwMode="auto">
            <a:xfrm>
              <a:off x="6625062" y="3416382"/>
              <a:ext cx="211690" cy="447693"/>
            </a:xfrm>
            <a:custGeom>
              <a:avLst/>
              <a:gdLst>
                <a:gd name="T0" fmla="*/ 51 w 138"/>
                <a:gd name="T1" fmla="*/ 208 h 262"/>
                <a:gd name="T2" fmla="*/ 59 w 138"/>
                <a:gd name="T3" fmla="*/ 172 h 262"/>
                <a:gd name="T4" fmla="*/ 60 w 138"/>
                <a:gd name="T5" fmla="*/ 140 h 262"/>
                <a:gd name="T6" fmla="*/ 77 w 138"/>
                <a:gd name="T7" fmla="*/ 152 h 262"/>
                <a:gd name="T8" fmla="*/ 106 w 138"/>
                <a:gd name="T9" fmla="*/ 167 h 262"/>
                <a:gd name="T10" fmla="*/ 106 w 138"/>
                <a:gd name="T11" fmla="*/ 159 h 262"/>
                <a:gd name="T12" fmla="*/ 112 w 138"/>
                <a:gd name="T13" fmla="*/ 121 h 262"/>
                <a:gd name="T14" fmla="*/ 149 w 138"/>
                <a:gd name="T15" fmla="*/ 120 h 262"/>
                <a:gd name="T16" fmla="*/ 150 w 138"/>
                <a:gd name="T17" fmla="*/ 92 h 262"/>
                <a:gd name="T18" fmla="*/ 131 w 138"/>
                <a:gd name="T19" fmla="*/ 58 h 262"/>
                <a:gd name="T20" fmla="*/ 102 w 138"/>
                <a:gd name="T21" fmla="*/ 46 h 262"/>
                <a:gd name="T22" fmla="*/ 83 w 138"/>
                <a:gd name="T23" fmla="*/ 44 h 262"/>
                <a:gd name="T24" fmla="*/ 65 w 138"/>
                <a:gd name="T25" fmla="*/ 36 h 262"/>
                <a:gd name="T26" fmla="*/ 51 w 138"/>
                <a:gd name="T27" fmla="*/ 14 h 262"/>
                <a:gd name="T28" fmla="*/ 43 w 138"/>
                <a:gd name="T29" fmla="*/ 0 h 262"/>
                <a:gd name="T30" fmla="*/ 25 w 138"/>
                <a:gd name="T31" fmla="*/ 12 h 262"/>
                <a:gd name="T32" fmla="*/ 6 w 138"/>
                <a:gd name="T33" fmla="*/ 38 h 262"/>
                <a:gd name="T34" fmla="*/ 16 w 138"/>
                <a:gd name="T35" fmla="*/ 59 h 262"/>
                <a:gd name="T36" fmla="*/ 33 w 138"/>
                <a:gd name="T37" fmla="*/ 81 h 262"/>
                <a:gd name="T38" fmla="*/ 27 w 138"/>
                <a:gd name="T39" fmla="*/ 101 h 262"/>
                <a:gd name="T40" fmla="*/ 37 w 138"/>
                <a:gd name="T41" fmla="*/ 126 h 262"/>
                <a:gd name="T42" fmla="*/ 50 w 138"/>
                <a:gd name="T43" fmla="*/ 154 h 262"/>
                <a:gd name="T44" fmla="*/ 50 w 138"/>
                <a:gd name="T45" fmla="*/ 187 h 262"/>
                <a:gd name="T46" fmla="*/ 43 w 138"/>
                <a:gd name="T47" fmla="*/ 204 h 262"/>
                <a:gd name="T48" fmla="*/ 38 w 138"/>
                <a:gd name="T49" fmla="*/ 242 h 262"/>
                <a:gd name="T50" fmla="*/ 50 w 138"/>
                <a:gd name="T51" fmla="*/ 251 h 262"/>
                <a:gd name="T52" fmla="*/ 64 w 138"/>
                <a:gd name="T53" fmla="*/ 267 h 262"/>
                <a:gd name="T54" fmla="*/ 73 w 138"/>
                <a:gd name="T55" fmla="*/ 275 h 262"/>
                <a:gd name="T56" fmla="*/ 89 w 138"/>
                <a:gd name="T57" fmla="*/ 291 h 262"/>
                <a:gd name="T58" fmla="*/ 106 w 138"/>
                <a:gd name="T59" fmla="*/ 282 h 262"/>
                <a:gd name="T60" fmla="*/ 84 w 138"/>
                <a:gd name="T61" fmla="*/ 268 h 262"/>
                <a:gd name="T62" fmla="*/ 71 w 138"/>
                <a:gd name="T63" fmla="*/ 242 h 262"/>
                <a:gd name="T64" fmla="*/ 57 w 138"/>
                <a:gd name="T65" fmla="*/ 222 h 2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262"/>
                <a:gd name="T101" fmla="*/ 138 w 138"/>
                <a:gd name="T102" fmla="*/ 262 h 2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262">
                  <a:moveTo>
                    <a:pt x="51" y="200"/>
                  </a:moveTo>
                  <a:lnTo>
                    <a:pt x="46" y="187"/>
                  </a:lnTo>
                  <a:lnTo>
                    <a:pt x="50" y="170"/>
                  </a:lnTo>
                  <a:lnTo>
                    <a:pt x="53" y="155"/>
                  </a:lnTo>
                  <a:lnTo>
                    <a:pt x="53" y="140"/>
                  </a:lnTo>
                  <a:lnTo>
                    <a:pt x="54" y="126"/>
                  </a:lnTo>
                  <a:lnTo>
                    <a:pt x="68" y="124"/>
                  </a:lnTo>
                  <a:lnTo>
                    <a:pt x="69" y="137"/>
                  </a:lnTo>
                  <a:lnTo>
                    <a:pt x="81" y="139"/>
                  </a:lnTo>
                  <a:lnTo>
                    <a:pt x="96" y="150"/>
                  </a:lnTo>
                  <a:lnTo>
                    <a:pt x="102" y="157"/>
                  </a:lnTo>
                  <a:lnTo>
                    <a:pt x="96" y="143"/>
                  </a:lnTo>
                  <a:lnTo>
                    <a:pt x="90" y="127"/>
                  </a:lnTo>
                  <a:lnTo>
                    <a:pt x="101" y="109"/>
                  </a:lnTo>
                  <a:lnTo>
                    <a:pt x="117" y="109"/>
                  </a:lnTo>
                  <a:lnTo>
                    <a:pt x="134" y="108"/>
                  </a:lnTo>
                  <a:lnTo>
                    <a:pt x="138" y="98"/>
                  </a:lnTo>
                  <a:lnTo>
                    <a:pt x="135" y="83"/>
                  </a:lnTo>
                  <a:lnTo>
                    <a:pt x="120" y="65"/>
                  </a:lnTo>
                  <a:lnTo>
                    <a:pt x="118" y="52"/>
                  </a:lnTo>
                  <a:lnTo>
                    <a:pt x="99" y="36"/>
                  </a:lnTo>
                  <a:lnTo>
                    <a:pt x="92" y="41"/>
                  </a:lnTo>
                  <a:lnTo>
                    <a:pt x="84" y="43"/>
                  </a:lnTo>
                  <a:lnTo>
                    <a:pt x="75" y="40"/>
                  </a:lnTo>
                  <a:lnTo>
                    <a:pt x="60" y="50"/>
                  </a:lnTo>
                  <a:lnTo>
                    <a:pt x="59" y="32"/>
                  </a:lnTo>
                  <a:lnTo>
                    <a:pt x="58" y="14"/>
                  </a:lnTo>
                  <a:lnTo>
                    <a:pt x="46" y="13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3" y="11"/>
                  </a:lnTo>
                  <a:lnTo>
                    <a:pt x="9" y="13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14" y="53"/>
                  </a:lnTo>
                  <a:lnTo>
                    <a:pt x="27" y="72"/>
                  </a:lnTo>
                  <a:lnTo>
                    <a:pt x="30" y="73"/>
                  </a:lnTo>
                  <a:lnTo>
                    <a:pt x="27" y="84"/>
                  </a:lnTo>
                  <a:lnTo>
                    <a:pt x="24" y="91"/>
                  </a:lnTo>
                  <a:lnTo>
                    <a:pt x="24" y="102"/>
                  </a:lnTo>
                  <a:lnTo>
                    <a:pt x="33" y="113"/>
                  </a:lnTo>
                  <a:lnTo>
                    <a:pt x="41" y="124"/>
                  </a:lnTo>
                  <a:lnTo>
                    <a:pt x="45" y="139"/>
                  </a:lnTo>
                  <a:lnTo>
                    <a:pt x="50" y="157"/>
                  </a:lnTo>
                  <a:lnTo>
                    <a:pt x="45" y="168"/>
                  </a:lnTo>
                  <a:lnTo>
                    <a:pt x="39" y="180"/>
                  </a:lnTo>
                  <a:lnTo>
                    <a:pt x="39" y="184"/>
                  </a:lnTo>
                  <a:lnTo>
                    <a:pt x="36" y="200"/>
                  </a:lnTo>
                  <a:lnTo>
                    <a:pt x="34" y="218"/>
                  </a:lnTo>
                  <a:lnTo>
                    <a:pt x="36" y="216"/>
                  </a:lnTo>
                  <a:lnTo>
                    <a:pt x="45" y="226"/>
                  </a:lnTo>
                  <a:lnTo>
                    <a:pt x="53" y="235"/>
                  </a:lnTo>
                  <a:lnTo>
                    <a:pt x="58" y="240"/>
                  </a:lnTo>
                  <a:lnTo>
                    <a:pt x="65" y="251"/>
                  </a:lnTo>
                  <a:lnTo>
                    <a:pt x="66" y="248"/>
                  </a:lnTo>
                  <a:lnTo>
                    <a:pt x="78" y="254"/>
                  </a:lnTo>
                  <a:lnTo>
                    <a:pt x="80" y="262"/>
                  </a:lnTo>
                  <a:lnTo>
                    <a:pt x="90" y="262"/>
                  </a:lnTo>
                  <a:lnTo>
                    <a:pt x="96" y="254"/>
                  </a:lnTo>
                  <a:lnTo>
                    <a:pt x="88" y="244"/>
                  </a:lnTo>
                  <a:lnTo>
                    <a:pt x="76" y="241"/>
                  </a:lnTo>
                  <a:lnTo>
                    <a:pt x="68" y="232"/>
                  </a:lnTo>
                  <a:lnTo>
                    <a:pt x="64" y="218"/>
                  </a:lnTo>
                  <a:lnTo>
                    <a:pt x="58" y="202"/>
                  </a:lnTo>
                  <a:lnTo>
                    <a:pt x="51" y="20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8" name="Freeform 88"/>
            <p:cNvSpPr>
              <a:spLocks noChangeAspect="1"/>
            </p:cNvSpPr>
            <p:nvPr/>
          </p:nvSpPr>
          <p:spPr bwMode="auto">
            <a:xfrm>
              <a:off x="6726064" y="3327151"/>
              <a:ext cx="211690" cy="447693"/>
            </a:xfrm>
            <a:custGeom>
              <a:avLst/>
              <a:gdLst>
                <a:gd name="T0" fmla="*/ 48 w 138"/>
                <a:gd name="T1" fmla="*/ 56 h 262"/>
                <a:gd name="T2" fmla="*/ 30 w 138"/>
                <a:gd name="T3" fmla="*/ 50 h 262"/>
                <a:gd name="T4" fmla="*/ 13 w 138"/>
                <a:gd name="T5" fmla="*/ 31 h 262"/>
                <a:gd name="T6" fmla="*/ 4 w 138"/>
                <a:gd name="T7" fmla="*/ 12 h 262"/>
                <a:gd name="T8" fmla="*/ 17 w 138"/>
                <a:gd name="T9" fmla="*/ 12 h 262"/>
                <a:gd name="T10" fmla="*/ 28 w 138"/>
                <a:gd name="T11" fmla="*/ 13 h 262"/>
                <a:gd name="T12" fmla="*/ 38 w 138"/>
                <a:gd name="T13" fmla="*/ 12 h 262"/>
                <a:gd name="T14" fmla="*/ 54 w 138"/>
                <a:gd name="T15" fmla="*/ 2 h 262"/>
                <a:gd name="T16" fmla="*/ 79 w 138"/>
                <a:gd name="T17" fmla="*/ 22 h 262"/>
                <a:gd name="T18" fmla="*/ 103 w 138"/>
                <a:gd name="T19" fmla="*/ 33 h 262"/>
                <a:gd name="T20" fmla="*/ 84 w 138"/>
                <a:gd name="T21" fmla="*/ 47 h 262"/>
                <a:gd name="T22" fmla="*/ 78 w 138"/>
                <a:gd name="T23" fmla="*/ 66 h 262"/>
                <a:gd name="T24" fmla="*/ 84 w 138"/>
                <a:gd name="T25" fmla="*/ 100 h 262"/>
                <a:gd name="T26" fmla="*/ 99 w 138"/>
                <a:gd name="T27" fmla="*/ 122 h 262"/>
                <a:gd name="T28" fmla="*/ 125 w 138"/>
                <a:gd name="T29" fmla="*/ 144 h 262"/>
                <a:gd name="T30" fmla="*/ 145 w 138"/>
                <a:gd name="T31" fmla="*/ 184 h 262"/>
                <a:gd name="T32" fmla="*/ 152 w 138"/>
                <a:gd name="T33" fmla="*/ 218 h 262"/>
                <a:gd name="T34" fmla="*/ 150 w 138"/>
                <a:gd name="T35" fmla="*/ 233 h 262"/>
                <a:gd name="T36" fmla="*/ 124 w 138"/>
                <a:gd name="T37" fmla="*/ 255 h 262"/>
                <a:gd name="T38" fmla="*/ 112 w 138"/>
                <a:gd name="T39" fmla="*/ 258 h 262"/>
                <a:gd name="T40" fmla="*/ 110 w 138"/>
                <a:gd name="T41" fmla="*/ 265 h 262"/>
                <a:gd name="T42" fmla="*/ 103 w 138"/>
                <a:gd name="T43" fmla="*/ 273 h 262"/>
                <a:gd name="T44" fmla="*/ 80 w 138"/>
                <a:gd name="T45" fmla="*/ 291 h 262"/>
                <a:gd name="T46" fmla="*/ 71 w 138"/>
                <a:gd name="T47" fmla="*/ 257 h 262"/>
                <a:gd name="T48" fmla="*/ 85 w 138"/>
                <a:gd name="T49" fmla="*/ 247 h 262"/>
                <a:gd name="T50" fmla="*/ 93 w 138"/>
                <a:gd name="T51" fmla="*/ 233 h 262"/>
                <a:gd name="T52" fmla="*/ 120 w 138"/>
                <a:gd name="T53" fmla="*/ 220 h 262"/>
                <a:gd name="T54" fmla="*/ 118 w 138"/>
                <a:gd name="T55" fmla="*/ 189 h 262"/>
                <a:gd name="T56" fmla="*/ 113 w 138"/>
                <a:gd name="T57" fmla="*/ 155 h 262"/>
                <a:gd name="T58" fmla="*/ 110 w 138"/>
                <a:gd name="T59" fmla="*/ 144 h 262"/>
                <a:gd name="T60" fmla="*/ 85 w 138"/>
                <a:gd name="T61" fmla="*/ 120 h 262"/>
                <a:gd name="T62" fmla="*/ 64 w 138"/>
                <a:gd name="T63" fmla="*/ 93 h 262"/>
                <a:gd name="T64" fmla="*/ 45 w 138"/>
                <a:gd name="T65" fmla="*/ 71 h 262"/>
                <a:gd name="T66" fmla="*/ 53 w 138"/>
                <a:gd name="T67" fmla="*/ 60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8"/>
                <a:gd name="T103" fmla="*/ 0 h 262"/>
                <a:gd name="T104" fmla="*/ 138 w 138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8" h="262">
                  <a:moveTo>
                    <a:pt x="48" y="54"/>
                  </a:moveTo>
                  <a:lnTo>
                    <a:pt x="43" y="50"/>
                  </a:lnTo>
                  <a:lnTo>
                    <a:pt x="34" y="41"/>
                  </a:lnTo>
                  <a:lnTo>
                    <a:pt x="27" y="45"/>
                  </a:lnTo>
                  <a:lnTo>
                    <a:pt x="15" y="35"/>
                  </a:lnTo>
                  <a:lnTo>
                    <a:pt x="12" y="28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5" y="12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69" y="8"/>
                  </a:lnTo>
                  <a:lnTo>
                    <a:pt x="71" y="20"/>
                  </a:lnTo>
                  <a:lnTo>
                    <a:pt x="77" y="24"/>
                  </a:lnTo>
                  <a:lnTo>
                    <a:pt x="93" y="30"/>
                  </a:lnTo>
                  <a:lnTo>
                    <a:pt x="84" y="38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0" y="59"/>
                  </a:lnTo>
                  <a:lnTo>
                    <a:pt x="64" y="75"/>
                  </a:lnTo>
                  <a:lnTo>
                    <a:pt x="76" y="90"/>
                  </a:lnTo>
                  <a:lnTo>
                    <a:pt x="79" y="100"/>
                  </a:lnTo>
                  <a:lnTo>
                    <a:pt x="89" y="110"/>
                  </a:lnTo>
                  <a:lnTo>
                    <a:pt x="100" y="119"/>
                  </a:lnTo>
                  <a:lnTo>
                    <a:pt x="113" y="130"/>
                  </a:lnTo>
                  <a:lnTo>
                    <a:pt x="124" y="142"/>
                  </a:lnTo>
                  <a:lnTo>
                    <a:pt x="131" y="166"/>
                  </a:lnTo>
                  <a:lnTo>
                    <a:pt x="138" y="190"/>
                  </a:lnTo>
                  <a:lnTo>
                    <a:pt x="137" y="196"/>
                  </a:lnTo>
                  <a:lnTo>
                    <a:pt x="137" y="203"/>
                  </a:lnTo>
                  <a:lnTo>
                    <a:pt x="135" y="210"/>
                  </a:lnTo>
                  <a:lnTo>
                    <a:pt x="124" y="220"/>
                  </a:lnTo>
                  <a:lnTo>
                    <a:pt x="112" y="230"/>
                  </a:lnTo>
                  <a:lnTo>
                    <a:pt x="101" y="227"/>
                  </a:lnTo>
                  <a:lnTo>
                    <a:pt x="101" y="232"/>
                  </a:lnTo>
                  <a:lnTo>
                    <a:pt x="101" y="237"/>
                  </a:lnTo>
                  <a:lnTo>
                    <a:pt x="99" y="239"/>
                  </a:lnTo>
                  <a:lnTo>
                    <a:pt x="99" y="246"/>
                  </a:lnTo>
                  <a:lnTo>
                    <a:pt x="93" y="246"/>
                  </a:lnTo>
                  <a:lnTo>
                    <a:pt x="81" y="260"/>
                  </a:lnTo>
                  <a:lnTo>
                    <a:pt x="72" y="262"/>
                  </a:lnTo>
                  <a:lnTo>
                    <a:pt x="75" y="240"/>
                  </a:lnTo>
                  <a:lnTo>
                    <a:pt x="64" y="231"/>
                  </a:lnTo>
                  <a:lnTo>
                    <a:pt x="73" y="225"/>
                  </a:lnTo>
                  <a:lnTo>
                    <a:pt x="77" y="222"/>
                  </a:lnTo>
                  <a:lnTo>
                    <a:pt x="89" y="224"/>
                  </a:lnTo>
                  <a:lnTo>
                    <a:pt x="84" y="210"/>
                  </a:lnTo>
                  <a:lnTo>
                    <a:pt x="93" y="206"/>
                  </a:lnTo>
                  <a:lnTo>
                    <a:pt x="108" y="198"/>
                  </a:lnTo>
                  <a:lnTo>
                    <a:pt x="107" y="184"/>
                  </a:lnTo>
                  <a:lnTo>
                    <a:pt x="106" y="170"/>
                  </a:lnTo>
                  <a:lnTo>
                    <a:pt x="105" y="154"/>
                  </a:lnTo>
                  <a:lnTo>
                    <a:pt x="102" y="140"/>
                  </a:lnTo>
                  <a:lnTo>
                    <a:pt x="97" y="134"/>
                  </a:lnTo>
                  <a:lnTo>
                    <a:pt x="99" y="130"/>
                  </a:lnTo>
                  <a:lnTo>
                    <a:pt x="84" y="118"/>
                  </a:lnTo>
                  <a:lnTo>
                    <a:pt x="77" y="108"/>
                  </a:lnTo>
                  <a:lnTo>
                    <a:pt x="67" y="96"/>
                  </a:lnTo>
                  <a:lnTo>
                    <a:pt x="58" y="84"/>
                  </a:lnTo>
                  <a:lnTo>
                    <a:pt x="37" y="69"/>
                  </a:lnTo>
                  <a:lnTo>
                    <a:pt x="41" y="64"/>
                  </a:lnTo>
                  <a:lnTo>
                    <a:pt x="49" y="62"/>
                  </a:lnTo>
                  <a:lnTo>
                    <a:pt x="48" y="5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9" name="Freeform 89"/>
            <p:cNvSpPr>
              <a:spLocks noChangeAspect="1"/>
            </p:cNvSpPr>
            <p:nvPr/>
          </p:nvSpPr>
          <p:spPr bwMode="auto">
            <a:xfrm>
              <a:off x="5493283" y="3237920"/>
              <a:ext cx="17986" cy="50769"/>
            </a:xfrm>
            <a:custGeom>
              <a:avLst/>
              <a:gdLst>
                <a:gd name="T0" fmla="*/ 8 w 11"/>
                <a:gd name="T1" fmla="*/ 31 h 29"/>
                <a:gd name="T2" fmla="*/ 6 w 11"/>
                <a:gd name="T3" fmla="*/ 33 h 29"/>
                <a:gd name="T4" fmla="*/ 0 w 11"/>
                <a:gd name="T5" fmla="*/ 28 h 29"/>
                <a:gd name="T6" fmla="*/ 0 w 11"/>
                <a:gd name="T7" fmla="*/ 9 h 29"/>
                <a:gd name="T8" fmla="*/ 7 w 11"/>
                <a:gd name="T9" fmla="*/ 0 h 29"/>
                <a:gd name="T10" fmla="*/ 13 w 11"/>
                <a:gd name="T11" fmla="*/ 17 h 29"/>
                <a:gd name="T12" fmla="*/ 8 w 11"/>
                <a:gd name="T13" fmla="*/ 3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9"/>
                <a:gd name="T23" fmla="*/ 11 w 11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9">
                  <a:moveTo>
                    <a:pt x="7" y="27"/>
                  </a:moveTo>
                  <a:lnTo>
                    <a:pt x="5" y="29"/>
                  </a:lnTo>
                  <a:lnTo>
                    <a:pt x="0" y="25"/>
                  </a:lnTo>
                  <a:lnTo>
                    <a:pt x="0" y="8"/>
                  </a:lnTo>
                  <a:lnTo>
                    <a:pt x="6" y="0"/>
                  </a:lnTo>
                  <a:lnTo>
                    <a:pt x="11" y="15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0" name="Freeform 90"/>
            <p:cNvSpPr>
              <a:spLocks noChangeAspect="1"/>
            </p:cNvSpPr>
            <p:nvPr/>
          </p:nvSpPr>
          <p:spPr bwMode="auto">
            <a:xfrm>
              <a:off x="5287128" y="2824073"/>
              <a:ext cx="492559" cy="444617"/>
            </a:xfrm>
            <a:custGeom>
              <a:avLst/>
              <a:gdLst>
                <a:gd name="T0" fmla="*/ 40 w 322"/>
                <a:gd name="T1" fmla="*/ 117 h 261"/>
                <a:gd name="T2" fmla="*/ 44 w 322"/>
                <a:gd name="T3" fmla="*/ 87 h 261"/>
                <a:gd name="T4" fmla="*/ 32 w 322"/>
                <a:gd name="T5" fmla="*/ 73 h 261"/>
                <a:gd name="T6" fmla="*/ 6 w 322"/>
                <a:gd name="T7" fmla="*/ 37 h 261"/>
                <a:gd name="T8" fmla="*/ 0 w 322"/>
                <a:gd name="T9" fmla="*/ 6 h 261"/>
                <a:gd name="T10" fmla="*/ 8 w 322"/>
                <a:gd name="T11" fmla="*/ 1 h 261"/>
                <a:gd name="T12" fmla="*/ 31 w 322"/>
                <a:gd name="T13" fmla="*/ 17 h 261"/>
                <a:gd name="T14" fmla="*/ 60 w 322"/>
                <a:gd name="T15" fmla="*/ 0 h 261"/>
                <a:gd name="T16" fmla="*/ 64 w 322"/>
                <a:gd name="T17" fmla="*/ 14 h 261"/>
                <a:gd name="T18" fmla="*/ 87 w 322"/>
                <a:gd name="T19" fmla="*/ 43 h 261"/>
                <a:gd name="T20" fmla="*/ 123 w 322"/>
                <a:gd name="T21" fmla="*/ 56 h 261"/>
                <a:gd name="T22" fmla="*/ 153 w 322"/>
                <a:gd name="T23" fmla="*/ 59 h 261"/>
                <a:gd name="T24" fmla="*/ 167 w 322"/>
                <a:gd name="T25" fmla="*/ 53 h 261"/>
                <a:gd name="T26" fmla="*/ 170 w 322"/>
                <a:gd name="T27" fmla="*/ 47 h 261"/>
                <a:gd name="T28" fmla="*/ 200 w 322"/>
                <a:gd name="T29" fmla="*/ 32 h 261"/>
                <a:gd name="T30" fmla="*/ 243 w 322"/>
                <a:gd name="T31" fmla="*/ 40 h 261"/>
                <a:gd name="T32" fmla="*/ 272 w 322"/>
                <a:gd name="T33" fmla="*/ 59 h 261"/>
                <a:gd name="T34" fmla="*/ 293 w 322"/>
                <a:gd name="T35" fmla="*/ 81 h 261"/>
                <a:gd name="T36" fmla="*/ 289 w 322"/>
                <a:gd name="T37" fmla="*/ 106 h 261"/>
                <a:gd name="T38" fmla="*/ 295 w 322"/>
                <a:gd name="T39" fmla="*/ 123 h 261"/>
                <a:gd name="T40" fmla="*/ 297 w 322"/>
                <a:gd name="T41" fmla="*/ 143 h 261"/>
                <a:gd name="T42" fmla="*/ 317 w 322"/>
                <a:gd name="T43" fmla="*/ 165 h 261"/>
                <a:gd name="T44" fmla="*/ 308 w 322"/>
                <a:gd name="T45" fmla="*/ 196 h 261"/>
                <a:gd name="T46" fmla="*/ 332 w 322"/>
                <a:gd name="T47" fmla="*/ 223 h 261"/>
                <a:gd name="T48" fmla="*/ 350 w 322"/>
                <a:gd name="T49" fmla="*/ 249 h 261"/>
                <a:gd name="T50" fmla="*/ 356 w 322"/>
                <a:gd name="T51" fmla="*/ 259 h 261"/>
                <a:gd name="T52" fmla="*/ 335 w 322"/>
                <a:gd name="T53" fmla="*/ 272 h 261"/>
                <a:gd name="T54" fmla="*/ 315 w 322"/>
                <a:gd name="T55" fmla="*/ 286 h 261"/>
                <a:gd name="T56" fmla="*/ 278 w 322"/>
                <a:gd name="T57" fmla="*/ 279 h 261"/>
                <a:gd name="T58" fmla="*/ 252 w 322"/>
                <a:gd name="T59" fmla="*/ 264 h 261"/>
                <a:gd name="T60" fmla="*/ 231 w 322"/>
                <a:gd name="T61" fmla="*/ 256 h 261"/>
                <a:gd name="T62" fmla="*/ 190 w 322"/>
                <a:gd name="T63" fmla="*/ 256 h 261"/>
                <a:gd name="T64" fmla="*/ 159 w 322"/>
                <a:gd name="T65" fmla="*/ 236 h 261"/>
                <a:gd name="T66" fmla="*/ 138 w 322"/>
                <a:gd name="T67" fmla="*/ 210 h 261"/>
                <a:gd name="T68" fmla="*/ 116 w 322"/>
                <a:gd name="T69" fmla="*/ 190 h 261"/>
                <a:gd name="T70" fmla="*/ 107 w 322"/>
                <a:gd name="T71" fmla="*/ 184 h 261"/>
                <a:gd name="T72" fmla="*/ 100 w 322"/>
                <a:gd name="T73" fmla="*/ 193 h 261"/>
                <a:gd name="T74" fmla="*/ 90 w 322"/>
                <a:gd name="T75" fmla="*/ 173 h 261"/>
                <a:gd name="T76" fmla="*/ 84 w 322"/>
                <a:gd name="T77" fmla="*/ 157 h 261"/>
                <a:gd name="T78" fmla="*/ 63 w 322"/>
                <a:gd name="T79" fmla="*/ 140 h 2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261"/>
                <a:gd name="T122" fmla="*/ 322 w 322"/>
                <a:gd name="T123" fmla="*/ 261 h 2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261">
                  <a:moveTo>
                    <a:pt x="45" y="118"/>
                  </a:moveTo>
                  <a:lnTo>
                    <a:pt x="36" y="106"/>
                  </a:lnTo>
                  <a:lnTo>
                    <a:pt x="35" y="96"/>
                  </a:lnTo>
                  <a:lnTo>
                    <a:pt x="40" y="79"/>
                  </a:lnTo>
                  <a:lnTo>
                    <a:pt x="40" y="71"/>
                  </a:lnTo>
                  <a:lnTo>
                    <a:pt x="29" y="66"/>
                  </a:lnTo>
                  <a:lnTo>
                    <a:pt x="15" y="46"/>
                  </a:lnTo>
                  <a:lnTo>
                    <a:pt x="5" y="33"/>
                  </a:lnTo>
                  <a:lnTo>
                    <a:pt x="1" y="15"/>
                  </a:lnTo>
                  <a:lnTo>
                    <a:pt x="0" y="5"/>
                  </a:lnTo>
                  <a:lnTo>
                    <a:pt x="6" y="0"/>
                  </a:lnTo>
                  <a:lnTo>
                    <a:pt x="7" y="1"/>
                  </a:lnTo>
                  <a:lnTo>
                    <a:pt x="10" y="5"/>
                  </a:lnTo>
                  <a:lnTo>
                    <a:pt x="28" y="15"/>
                  </a:lnTo>
                  <a:lnTo>
                    <a:pt x="40" y="10"/>
                  </a:lnTo>
                  <a:lnTo>
                    <a:pt x="54" y="0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71" y="23"/>
                  </a:lnTo>
                  <a:lnTo>
                    <a:pt x="79" y="39"/>
                  </a:lnTo>
                  <a:lnTo>
                    <a:pt x="96" y="46"/>
                  </a:lnTo>
                  <a:lnTo>
                    <a:pt x="111" y="51"/>
                  </a:lnTo>
                  <a:lnTo>
                    <a:pt x="125" y="55"/>
                  </a:lnTo>
                  <a:lnTo>
                    <a:pt x="138" y="53"/>
                  </a:lnTo>
                  <a:lnTo>
                    <a:pt x="149" y="51"/>
                  </a:lnTo>
                  <a:lnTo>
                    <a:pt x="151" y="48"/>
                  </a:lnTo>
                  <a:lnTo>
                    <a:pt x="149" y="42"/>
                  </a:lnTo>
                  <a:lnTo>
                    <a:pt x="154" y="42"/>
                  </a:lnTo>
                  <a:lnTo>
                    <a:pt x="165" y="31"/>
                  </a:lnTo>
                  <a:lnTo>
                    <a:pt x="181" y="29"/>
                  </a:lnTo>
                  <a:lnTo>
                    <a:pt x="196" y="28"/>
                  </a:lnTo>
                  <a:lnTo>
                    <a:pt x="220" y="36"/>
                  </a:lnTo>
                  <a:lnTo>
                    <a:pt x="233" y="45"/>
                  </a:lnTo>
                  <a:lnTo>
                    <a:pt x="246" y="53"/>
                  </a:lnTo>
                  <a:lnTo>
                    <a:pt x="259" y="55"/>
                  </a:lnTo>
                  <a:lnTo>
                    <a:pt x="265" y="73"/>
                  </a:lnTo>
                  <a:lnTo>
                    <a:pt x="262" y="94"/>
                  </a:lnTo>
                  <a:lnTo>
                    <a:pt x="261" y="96"/>
                  </a:lnTo>
                  <a:lnTo>
                    <a:pt x="261" y="106"/>
                  </a:lnTo>
                  <a:lnTo>
                    <a:pt x="267" y="111"/>
                  </a:lnTo>
                  <a:lnTo>
                    <a:pt x="265" y="114"/>
                  </a:lnTo>
                  <a:lnTo>
                    <a:pt x="269" y="129"/>
                  </a:lnTo>
                  <a:lnTo>
                    <a:pt x="271" y="144"/>
                  </a:lnTo>
                  <a:lnTo>
                    <a:pt x="287" y="149"/>
                  </a:lnTo>
                  <a:lnTo>
                    <a:pt x="289" y="156"/>
                  </a:lnTo>
                  <a:lnTo>
                    <a:pt x="279" y="177"/>
                  </a:lnTo>
                  <a:lnTo>
                    <a:pt x="289" y="189"/>
                  </a:lnTo>
                  <a:lnTo>
                    <a:pt x="300" y="201"/>
                  </a:lnTo>
                  <a:lnTo>
                    <a:pt x="312" y="207"/>
                  </a:lnTo>
                  <a:lnTo>
                    <a:pt x="317" y="225"/>
                  </a:lnTo>
                  <a:lnTo>
                    <a:pt x="322" y="227"/>
                  </a:lnTo>
                  <a:lnTo>
                    <a:pt x="322" y="234"/>
                  </a:lnTo>
                  <a:lnTo>
                    <a:pt x="309" y="240"/>
                  </a:lnTo>
                  <a:lnTo>
                    <a:pt x="303" y="246"/>
                  </a:lnTo>
                  <a:lnTo>
                    <a:pt x="301" y="261"/>
                  </a:lnTo>
                  <a:lnTo>
                    <a:pt x="285" y="258"/>
                  </a:lnTo>
                  <a:lnTo>
                    <a:pt x="268" y="255"/>
                  </a:lnTo>
                  <a:lnTo>
                    <a:pt x="251" y="252"/>
                  </a:lnTo>
                  <a:lnTo>
                    <a:pt x="234" y="250"/>
                  </a:lnTo>
                  <a:lnTo>
                    <a:pt x="228" y="238"/>
                  </a:lnTo>
                  <a:lnTo>
                    <a:pt x="221" y="226"/>
                  </a:lnTo>
                  <a:lnTo>
                    <a:pt x="209" y="231"/>
                  </a:lnTo>
                  <a:lnTo>
                    <a:pt x="196" y="235"/>
                  </a:lnTo>
                  <a:lnTo>
                    <a:pt x="172" y="231"/>
                  </a:lnTo>
                  <a:lnTo>
                    <a:pt x="159" y="221"/>
                  </a:lnTo>
                  <a:lnTo>
                    <a:pt x="144" y="213"/>
                  </a:lnTo>
                  <a:lnTo>
                    <a:pt x="132" y="201"/>
                  </a:lnTo>
                  <a:lnTo>
                    <a:pt x="125" y="190"/>
                  </a:lnTo>
                  <a:lnTo>
                    <a:pt x="111" y="171"/>
                  </a:lnTo>
                  <a:lnTo>
                    <a:pt x="105" y="172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74"/>
                  </a:lnTo>
                  <a:lnTo>
                    <a:pt x="90" y="174"/>
                  </a:lnTo>
                  <a:lnTo>
                    <a:pt x="85" y="168"/>
                  </a:lnTo>
                  <a:lnTo>
                    <a:pt x="81" y="156"/>
                  </a:lnTo>
                  <a:lnTo>
                    <a:pt x="75" y="156"/>
                  </a:lnTo>
                  <a:lnTo>
                    <a:pt x="76" y="142"/>
                  </a:lnTo>
                  <a:lnTo>
                    <a:pt x="70" y="135"/>
                  </a:lnTo>
                  <a:lnTo>
                    <a:pt x="57" y="126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1" name="Freeform 91"/>
            <p:cNvSpPr>
              <a:spLocks noChangeAspect="1"/>
            </p:cNvSpPr>
            <p:nvPr/>
          </p:nvSpPr>
          <p:spPr bwMode="auto">
            <a:xfrm>
              <a:off x="5186125" y="2896381"/>
              <a:ext cx="239362" cy="249232"/>
            </a:xfrm>
            <a:custGeom>
              <a:avLst/>
              <a:gdLst>
                <a:gd name="T0" fmla="*/ 113 w 155"/>
                <a:gd name="T1" fmla="*/ 69 h 147"/>
                <a:gd name="T2" fmla="*/ 112 w 155"/>
                <a:gd name="T3" fmla="*/ 58 h 147"/>
                <a:gd name="T4" fmla="*/ 117 w 155"/>
                <a:gd name="T5" fmla="*/ 40 h 147"/>
                <a:gd name="T6" fmla="*/ 117 w 155"/>
                <a:gd name="T7" fmla="*/ 31 h 147"/>
                <a:gd name="T8" fmla="*/ 105 w 155"/>
                <a:gd name="T9" fmla="*/ 25 h 147"/>
                <a:gd name="T10" fmla="*/ 89 w 155"/>
                <a:gd name="T11" fmla="*/ 3 h 147"/>
                <a:gd name="T12" fmla="*/ 79 w 155"/>
                <a:gd name="T13" fmla="*/ 4 h 147"/>
                <a:gd name="T14" fmla="*/ 76 w 155"/>
                <a:gd name="T15" fmla="*/ 0 h 147"/>
                <a:gd name="T16" fmla="*/ 52 w 155"/>
                <a:gd name="T17" fmla="*/ 0 h 147"/>
                <a:gd name="T18" fmla="*/ 49 w 155"/>
                <a:gd name="T19" fmla="*/ 4 h 147"/>
                <a:gd name="T20" fmla="*/ 33 w 155"/>
                <a:gd name="T21" fmla="*/ 19 h 147"/>
                <a:gd name="T22" fmla="*/ 33 w 155"/>
                <a:gd name="T23" fmla="*/ 37 h 147"/>
                <a:gd name="T24" fmla="*/ 33 w 155"/>
                <a:gd name="T25" fmla="*/ 57 h 147"/>
                <a:gd name="T26" fmla="*/ 17 w 155"/>
                <a:gd name="T27" fmla="*/ 68 h 147"/>
                <a:gd name="T28" fmla="*/ 0 w 155"/>
                <a:gd name="T29" fmla="*/ 77 h 147"/>
                <a:gd name="T30" fmla="*/ 11 w 155"/>
                <a:gd name="T31" fmla="*/ 101 h 147"/>
                <a:gd name="T32" fmla="*/ 27 w 155"/>
                <a:gd name="T33" fmla="*/ 108 h 147"/>
                <a:gd name="T34" fmla="*/ 45 w 155"/>
                <a:gd name="T35" fmla="*/ 116 h 147"/>
                <a:gd name="T36" fmla="*/ 60 w 155"/>
                <a:gd name="T37" fmla="*/ 122 h 147"/>
                <a:gd name="T38" fmla="*/ 77 w 155"/>
                <a:gd name="T39" fmla="*/ 130 h 147"/>
                <a:gd name="T40" fmla="*/ 93 w 155"/>
                <a:gd name="T41" fmla="*/ 144 h 147"/>
                <a:gd name="T42" fmla="*/ 110 w 155"/>
                <a:gd name="T43" fmla="*/ 161 h 147"/>
                <a:gd name="T44" fmla="*/ 141 w 155"/>
                <a:gd name="T45" fmla="*/ 162 h 147"/>
                <a:gd name="T46" fmla="*/ 150 w 155"/>
                <a:gd name="T47" fmla="*/ 145 h 147"/>
                <a:gd name="T48" fmla="*/ 164 w 155"/>
                <a:gd name="T49" fmla="*/ 144 h 147"/>
                <a:gd name="T50" fmla="*/ 173 w 155"/>
                <a:gd name="T51" fmla="*/ 144 h 147"/>
                <a:gd name="T52" fmla="*/ 167 w 155"/>
                <a:gd name="T53" fmla="*/ 138 h 147"/>
                <a:gd name="T54" fmla="*/ 163 w 155"/>
                <a:gd name="T55" fmla="*/ 125 h 147"/>
                <a:gd name="T56" fmla="*/ 156 w 155"/>
                <a:gd name="T57" fmla="*/ 125 h 147"/>
                <a:gd name="T58" fmla="*/ 157 w 155"/>
                <a:gd name="T59" fmla="*/ 109 h 147"/>
                <a:gd name="T60" fmla="*/ 151 w 155"/>
                <a:gd name="T61" fmla="*/ 101 h 147"/>
                <a:gd name="T62" fmla="*/ 136 w 155"/>
                <a:gd name="T63" fmla="*/ 91 h 147"/>
                <a:gd name="T64" fmla="*/ 123 w 155"/>
                <a:gd name="T65" fmla="*/ 83 h 147"/>
                <a:gd name="T66" fmla="*/ 113 w 155"/>
                <a:gd name="T67" fmla="*/ 69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5"/>
                <a:gd name="T103" fmla="*/ 0 h 147"/>
                <a:gd name="T104" fmla="*/ 155 w 155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5" h="147">
                  <a:moveTo>
                    <a:pt x="101" y="63"/>
                  </a:moveTo>
                  <a:lnTo>
                    <a:pt x="100" y="53"/>
                  </a:lnTo>
                  <a:lnTo>
                    <a:pt x="105" y="36"/>
                  </a:lnTo>
                  <a:lnTo>
                    <a:pt x="105" y="28"/>
                  </a:lnTo>
                  <a:lnTo>
                    <a:pt x="94" y="23"/>
                  </a:lnTo>
                  <a:lnTo>
                    <a:pt x="80" y="3"/>
                  </a:lnTo>
                  <a:lnTo>
                    <a:pt x="71" y="4"/>
                  </a:lnTo>
                  <a:lnTo>
                    <a:pt x="68" y="0"/>
                  </a:lnTo>
                  <a:lnTo>
                    <a:pt x="47" y="0"/>
                  </a:lnTo>
                  <a:lnTo>
                    <a:pt x="44" y="4"/>
                  </a:lnTo>
                  <a:lnTo>
                    <a:pt x="30" y="17"/>
                  </a:lnTo>
                  <a:lnTo>
                    <a:pt x="30" y="34"/>
                  </a:lnTo>
                  <a:lnTo>
                    <a:pt x="30" y="52"/>
                  </a:lnTo>
                  <a:lnTo>
                    <a:pt x="15" y="62"/>
                  </a:lnTo>
                  <a:lnTo>
                    <a:pt x="0" y="70"/>
                  </a:lnTo>
                  <a:lnTo>
                    <a:pt x="10" y="92"/>
                  </a:lnTo>
                  <a:lnTo>
                    <a:pt x="24" y="98"/>
                  </a:lnTo>
                  <a:lnTo>
                    <a:pt x="40" y="105"/>
                  </a:lnTo>
                  <a:lnTo>
                    <a:pt x="54" y="111"/>
                  </a:lnTo>
                  <a:lnTo>
                    <a:pt x="69" y="118"/>
                  </a:lnTo>
                  <a:lnTo>
                    <a:pt x="83" y="131"/>
                  </a:lnTo>
                  <a:lnTo>
                    <a:pt x="99" y="146"/>
                  </a:lnTo>
                  <a:lnTo>
                    <a:pt x="126" y="147"/>
                  </a:lnTo>
                  <a:lnTo>
                    <a:pt x="134" y="132"/>
                  </a:lnTo>
                  <a:lnTo>
                    <a:pt x="147" y="131"/>
                  </a:lnTo>
                  <a:lnTo>
                    <a:pt x="155" y="131"/>
                  </a:lnTo>
                  <a:lnTo>
                    <a:pt x="150" y="125"/>
                  </a:lnTo>
                  <a:lnTo>
                    <a:pt x="146" y="113"/>
                  </a:lnTo>
                  <a:lnTo>
                    <a:pt x="140" y="113"/>
                  </a:lnTo>
                  <a:lnTo>
                    <a:pt x="141" y="99"/>
                  </a:lnTo>
                  <a:lnTo>
                    <a:pt x="135" y="92"/>
                  </a:lnTo>
                  <a:lnTo>
                    <a:pt x="122" y="83"/>
                  </a:lnTo>
                  <a:lnTo>
                    <a:pt x="110" y="75"/>
                  </a:lnTo>
                  <a:lnTo>
                    <a:pt x="101" y="6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2" name="Freeform 92"/>
            <p:cNvSpPr>
              <a:spLocks noChangeAspect="1"/>
            </p:cNvSpPr>
            <p:nvPr/>
          </p:nvSpPr>
          <p:spPr bwMode="auto">
            <a:xfrm>
              <a:off x="5379828" y="3120997"/>
              <a:ext cx="45659" cy="44616"/>
            </a:xfrm>
            <a:custGeom>
              <a:avLst/>
              <a:gdLst>
                <a:gd name="T0" fmla="*/ 26 w 30"/>
                <a:gd name="T1" fmla="*/ 8 h 27"/>
                <a:gd name="T2" fmla="*/ 22 w 30"/>
                <a:gd name="T3" fmla="*/ 10 h 27"/>
                <a:gd name="T4" fmla="*/ 23 w 30"/>
                <a:gd name="T5" fmla="*/ 13 h 27"/>
                <a:gd name="T6" fmla="*/ 33 w 30"/>
                <a:gd name="T7" fmla="*/ 29 h 27"/>
                <a:gd name="T8" fmla="*/ 19 w 30"/>
                <a:gd name="T9" fmla="*/ 25 h 27"/>
                <a:gd name="T10" fmla="*/ 17 w 30"/>
                <a:gd name="T11" fmla="*/ 19 h 27"/>
                <a:gd name="T12" fmla="*/ 0 w 30"/>
                <a:gd name="T13" fmla="*/ 17 h 27"/>
                <a:gd name="T14" fmla="*/ 9 w 30"/>
                <a:gd name="T15" fmla="*/ 1 h 27"/>
                <a:gd name="T16" fmla="*/ 23 w 30"/>
                <a:gd name="T17" fmla="*/ 0 h 27"/>
                <a:gd name="T18" fmla="*/ 26 w 30"/>
                <a:gd name="T19" fmla="*/ 8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4" y="7"/>
                  </a:moveTo>
                  <a:lnTo>
                    <a:pt x="20" y="9"/>
                  </a:lnTo>
                  <a:lnTo>
                    <a:pt x="21" y="12"/>
                  </a:lnTo>
                  <a:lnTo>
                    <a:pt x="30" y="27"/>
                  </a:lnTo>
                  <a:lnTo>
                    <a:pt x="17" y="23"/>
                  </a:lnTo>
                  <a:lnTo>
                    <a:pt x="15" y="18"/>
                  </a:lnTo>
                  <a:lnTo>
                    <a:pt x="0" y="16"/>
                  </a:lnTo>
                  <a:lnTo>
                    <a:pt x="8" y="1"/>
                  </a:lnTo>
                  <a:lnTo>
                    <a:pt x="21" y="0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3" name="Freeform 93"/>
            <p:cNvSpPr>
              <a:spLocks noChangeAspect="1"/>
            </p:cNvSpPr>
            <p:nvPr/>
          </p:nvSpPr>
          <p:spPr bwMode="auto">
            <a:xfrm>
              <a:off x="6172627" y="3104074"/>
              <a:ext cx="196470" cy="123077"/>
            </a:xfrm>
            <a:custGeom>
              <a:avLst/>
              <a:gdLst>
                <a:gd name="T0" fmla="*/ 80 w 130"/>
                <a:gd name="T1" fmla="*/ 62 h 72"/>
                <a:gd name="T2" fmla="*/ 59 w 130"/>
                <a:gd name="T3" fmla="*/ 60 h 72"/>
                <a:gd name="T4" fmla="*/ 43 w 130"/>
                <a:gd name="T5" fmla="*/ 56 h 72"/>
                <a:gd name="T6" fmla="*/ 21 w 130"/>
                <a:gd name="T7" fmla="*/ 46 h 72"/>
                <a:gd name="T8" fmla="*/ 0 w 130"/>
                <a:gd name="T9" fmla="*/ 33 h 72"/>
                <a:gd name="T10" fmla="*/ 0 w 130"/>
                <a:gd name="T11" fmla="*/ 21 h 72"/>
                <a:gd name="T12" fmla="*/ 10 w 130"/>
                <a:gd name="T13" fmla="*/ 6 h 72"/>
                <a:gd name="T14" fmla="*/ 11 w 130"/>
                <a:gd name="T15" fmla="*/ 7 h 72"/>
                <a:gd name="T16" fmla="*/ 17 w 130"/>
                <a:gd name="T17" fmla="*/ 0 h 72"/>
                <a:gd name="T18" fmla="*/ 32 w 130"/>
                <a:gd name="T19" fmla="*/ 9 h 72"/>
                <a:gd name="T20" fmla="*/ 54 w 130"/>
                <a:gd name="T21" fmla="*/ 26 h 72"/>
                <a:gd name="T22" fmla="*/ 60 w 130"/>
                <a:gd name="T23" fmla="*/ 22 h 72"/>
                <a:gd name="T24" fmla="*/ 66 w 130"/>
                <a:gd name="T25" fmla="*/ 29 h 72"/>
                <a:gd name="T26" fmla="*/ 82 w 130"/>
                <a:gd name="T27" fmla="*/ 36 h 72"/>
                <a:gd name="T28" fmla="*/ 84 w 130"/>
                <a:gd name="T29" fmla="*/ 40 h 72"/>
                <a:gd name="T30" fmla="*/ 102 w 130"/>
                <a:gd name="T31" fmla="*/ 48 h 72"/>
                <a:gd name="T32" fmla="*/ 117 w 130"/>
                <a:gd name="T33" fmla="*/ 49 h 72"/>
                <a:gd name="T34" fmla="*/ 137 w 130"/>
                <a:gd name="T35" fmla="*/ 52 h 72"/>
                <a:gd name="T36" fmla="*/ 142 w 130"/>
                <a:gd name="T37" fmla="*/ 80 h 72"/>
                <a:gd name="T38" fmla="*/ 123 w 130"/>
                <a:gd name="T39" fmla="*/ 79 h 72"/>
                <a:gd name="T40" fmla="*/ 102 w 130"/>
                <a:gd name="T41" fmla="*/ 76 h 72"/>
                <a:gd name="T42" fmla="*/ 90 w 130"/>
                <a:gd name="T43" fmla="*/ 72 h 72"/>
                <a:gd name="T44" fmla="*/ 80 w 130"/>
                <a:gd name="T45" fmla="*/ 62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0"/>
                <a:gd name="T70" fmla="*/ 0 h 72"/>
                <a:gd name="T71" fmla="*/ 130 w 130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0" h="72">
                  <a:moveTo>
                    <a:pt x="73" y="56"/>
                  </a:moveTo>
                  <a:lnTo>
                    <a:pt x="54" y="54"/>
                  </a:lnTo>
                  <a:lnTo>
                    <a:pt x="39" y="50"/>
                  </a:lnTo>
                  <a:lnTo>
                    <a:pt x="19" y="41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9" y="8"/>
                  </a:lnTo>
                  <a:lnTo>
                    <a:pt x="49" y="23"/>
                  </a:lnTo>
                  <a:lnTo>
                    <a:pt x="55" y="20"/>
                  </a:lnTo>
                  <a:lnTo>
                    <a:pt x="60" y="26"/>
                  </a:lnTo>
                  <a:lnTo>
                    <a:pt x="75" y="32"/>
                  </a:lnTo>
                  <a:lnTo>
                    <a:pt x="77" y="36"/>
                  </a:lnTo>
                  <a:lnTo>
                    <a:pt x="93" y="43"/>
                  </a:lnTo>
                  <a:lnTo>
                    <a:pt x="107" y="44"/>
                  </a:lnTo>
                  <a:lnTo>
                    <a:pt x="125" y="47"/>
                  </a:lnTo>
                  <a:lnTo>
                    <a:pt x="130" y="72"/>
                  </a:lnTo>
                  <a:lnTo>
                    <a:pt x="113" y="71"/>
                  </a:lnTo>
                  <a:lnTo>
                    <a:pt x="93" y="68"/>
                  </a:lnTo>
                  <a:lnTo>
                    <a:pt x="82" y="65"/>
                  </a:lnTo>
                  <a:lnTo>
                    <a:pt x="73" y="5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4" name="Freeform 94"/>
            <p:cNvSpPr>
              <a:spLocks noChangeAspect="1"/>
            </p:cNvSpPr>
            <p:nvPr/>
          </p:nvSpPr>
          <p:spPr bwMode="auto">
            <a:xfrm>
              <a:off x="5714658" y="2905611"/>
              <a:ext cx="359734" cy="404616"/>
            </a:xfrm>
            <a:custGeom>
              <a:avLst/>
              <a:gdLst>
                <a:gd name="T0" fmla="*/ 113 w 234"/>
                <a:gd name="T1" fmla="*/ 240 h 238"/>
                <a:gd name="T2" fmla="*/ 129 w 234"/>
                <a:gd name="T3" fmla="*/ 257 h 238"/>
                <a:gd name="T4" fmla="*/ 150 w 234"/>
                <a:gd name="T5" fmla="*/ 259 h 238"/>
                <a:gd name="T6" fmla="*/ 164 w 234"/>
                <a:gd name="T7" fmla="*/ 253 h 238"/>
                <a:gd name="T8" fmla="*/ 188 w 234"/>
                <a:gd name="T9" fmla="*/ 251 h 238"/>
                <a:gd name="T10" fmla="*/ 173 w 234"/>
                <a:gd name="T11" fmla="*/ 224 h 238"/>
                <a:gd name="T12" fmla="*/ 156 w 234"/>
                <a:gd name="T13" fmla="*/ 204 h 238"/>
                <a:gd name="T14" fmla="*/ 171 w 234"/>
                <a:gd name="T15" fmla="*/ 182 h 238"/>
                <a:gd name="T16" fmla="*/ 200 w 234"/>
                <a:gd name="T17" fmla="*/ 165 h 238"/>
                <a:gd name="T18" fmla="*/ 218 w 234"/>
                <a:gd name="T19" fmla="*/ 133 h 238"/>
                <a:gd name="T20" fmla="*/ 222 w 234"/>
                <a:gd name="T21" fmla="*/ 105 h 238"/>
                <a:gd name="T22" fmla="*/ 227 w 234"/>
                <a:gd name="T23" fmla="*/ 91 h 238"/>
                <a:gd name="T24" fmla="*/ 211 w 234"/>
                <a:gd name="T25" fmla="*/ 78 h 238"/>
                <a:gd name="T26" fmla="*/ 208 w 234"/>
                <a:gd name="T27" fmla="*/ 63 h 238"/>
                <a:gd name="T28" fmla="*/ 200 w 234"/>
                <a:gd name="T29" fmla="*/ 46 h 238"/>
                <a:gd name="T30" fmla="*/ 243 w 234"/>
                <a:gd name="T31" fmla="*/ 44 h 238"/>
                <a:gd name="T32" fmla="*/ 237 w 234"/>
                <a:gd name="T33" fmla="*/ 24 h 238"/>
                <a:gd name="T34" fmla="*/ 217 w 234"/>
                <a:gd name="T35" fmla="*/ 6 h 238"/>
                <a:gd name="T36" fmla="*/ 177 w 234"/>
                <a:gd name="T37" fmla="*/ 4 h 238"/>
                <a:gd name="T38" fmla="*/ 149 w 234"/>
                <a:gd name="T39" fmla="*/ 21 h 238"/>
                <a:gd name="T40" fmla="*/ 153 w 234"/>
                <a:gd name="T41" fmla="*/ 52 h 238"/>
                <a:gd name="T42" fmla="*/ 136 w 234"/>
                <a:gd name="T43" fmla="*/ 63 h 238"/>
                <a:gd name="T44" fmla="*/ 131 w 234"/>
                <a:gd name="T45" fmla="*/ 85 h 238"/>
                <a:gd name="T46" fmla="*/ 114 w 234"/>
                <a:gd name="T47" fmla="*/ 106 h 238"/>
                <a:gd name="T48" fmla="*/ 93 w 234"/>
                <a:gd name="T49" fmla="*/ 118 h 238"/>
                <a:gd name="T50" fmla="*/ 90 w 234"/>
                <a:gd name="T51" fmla="*/ 143 h 238"/>
                <a:gd name="T52" fmla="*/ 54 w 234"/>
                <a:gd name="T53" fmla="*/ 150 h 238"/>
                <a:gd name="T54" fmla="*/ 14 w 234"/>
                <a:gd name="T55" fmla="*/ 146 h 238"/>
                <a:gd name="T56" fmla="*/ 11 w 234"/>
                <a:gd name="T57" fmla="*/ 156 h 238"/>
                <a:gd name="T58" fmla="*/ 37 w 234"/>
                <a:gd name="T59" fmla="*/ 176 h 238"/>
                <a:gd name="T60" fmla="*/ 48 w 234"/>
                <a:gd name="T61" fmla="*/ 198 h 238"/>
                <a:gd name="T62" fmla="*/ 33 w 234"/>
                <a:gd name="T63" fmla="*/ 212 h 238"/>
                <a:gd name="T64" fmla="*/ 24 w 234"/>
                <a:gd name="T65" fmla="*/ 235 h 238"/>
                <a:gd name="T66" fmla="*/ 57 w 234"/>
                <a:gd name="T67" fmla="*/ 233 h 238"/>
                <a:gd name="T68" fmla="*/ 89 w 234"/>
                <a:gd name="T69" fmla="*/ 231 h 2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4"/>
                <a:gd name="T106" fmla="*/ 0 h 238"/>
                <a:gd name="T107" fmla="*/ 234 w 234"/>
                <a:gd name="T108" fmla="*/ 238 h 2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4" h="238">
                  <a:moveTo>
                    <a:pt x="96" y="208"/>
                  </a:moveTo>
                  <a:lnTo>
                    <a:pt x="102" y="217"/>
                  </a:lnTo>
                  <a:lnTo>
                    <a:pt x="108" y="220"/>
                  </a:lnTo>
                  <a:lnTo>
                    <a:pt x="116" y="233"/>
                  </a:lnTo>
                  <a:lnTo>
                    <a:pt x="128" y="238"/>
                  </a:lnTo>
                  <a:lnTo>
                    <a:pt x="135" y="234"/>
                  </a:lnTo>
                  <a:lnTo>
                    <a:pt x="135" y="228"/>
                  </a:lnTo>
                  <a:lnTo>
                    <a:pt x="148" y="229"/>
                  </a:lnTo>
                  <a:lnTo>
                    <a:pt x="163" y="227"/>
                  </a:lnTo>
                  <a:lnTo>
                    <a:pt x="169" y="227"/>
                  </a:lnTo>
                  <a:lnTo>
                    <a:pt x="162" y="204"/>
                  </a:lnTo>
                  <a:lnTo>
                    <a:pt x="156" y="203"/>
                  </a:lnTo>
                  <a:lnTo>
                    <a:pt x="152" y="191"/>
                  </a:lnTo>
                  <a:lnTo>
                    <a:pt x="140" y="185"/>
                  </a:lnTo>
                  <a:lnTo>
                    <a:pt x="148" y="163"/>
                  </a:lnTo>
                  <a:lnTo>
                    <a:pt x="154" y="165"/>
                  </a:lnTo>
                  <a:lnTo>
                    <a:pt x="170" y="165"/>
                  </a:lnTo>
                  <a:lnTo>
                    <a:pt x="180" y="149"/>
                  </a:lnTo>
                  <a:lnTo>
                    <a:pt x="189" y="133"/>
                  </a:lnTo>
                  <a:lnTo>
                    <a:pt x="196" y="120"/>
                  </a:lnTo>
                  <a:lnTo>
                    <a:pt x="204" y="108"/>
                  </a:lnTo>
                  <a:lnTo>
                    <a:pt x="200" y="95"/>
                  </a:lnTo>
                  <a:lnTo>
                    <a:pt x="211" y="88"/>
                  </a:lnTo>
                  <a:lnTo>
                    <a:pt x="204" y="82"/>
                  </a:lnTo>
                  <a:lnTo>
                    <a:pt x="198" y="76"/>
                  </a:lnTo>
                  <a:lnTo>
                    <a:pt x="190" y="71"/>
                  </a:lnTo>
                  <a:lnTo>
                    <a:pt x="187" y="61"/>
                  </a:lnTo>
                  <a:lnTo>
                    <a:pt x="187" y="57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202" y="46"/>
                  </a:lnTo>
                  <a:lnTo>
                    <a:pt x="219" y="40"/>
                  </a:lnTo>
                  <a:lnTo>
                    <a:pt x="234" y="28"/>
                  </a:lnTo>
                  <a:lnTo>
                    <a:pt x="213" y="22"/>
                  </a:lnTo>
                  <a:lnTo>
                    <a:pt x="202" y="17"/>
                  </a:lnTo>
                  <a:lnTo>
                    <a:pt x="195" y="5"/>
                  </a:lnTo>
                  <a:lnTo>
                    <a:pt x="177" y="0"/>
                  </a:lnTo>
                  <a:lnTo>
                    <a:pt x="159" y="4"/>
                  </a:lnTo>
                  <a:lnTo>
                    <a:pt x="141" y="9"/>
                  </a:lnTo>
                  <a:lnTo>
                    <a:pt x="134" y="19"/>
                  </a:lnTo>
                  <a:lnTo>
                    <a:pt x="142" y="34"/>
                  </a:lnTo>
                  <a:lnTo>
                    <a:pt x="138" y="47"/>
                  </a:lnTo>
                  <a:lnTo>
                    <a:pt x="135" y="55"/>
                  </a:lnTo>
                  <a:lnTo>
                    <a:pt x="122" y="57"/>
                  </a:lnTo>
                  <a:lnTo>
                    <a:pt x="130" y="66"/>
                  </a:lnTo>
                  <a:lnTo>
                    <a:pt x="118" y="77"/>
                  </a:lnTo>
                  <a:lnTo>
                    <a:pt x="117" y="96"/>
                  </a:lnTo>
                  <a:lnTo>
                    <a:pt x="103" y="96"/>
                  </a:lnTo>
                  <a:lnTo>
                    <a:pt x="98" y="101"/>
                  </a:lnTo>
                  <a:lnTo>
                    <a:pt x="84" y="107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66" y="132"/>
                  </a:lnTo>
                  <a:lnTo>
                    <a:pt x="49" y="136"/>
                  </a:lnTo>
                  <a:lnTo>
                    <a:pt x="25" y="137"/>
                  </a:lnTo>
                  <a:lnTo>
                    <a:pt x="13" y="132"/>
                  </a:lnTo>
                  <a:lnTo>
                    <a:pt x="0" y="129"/>
                  </a:lnTo>
                  <a:lnTo>
                    <a:pt x="10" y="141"/>
                  </a:lnTo>
                  <a:lnTo>
                    <a:pt x="21" y="153"/>
                  </a:lnTo>
                  <a:lnTo>
                    <a:pt x="33" y="159"/>
                  </a:lnTo>
                  <a:lnTo>
                    <a:pt x="38" y="177"/>
                  </a:lnTo>
                  <a:lnTo>
                    <a:pt x="43" y="179"/>
                  </a:lnTo>
                  <a:lnTo>
                    <a:pt x="43" y="186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2" y="213"/>
                  </a:lnTo>
                  <a:lnTo>
                    <a:pt x="37" y="211"/>
                  </a:lnTo>
                  <a:lnTo>
                    <a:pt x="51" y="211"/>
                  </a:lnTo>
                  <a:lnTo>
                    <a:pt x="63" y="210"/>
                  </a:lnTo>
                  <a:lnTo>
                    <a:pt x="80" y="209"/>
                  </a:lnTo>
                  <a:lnTo>
                    <a:pt x="96" y="20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5" name="Freeform 95"/>
            <p:cNvSpPr>
              <a:spLocks noChangeAspect="1"/>
            </p:cNvSpPr>
            <p:nvPr/>
          </p:nvSpPr>
          <p:spPr bwMode="auto">
            <a:xfrm>
              <a:off x="4869282" y="3070228"/>
              <a:ext cx="271184" cy="301539"/>
            </a:xfrm>
            <a:custGeom>
              <a:avLst/>
              <a:gdLst>
                <a:gd name="T0" fmla="*/ 156 w 175"/>
                <a:gd name="T1" fmla="*/ 73 h 178"/>
                <a:gd name="T2" fmla="*/ 146 w 175"/>
                <a:gd name="T3" fmla="*/ 54 h 178"/>
                <a:gd name="T4" fmla="*/ 133 w 175"/>
                <a:gd name="T5" fmla="*/ 36 h 178"/>
                <a:gd name="T6" fmla="*/ 130 w 175"/>
                <a:gd name="T7" fmla="*/ 37 h 178"/>
                <a:gd name="T8" fmla="*/ 137 w 175"/>
                <a:gd name="T9" fmla="*/ 53 h 178"/>
                <a:gd name="T10" fmla="*/ 146 w 175"/>
                <a:gd name="T11" fmla="*/ 67 h 178"/>
                <a:gd name="T12" fmla="*/ 153 w 175"/>
                <a:gd name="T13" fmla="*/ 83 h 178"/>
                <a:gd name="T14" fmla="*/ 160 w 175"/>
                <a:gd name="T15" fmla="*/ 97 h 178"/>
                <a:gd name="T16" fmla="*/ 168 w 175"/>
                <a:gd name="T17" fmla="*/ 110 h 178"/>
                <a:gd name="T18" fmla="*/ 176 w 175"/>
                <a:gd name="T19" fmla="*/ 124 h 178"/>
                <a:gd name="T20" fmla="*/ 186 w 175"/>
                <a:gd name="T21" fmla="*/ 138 h 178"/>
                <a:gd name="T22" fmla="*/ 196 w 175"/>
                <a:gd name="T23" fmla="*/ 152 h 178"/>
                <a:gd name="T24" fmla="*/ 194 w 175"/>
                <a:gd name="T25" fmla="*/ 153 h 178"/>
                <a:gd name="T26" fmla="*/ 195 w 175"/>
                <a:gd name="T27" fmla="*/ 170 h 178"/>
                <a:gd name="T28" fmla="*/ 188 w 175"/>
                <a:gd name="T29" fmla="*/ 176 h 178"/>
                <a:gd name="T30" fmla="*/ 184 w 175"/>
                <a:gd name="T31" fmla="*/ 175 h 178"/>
                <a:gd name="T32" fmla="*/ 180 w 175"/>
                <a:gd name="T33" fmla="*/ 185 h 178"/>
                <a:gd name="T34" fmla="*/ 170 w 175"/>
                <a:gd name="T35" fmla="*/ 188 h 178"/>
                <a:gd name="T36" fmla="*/ 167 w 175"/>
                <a:gd name="T37" fmla="*/ 196 h 178"/>
                <a:gd name="T38" fmla="*/ 146 w 175"/>
                <a:gd name="T39" fmla="*/ 195 h 178"/>
                <a:gd name="T40" fmla="*/ 123 w 175"/>
                <a:gd name="T41" fmla="*/ 192 h 178"/>
                <a:gd name="T42" fmla="*/ 122 w 175"/>
                <a:gd name="T43" fmla="*/ 186 h 178"/>
                <a:gd name="T44" fmla="*/ 121 w 175"/>
                <a:gd name="T45" fmla="*/ 192 h 178"/>
                <a:gd name="T46" fmla="*/ 108 w 175"/>
                <a:gd name="T47" fmla="*/ 192 h 178"/>
                <a:gd name="T48" fmla="*/ 93 w 175"/>
                <a:gd name="T49" fmla="*/ 192 h 178"/>
                <a:gd name="T50" fmla="*/ 80 w 175"/>
                <a:gd name="T51" fmla="*/ 192 h 178"/>
                <a:gd name="T52" fmla="*/ 66 w 175"/>
                <a:gd name="T53" fmla="*/ 192 h 178"/>
                <a:gd name="T54" fmla="*/ 53 w 175"/>
                <a:gd name="T55" fmla="*/ 192 h 178"/>
                <a:gd name="T56" fmla="*/ 39 w 175"/>
                <a:gd name="T57" fmla="*/ 192 h 178"/>
                <a:gd name="T58" fmla="*/ 26 w 175"/>
                <a:gd name="T59" fmla="*/ 192 h 178"/>
                <a:gd name="T60" fmla="*/ 12 w 175"/>
                <a:gd name="T61" fmla="*/ 192 h 178"/>
                <a:gd name="T62" fmla="*/ 11 w 175"/>
                <a:gd name="T63" fmla="*/ 173 h 178"/>
                <a:gd name="T64" fmla="*/ 9 w 175"/>
                <a:gd name="T65" fmla="*/ 155 h 178"/>
                <a:gd name="T66" fmla="*/ 8 w 175"/>
                <a:gd name="T67" fmla="*/ 137 h 178"/>
                <a:gd name="T68" fmla="*/ 7 w 175"/>
                <a:gd name="T69" fmla="*/ 118 h 178"/>
                <a:gd name="T70" fmla="*/ 6 w 175"/>
                <a:gd name="T71" fmla="*/ 99 h 178"/>
                <a:gd name="T72" fmla="*/ 4 w 175"/>
                <a:gd name="T73" fmla="*/ 80 h 178"/>
                <a:gd name="T74" fmla="*/ 2 w 175"/>
                <a:gd name="T75" fmla="*/ 63 h 178"/>
                <a:gd name="T76" fmla="*/ 1 w 175"/>
                <a:gd name="T77" fmla="*/ 43 h 178"/>
                <a:gd name="T78" fmla="*/ 1 w 175"/>
                <a:gd name="T79" fmla="*/ 28 h 178"/>
                <a:gd name="T80" fmla="*/ 0 w 175"/>
                <a:gd name="T81" fmla="*/ 13 h 178"/>
                <a:gd name="T82" fmla="*/ 2 w 175"/>
                <a:gd name="T83" fmla="*/ 0 h 178"/>
                <a:gd name="T84" fmla="*/ 15 w 175"/>
                <a:gd name="T85" fmla="*/ 1 h 178"/>
                <a:gd name="T86" fmla="*/ 40 w 175"/>
                <a:gd name="T87" fmla="*/ 8 h 178"/>
                <a:gd name="T88" fmla="*/ 67 w 175"/>
                <a:gd name="T89" fmla="*/ 17 h 178"/>
                <a:gd name="T90" fmla="*/ 90 w 175"/>
                <a:gd name="T91" fmla="*/ 8 h 178"/>
                <a:gd name="T92" fmla="*/ 102 w 175"/>
                <a:gd name="T93" fmla="*/ 1 h 178"/>
                <a:gd name="T94" fmla="*/ 96 w 175"/>
                <a:gd name="T95" fmla="*/ 6 h 178"/>
                <a:gd name="T96" fmla="*/ 105 w 175"/>
                <a:gd name="T97" fmla="*/ 3 h 178"/>
                <a:gd name="T98" fmla="*/ 120 w 175"/>
                <a:gd name="T99" fmla="*/ 7 h 178"/>
                <a:gd name="T100" fmla="*/ 125 w 175"/>
                <a:gd name="T101" fmla="*/ 11 h 178"/>
                <a:gd name="T102" fmla="*/ 133 w 175"/>
                <a:gd name="T103" fmla="*/ 12 h 178"/>
                <a:gd name="T104" fmla="*/ 157 w 175"/>
                <a:gd name="T105" fmla="*/ 7 h 178"/>
                <a:gd name="T106" fmla="*/ 166 w 175"/>
                <a:gd name="T107" fmla="*/ 25 h 178"/>
                <a:gd name="T108" fmla="*/ 174 w 175"/>
                <a:gd name="T109" fmla="*/ 44 h 178"/>
                <a:gd name="T110" fmla="*/ 169 w 175"/>
                <a:gd name="T111" fmla="*/ 59 h 178"/>
                <a:gd name="T112" fmla="*/ 166 w 175"/>
                <a:gd name="T113" fmla="*/ 76 h 178"/>
                <a:gd name="T114" fmla="*/ 156 w 175"/>
                <a:gd name="T115" fmla="*/ 73 h 1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5"/>
                <a:gd name="T175" fmla="*/ 0 h 178"/>
                <a:gd name="T176" fmla="*/ 175 w 175"/>
                <a:gd name="T177" fmla="*/ 178 h 1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5" h="178">
                  <a:moveTo>
                    <a:pt x="139" y="66"/>
                  </a:moveTo>
                  <a:lnTo>
                    <a:pt x="130" y="49"/>
                  </a:lnTo>
                  <a:lnTo>
                    <a:pt x="119" y="33"/>
                  </a:lnTo>
                  <a:lnTo>
                    <a:pt x="116" y="34"/>
                  </a:lnTo>
                  <a:lnTo>
                    <a:pt x="122" y="48"/>
                  </a:lnTo>
                  <a:lnTo>
                    <a:pt x="130" y="61"/>
                  </a:lnTo>
                  <a:lnTo>
                    <a:pt x="137" y="75"/>
                  </a:lnTo>
                  <a:lnTo>
                    <a:pt x="143" y="88"/>
                  </a:lnTo>
                  <a:lnTo>
                    <a:pt x="150" y="100"/>
                  </a:lnTo>
                  <a:lnTo>
                    <a:pt x="157" y="113"/>
                  </a:lnTo>
                  <a:lnTo>
                    <a:pt x="166" y="125"/>
                  </a:lnTo>
                  <a:lnTo>
                    <a:pt x="175" y="138"/>
                  </a:lnTo>
                  <a:lnTo>
                    <a:pt x="173" y="139"/>
                  </a:lnTo>
                  <a:lnTo>
                    <a:pt x="174" y="154"/>
                  </a:lnTo>
                  <a:lnTo>
                    <a:pt x="168" y="160"/>
                  </a:lnTo>
                  <a:lnTo>
                    <a:pt x="164" y="159"/>
                  </a:lnTo>
                  <a:lnTo>
                    <a:pt x="161" y="168"/>
                  </a:lnTo>
                  <a:lnTo>
                    <a:pt x="152" y="171"/>
                  </a:lnTo>
                  <a:lnTo>
                    <a:pt x="149" y="178"/>
                  </a:lnTo>
                  <a:lnTo>
                    <a:pt x="130" y="177"/>
                  </a:lnTo>
                  <a:lnTo>
                    <a:pt x="110" y="174"/>
                  </a:lnTo>
                  <a:lnTo>
                    <a:pt x="109" y="169"/>
                  </a:lnTo>
                  <a:lnTo>
                    <a:pt x="108" y="174"/>
                  </a:lnTo>
                  <a:lnTo>
                    <a:pt x="96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59" y="174"/>
                  </a:lnTo>
                  <a:lnTo>
                    <a:pt x="47" y="174"/>
                  </a:lnTo>
                  <a:lnTo>
                    <a:pt x="35" y="174"/>
                  </a:lnTo>
                  <a:lnTo>
                    <a:pt x="23" y="174"/>
                  </a:lnTo>
                  <a:lnTo>
                    <a:pt x="11" y="174"/>
                  </a:lnTo>
                  <a:lnTo>
                    <a:pt x="10" y="157"/>
                  </a:lnTo>
                  <a:lnTo>
                    <a:pt x="8" y="141"/>
                  </a:lnTo>
                  <a:lnTo>
                    <a:pt x="7" y="124"/>
                  </a:lnTo>
                  <a:lnTo>
                    <a:pt x="6" y="107"/>
                  </a:lnTo>
                  <a:lnTo>
                    <a:pt x="5" y="90"/>
                  </a:lnTo>
                  <a:lnTo>
                    <a:pt x="4" y="73"/>
                  </a:lnTo>
                  <a:lnTo>
                    <a:pt x="2" y="57"/>
                  </a:lnTo>
                  <a:lnTo>
                    <a:pt x="1" y="39"/>
                  </a:lnTo>
                  <a:lnTo>
                    <a:pt x="1" y="25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3" y="1"/>
                  </a:lnTo>
                  <a:lnTo>
                    <a:pt x="36" y="7"/>
                  </a:lnTo>
                  <a:lnTo>
                    <a:pt x="60" y="15"/>
                  </a:lnTo>
                  <a:lnTo>
                    <a:pt x="80" y="7"/>
                  </a:lnTo>
                  <a:lnTo>
                    <a:pt x="91" y="1"/>
                  </a:lnTo>
                  <a:lnTo>
                    <a:pt x="86" y="5"/>
                  </a:lnTo>
                  <a:lnTo>
                    <a:pt x="94" y="3"/>
                  </a:lnTo>
                  <a:lnTo>
                    <a:pt x="107" y="6"/>
                  </a:lnTo>
                  <a:lnTo>
                    <a:pt x="112" y="10"/>
                  </a:lnTo>
                  <a:lnTo>
                    <a:pt x="119" y="11"/>
                  </a:lnTo>
                  <a:lnTo>
                    <a:pt x="140" y="6"/>
                  </a:lnTo>
                  <a:lnTo>
                    <a:pt x="148" y="23"/>
                  </a:lnTo>
                  <a:lnTo>
                    <a:pt x="155" y="40"/>
                  </a:lnTo>
                  <a:lnTo>
                    <a:pt x="151" y="54"/>
                  </a:lnTo>
                  <a:lnTo>
                    <a:pt x="148" y="69"/>
                  </a:lnTo>
                  <a:lnTo>
                    <a:pt x="139" y="6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6" name="Freeform 96"/>
            <p:cNvSpPr>
              <a:spLocks noChangeAspect="1"/>
            </p:cNvSpPr>
            <p:nvPr/>
          </p:nvSpPr>
          <p:spPr bwMode="auto">
            <a:xfrm>
              <a:off x="5911128" y="2950227"/>
              <a:ext cx="666891" cy="841541"/>
            </a:xfrm>
            <a:custGeom>
              <a:avLst/>
              <a:gdLst>
                <a:gd name="T0" fmla="*/ 82 w 434"/>
                <a:gd name="T1" fmla="*/ 20 h 491"/>
                <a:gd name="T2" fmla="*/ 66 w 434"/>
                <a:gd name="T3" fmla="*/ 32 h 491"/>
                <a:gd name="T4" fmla="*/ 78 w 434"/>
                <a:gd name="T5" fmla="*/ 53 h 491"/>
                <a:gd name="T6" fmla="*/ 80 w 434"/>
                <a:gd name="T7" fmla="*/ 75 h 491"/>
                <a:gd name="T8" fmla="*/ 68 w 434"/>
                <a:gd name="T9" fmla="*/ 117 h 491"/>
                <a:gd name="T10" fmla="*/ 29 w 434"/>
                <a:gd name="T11" fmla="*/ 153 h 491"/>
                <a:gd name="T12" fmla="*/ 27 w 434"/>
                <a:gd name="T13" fmla="*/ 182 h 491"/>
                <a:gd name="T14" fmla="*/ 46 w 434"/>
                <a:gd name="T15" fmla="*/ 222 h 491"/>
                <a:gd name="T16" fmla="*/ 8 w 434"/>
                <a:gd name="T17" fmla="*/ 223 h 491"/>
                <a:gd name="T18" fmla="*/ 0 w 434"/>
                <a:gd name="T19" fmla="*/ 235 h 491"/>
                <a:gd name="T20" fmla="*/ 19 w 434"/>
                <a:gd name="T21" fmla="*/ 253 h 491"/>
                <a:gd name="T22" fmla="*/ 26 w 434"/>
                <a:gd name="T23" fmla="*/ 262 h 491"/>
                <a:gd name="T24" fmla="*/ 47 w 434"/>
                <a:gd name="T25" fmla="*/ 294 h 491"/>
                <a:gd name="T26" fmla="*/ 73 w 434"/>
                <a:gd name="T27" fmla="*/ 264 h 491"/>
                <a:gd name="T28" fmla="*/ 79 w 434"/>
                <a:gd name="T29" fmla="*/ 274 h 491"/>
                <a:gd name="T30" fmla="*/ 86 w 434"/>
                <a:gd name="T31" fmla="*/ 290 h 491"/>
                <a:gd name="T32" fmla="*/ 92 w 434"/>
                <a:gd name="T33" fmla="*/ 329 h 491"/>
                <a:gd name="T34" fmla="*/ 106 w 434"/>
                <a:gd name="T35" fmla="*/ 378 h 491"/>
                <a:gd name="T36" fmla="*/ 125 w 434"/>
                <a:gd name="T37" fmla="*/ 424 h 491"/>
                <a:gd name="T38" fmla="*/ 151 w 434"/>
                <a:gd name="T39" fmla="*/ 481 h 491"/>
                <a:gd name="T40" fmla="*/ 172 w 434"/>
                <a:gd name="T41" fmla="*/ 527 h 491"/>
                <a:gd name="T42" fmla="*/ 199 w 434"/>
                <a:gd name="T43" fmla="*/ 537 h 491"/>
                <a:gd name="T44" fmla="*/ 213 w 434"/>
                <a:gd name="T45" fmla="*/ 517 h 491"/>
                <a:gd name="T46" fmla="*/ 227 w 434"/>
                <a:gd name="T47" fmla="*/ 488 h 491"/>
                <a:gd name="T48" fmla="*/ 231 w 434"/>
                <a:gd name="T49" fmla="*/ 441 h 491"/>
                <a:gd name="T50" fmla="*/ 234 w 434"/>
                <a:gd name="T51" fmla="*/ 393 h 491"/>
                <a:gd name="T52" fmla="*/ 245 w 434"/>
                <a:gd name="T53" fmla="*/ 382 h 491"/>
                <a:gd name="T54" fmla="*/ 279 w 434"/>
                <a:gd name="T55" fmla="*/ 348 h 491"/>
                <a:gd name="T56" fmla="*/ 320 w 434"/>
                <a:gd name="T57" fmla="*/ 309 h 491"/>
                <a:gd name="T58" fmla="*/ 347 w 434"/>
                <a:gd name="T59" fmla="*/ 268 h 491"/>
                <a:gd name="T60" fmla="*/ 360 w 434"/>
                <a:gd name="T61" fmla="*/ 275 h 491"/>
                <a:gd name="T62" fmla="*/ 359 w 434"/>
                <a:gd name="T63" fmla="*/ 255 h 491"/>
                <a:gd name="T64" fmla="*/ 339 w 434"/>
                <a:gd name="T65" fmla="*/ 217 h 491"/>
                <a:gd name="T66" fmla="*/ 338 w 434"/>
                <a:gd name="T67" fmla="*/ 194 h 491"/>
                <a:gd name="T68" fmla="*/ 354 w 434"/>
                <a:gd name="T69" fmla="*/ 189 h 491"/>
                <a:gd name="T70" fmla="*/ 384 w 434"/>
                <a:gd name="T71" fmla="*/ 204 h 491"/>
                <a:gd name="T72" fmla="*/ 409 w 434"/>
                <a:gd name="T73" fmla="*/ 221 h 491"/>
                <a:gd name="T74" fmla="*/ 402 w 434"/>
                <a:gd name="T75" fmla="*/ 250 h 491"/>
                <a:gd name="T76" fmla="*/ 424 w 434"/>
                <a:gd name="T77" fmla="*/ 270 h 491"/>
                <a:gd name="T78" fmla="*/ 432 w 434"/>
                <a:gd name="T79" fmla="*/ 248 h 491"/>
                <a:gd name="T80" fmla="*/ 451 w 434"/>
                <a:gd name="T81" fmla="*/ 207 h 491"/>
                <a:gd name="T82" fmla="*/ 468 w 434"/>
                <a:gd name="T83" fmla="*/ 164 h 491"/>
                <a:gd name="T84" fmla="*/ 480 w 434"/>
                <a:gd name="T85" fmla="*/ 155 h 491"/>
                <a:gd name="T86" fmla="*/ 464 w 434"/>
                <a:gd name="T87" fmla="*/ 129 h 491"/>
                <a:gd name="T88" fmla="*/ 452 w 434"/>
                <a:gd name="T89" fmla="*/ 121 h 491"/>
                <a:gd name="T90" fmla="*/ 415 w 434"/>
                <a:gd name="T91" fmla="*/ 136 h 491"/>
                <a:gd name="T92" fmla="*/ 386 w 434"/>
                <a:gd name="T93" fmla="*/ 154 h 491"/>
                <a:gd name="T94" fmla="*/ 382 w 434"/>
                <a:gd name="T95" fmla="*/ 173 h 491"/>
                <a:gd name="T96" fmla="*/ 342 w 434"/>
                <a:gd name="T97" fmla="*/ 163 h 491"/>
                <a:gd name="T98" fmla="*/ 332 w 434"/>
                <a:gd name="T99" fmla="*/ 180 h 491"/>
                <a:gd name="T100" fmla="*/ 279 w 434"/>
                <a:gd name="T101" fmla="*/ 173 h 491"/>
                <a:gd name="T102" fmla="*/ 231 w 434"/>
                <a:gd name="T103" fmla="*/ 156 h 491"/>
                <a:gd name="T104" fmla="*/ 188 w 434"/>
                <a:gd name="T105" fmla="*/ 121 h 491"/>
                <a:gd name="T106" fmla="*/ 160 w 434"/>
                <a:gd name="T107" fmla="*/ 82 h 491"/>
                <a:gd name="T108" fmla="*/ 154 w 434"/>
                <a:gd name="T109" fmla="*/ 60 h 491"/>
                <a:gd name="T110" fmla="*/ 147 w 434"/>
                <a:gd name="T111" fmla="*/ 29 h 491"/>
                <a:gd name="T112" fmla="*/ 141 w 434"/>
                <a:gd name="T113" fmla="*/ 21 h 491"/>
                <a:gd name="T114" fmla="*/ 135 w 434"/>
                <a:gd name="T115" fmla="*/ 7 h 491"/>
                <a:gd name="T116" fmla="*/ 118 w 434"/>
                <a:gd name="T117" fmla="*/ 0 h 4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"/>
                <a:gd name="T178" fmla="*/ 0 h 491"/>
                <a:gd name="T179" fmla="*/ 434 w 434"/>
                <a:gd name="T180" fmla="*/ 491 h 4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" h="491">
                  <a:moveTo>
                    <a:pt x="106" y="0"/>
                  </a:moveTo>
                  <a:lnTo>
                    <a:pt x="91" y="12"/>
                  </a:lnTo>
                  <a:lnTo>
                    <a:pt x="74" y="18"/>
                  </a:lnTo>
                  <a:lnTo>
                    <a:pt x="52" y="14"/>
                  </a:lnTo>
                  <a:lnTo>
                    <a:pt x="52" y="20"/>
                  </a:lnTo>
                  <a:lnTo>
                    <a:pt x="59" y="29"/>
                  </a:lnTo>
                  <a:lnTo>
                    <a:pt x="59" y="33"/>
                  </a:lnTo>
                  <a:lnTo>
                    <a:pt x="62" y="43"/>
                  </a:lnTo>
                  <a:lnTo>
                    <a:pt x="70" y="48"/>
                  </a:lnTo>
                  <a:lnTo>
                    <a:pt x="76" y="54"/>
                  </a:lnTo>
                  <a:lnTo>
                    <a:pt x="83" y="60"/>
                  </a:lnTo>
                  <a:lnTo>
                    <a:pt x="72" y="67"/>
                  </a:lnTo>
                  <a:lnTo>
                    <a:pt x="76" y="80"/>
                  </a:lnTo>
                  <a:lnTo>
                    <a:pt x="68" y="92"/>
                  </a:lnTo>
                  <a:lnTo>
                    <a:pt x="61" y="105"/>
                  </a:lnTo>
                  <a:lnTo>
                    <a:pt x="52" y="121"/>
                  </a:lnTo>
                  <a:lnTo>
                    <a:pt x="42" y="137"/>
                  </a:lnTo>
                  <a:lnTo>
                    <a:pt x="26" y="137"/>
                  </a:lnTo>
                  <a:lnTo>
                    <a:pt x="20" y="135"/>
                  </a:lnTo>
                  <a:lnTo>
                    <a:pt x="12" y="157"/>
                  </a:lnTo>
                  <a:lnTo>
                    <a:pt x="24" y="163"/>
                  </a:lnTo>
                  <a:lnTo>
                    <a:pt x="28" y="175"/>
                  </a:lnTo>
                  <a:lnTo>
                    <a:pt x="34" y="176"/>
                  </a:lnTo>
                  <a:lnTo>
                    <a:pt x="41" y="199"/>
                  </a:lnTo>
                  <a:lnTo>
                    <a:pt x="35" y="199"/>
                  </a:lnTo>
                  <a:lnTo>
                    <a:pt x="20" y="201"/>
                  </a:lnTo>
                  <a:lnTo>
                    <a:pt x="7" y="200"/>
                  </a:lnTo>
                  <a:lnTo>
                    <a:pt x="7" y="206"/>
                  </a:lnTo>
                  <a:lnTo>
                    <a:pt x="0" y="210"/>
                  </a:lnTo>
                  <a:lnTo>
                    <a:pt x="0" y="211"/>
                  </a:lnTo>
                  <a:lnTo>
                    <a:pt x="6" y="209"/>
                  </a:lnTo>
                  <a:lnTo>
                    <a:pt x="4" y="213"/>
                  </a:lnTo>
                  <a:lnTo>
                    <a:pt x="17" y="227"/>
                  </a:lnTo>
                  <a:lnTo>
                    <a:pt x="35" y="224"/>
                  </a:lnTo>
                  <a:lnTo>
                    <a:pt x="34" y="228"/>
                  </a:lnTo>
                  <a:lnTo>
                    <a:pt x="23" y="235"/>
                  </a:lnTo>
                  <a:lnTo>
                    <a:pt x="14" y="234"/>
                  </a:lnTo>
                  <a:lnTo>
                    <a:pt x="29" y="248"/>
                  </a:lnTo>
                  <a:lnTo>
                    <a:pt x="42" y="264"/>
                  </a:lnTo>
                  <a:lnTo>
                    <a:pt x="64" y="258"/>
                  </a:lnTo>
                  <a:lnTo>
                    <a:pt x="65" y="246"/>
                  </a:lnTo>
                  <a:lnTo>
                    <a:pt x="66" y="237"/>
                  </a:lnTo>
                  <a:lnTo>
                    <a:pt x="74" y="237"/>
                  </a:lnTo>
                  <a:lnTo>
                    <a:pt x="72" y="242"/>
                  </a:lnTo>
                  <a:lnTo>
                    <a:pt x="71" y="246"/>
                  </a:lnTo>
                  <a:lnTo>
                    <a:pt x="79" y="246"/>
                  </a:lnTo>
                  <a:lnTo>
                    <a:pt x="74" y="252"/>
                  </a:lnTo>
                  <a:lnTo>
                    <a:pt x="77" y="260"/>
                  </a:lnTo>
                  <a:lnTo>
                    <a:pt x="77" y="272"/>
                  </a:lnTo>
                  <a:lnTo>
                    <a:pt x="82" y="290"/>
                  </a:lnTo>
                  <a:lnTo>
                    <a:pt x="83" y="295"/>
                  </a:lnTo>
                  <a:lnTo>
                    <a:pt x="84" y="300"/>
                  </a:lnTo>
                  <a:lnTo>
                    <a:pt x="89" y="321"/>
                  </a:lnTo>
                  <a:lnTo>
                    <a:pt x="95" y="339"/>
                  </a:lnTo>
                  <a:lnTo>
                    <a:pt x="101" y="356"/>
                  </a:lnTo>
                  <a:lnTo>
                    <a:pt x="104" y="361"/>
                  </a:lnTo>
                  <a:lnTo>
                    <a:pt x="113" y="381"/>
                  </a:lnTo>
                  <a:lnTo>
                    <a:pt x="121" y="402"/>
                  </a:lnTo>
                  <a:lnTo>
                    <a:pt x="128" y="416"/>
                  </a:lnTo>
                  <a:lnTo>
                    <a:pt x="136" y="432"/>
                  </a:lnTo>
                  <a:lnTo>
                    <a:pt x="143" y="446"/>
                  </a:lnTo>
                  <a:lnTo>
                    <a:pt x="148" y="458"/>
                  </a:lnTo>
                  <a:lnTo>
                    <a:pt x="155" y="473"/>
                  </a:lnTo>
                  <a:lnTo>
                    <a:pt x="161" y="486"/>
                  </a:lnTo>
                  <a:lnTo>
                    <a:pt x="170" y="491"/>
                  </a:lnTo>
                  <a:lnTo>
                    <a:pt x="179" y="482"/>
                  </a:lnTo>
                  <a:lnTo>
                    <a:pt x="188" y="473"/>
                  </a:lnTo>
                  <a:lnTo>
                    <a:pt x="198" y="471"/>
                  </a:lnTo>
                  <a:lnTo>
                    <a:pt x="192" y="464"/>
                  </a:lnTo>
                  <a:lnTo>
                    <a:pt x="200" y="451"/>
                  </a:lnTo>
                  <a:lnTo>
                    <a:pt x="205" y="451"/>
                  </a:lnTo>
                  <a:lnTo>
                    <a:pt x="204" y="438"/>
                  </a:lnTo>
                  <a:lnTo>
                    <a:pt x="202" y="425"/>
                  </a:lnTo>
                  <a:lnTo>
                    <a:pt x="205" y="410"/>
                  </a:lnTo>
                  <a:lnTo>
                    <a:pt x="208" y="396"/>
                  </a:lnTo>
                  <a:lnTo>
                    <a:pt x="204" y="379"/>
                  </a:lnTo>
                  <a:lnTo>
                    <a:pt x="203" y="359"/>
                  </a:lnTo>
                  <a:lnTo>
                    <a:pt x="211" y="353"/>
                  </a:lnTo>
                  <a:lnTo>
                    <a:pt x="214" y="351"/>
                  </a:lnTo>
                  <a:lnTo>
                    <a:pt x="217" y="350"/>
                  </a:lnTo>
                  <a:lnTo>
                    <a:pt x="221" y="343"/>
                  </a:lnTo>
                  <a:lnTo>
                    <a:pt x="234" y="338"/>
                  </a:lnTo>
                  <a:lnTo>
                    <a:pt x="236" y="327"/>
                  </a:lnTo>
                  <a:lnTo>
                    <a:pt x="251" y="312"/>
                  </a:lnTo>
                  <a:lnTo>
                    <a:pt x="266" y="296"/>
                  </a:lnTo>
                  <a:lnTo>
                    <a:pt x="278" y="283"/>
                  </a:lnTo>
                  <a:lnTo>
                    <a:pt x="288" y="277"/>
                  </a:lnTo>
                  <a:lnTo>
                    <a:pt x="296" y="264"/>
                  </a:lnTo>
                  <a:lnTo>
                    <a:pt x="298" y="251"/>
                  </a:lnTo>
                  <a:lnTo>
                    <a:pt x="312" y="241"/>
                  </a:lnTo>
                  <a:lnTo>
                    <a:pt x="316" y="248"/>
                  </a:lnTo>
                  <a:lnTo>
                    <a:pt x="320" y="248"/>
                  </a:lnTo>
                  <a:lnTo>
                    <a:pt x="324" y="247"/>
                  </a:lnTo>
                  <a:lnTo>
                    <a:pt x="328" y="248"/>
                  </a:lnTo>
                  <a:lnTo>
                    <a:pt x="328" y="243"/>
                  </a:lnTo>
                  <a:lnTo>
                    <a:pt x="323" y="229"/>
                  </a:lnTo>
                  <a:lnTo>
                    <a:pt x="318" y="216"/>
                  </a:lnTo>
                  <a:lnTo>
                    <a:pt x="317" y="205"/>
                  </a:lnTo>
                  <a:lnTo>
                    <a:pt x="305" y="195"/>
                  </a:lnTo>
                  <a:lnTo>
                    <a:pt x="310" y="188"/>
                  </a:lnTo>
                  <a:lnTo>
                    <a:pt x="316" y="185"/>
                  </a:lnTo>
                  <a:lnTo>
                    <a:pt x="304" y="174"/>
                  </a:lnTo>
                  <a:lnTo>
                    <a:pt x="304" y="161"/>
                  </a:lnTo>
                  <a:lnTo>
                    <a:pt x="314" y="164"/>
                  </a:lnTo>
                  <a:lnTo>
                    <a:pt x="319" y="170"/>
                  </a:lnTo>
                  <a:lnTo>
                    <a:pt x="323" y="167"/>
                  </a:lnTo>
                  <a:lnTo>
                    <a:pt x="329" y="181"/>
                  </a:lnTo>
                  <a:lnTo>
                    <a:pt x="346" y="183"/>
                  </a:lnTo>
                  <a:lnTo>
                    <a:pt x="362" y="185"/>
                  </a:lnTo>
                  <a:lnTo>
                    <a:pt x="371" y="191"/>
                  </a:lnTo>
                  <a:lnTo>
                    <a:pt x="368" y="198"/>
                  </a:lnTo>
                  <a:lnTo>
                    <a:pt x="356" y="206"/>
                  </a:lnTo>
                  <a:lnTo>
                    <a:pt x="360" y="221"/>
                  </a:lnTo>
                  <a:lnTo>
                    <a:pt x="362" y="224"/>
                  </a:lnTo>
                  <a:lnTo>
                    <a:pt x="370" y="211"/>
                  </a:lnTo>
                  <a:lnTo>
                    <a:pt x="376" y="227"/>
                  </a:lnTo>
                  <a:lnTo>
                    <a:pt x="382" y="242"/>
                  </a:lnTo>
                  <a:lnTo>
                    <a:pt x="383" y="241"/>
                  </a:lnTo>
                  <a:lnTo>
                    <a:pt x="388" y="242"/>
                  </a:lnTo>
                  <a:lnTo>
                    <a:pt x="389" y="223"/>
                  </a:lnTo>
                  <a:lnTo>
                    <a:pt x="389" y="207"/>
                  </a:lnTo>
                  <a:lnTo>
                    <a:pt x="398" y="207"/>
                  </a:lnTo>
                  <a:lnTo>
                    <a:pt x="406" y="186"/>
                  </a:lnTo>
                  <a:lnTo>
                    <a:pt x="407" y="177"/>
                  </a:lnTo>
                  <a:lnTo>
                    <a:pt x="407" y="163"/>
                  </a:lnTo>
                  <a:lnTo>
                    <a:pt x="421" y="147"/>
                  </a:lnTo>
                  <a:lnTo>
                    <a:pt x="433" y="150"/>
                  </a:lnTo>
                  <a:lnTo>
                    <a:pt x="431" y="144"/>
                  </a:lnTo>
                  <a:lnTo>
                    <a:pt x="432" y="139"/>
                  </a:lnTo>
                  <a:lnTo>
                    <a:pt x="434" y="131"/>
                  </a:lnTo>
                  <a:lnTo>
                    <a:pt x="418" y="125"/>
                  </a:lnTo>
                  <a:lnTo>
                    <a:pt x="418" y="116"/>
                  </a:lnTo>
                  <a:lnTo>
                    <a:pt x="412" y="115"/>
                  </a:lnTo>
                  <a:lnTo>
                    <a:pt x="413" y="111"/>
                  </a:lnTo>
                  <a:lnTo>
                    <a:pt x="407" y="109"/>
                  </a:lnTo>
                  <a:lnTo>
                    <a:pt x="398" y="114"/>
                  </a:lnTo>
                  <a:lnTo>
                    <a:pt x="385" y="113"/>
                  </a:lnTo>
                  <a:lnTo>
                    <a:pt x="374" y="122"/>
                  </a:lnTo>
                  <a:lnTo>
                    <a:pt x="362" y="133"/>
                  </a:lnTo>
                  <a:lnTo>
                    <a:pt x="349" y="138"/>
                  </a:lnTo>
                  <a:lnTo>
                    <a:pt x="348" y="138"/>
                  </a:lnTo>
                  <a:lnTo>
                    <a:pt x="353" y="144"/>
                  </a:lnTo>
                  <a:lnTo>
                    <a:pt x="359" y="153"/>
                  </a:lnTo>
                  <a:lnTo>
                    <a:pt x="344" y="155"/>
                  </a:lnTo>
                  <a:lnTo>
                    <a:pt x="330" y="156"/>
                  </a:lnTo>
                  <a:lnTo>
                    <a:pt x="311" y="153"/>
                  </a:lnTo>
                  <a:lnTo>
                    <a:pt x="308" y="146"/>
                  </a:lnTo>
                  <a:lnTo>
                    <a:pt x="301" y="132"/>
                  </a:lnTo>
                  <a:lnTo>
                    <a:pt x="294" y="137"/>
                  </a:lnTo>
                  <a:lnTo>
                    <a:pt x="299" y="162"/>
                  </a:lnTo>
                  <a:lnTo>
                    <a:pt x="282" y="161"/>
                  </a:lnTo>
                  <a:lnTo>
                    <a:pt x="262" y="158"/>
                  </a:lnTo>
                  <a:lnTo>
                    <a:pt x="251" y="155"/>
                  </a:lnTo>
                  <a:lnTo>
                    <a:pt x="242" y="146"/>
                  </a:lnTo>
                  <a:lnTo>
                    <a:pt x="223" y="144"/>
                  </a:lnTo>
                  <a:lnTo>
                    <a:pt x="208" y="140"/>
                  </a:lnTo>
                  <a:lnTo>
                    <a:pt x="188" y="131"/>
                  </a:lnTo>
                  <a:lnTo>
                    <a:pt x="169" y="120"/>
                  </a:lnTo>
                  <a:lnTo>
                    <a:pt x="169" y="109"/>
                  </a:lnTo>
                  <a:lnTo>
                    <a:pt x="178" y="95"/>
                  </a:lnTo>
                  <a:lnTo>
                    <a:pt x="163" y="85"/>
                  </a:lnTo>
                  <a:lnTo>
                    <a:pt x="144" y="74"/>
                  </a:lnTo>
                  <a:lnTo>
                    <a:pt x="137" y="72"/>
                  </a:lnTo>
                  <a:lnTo>
                    <a:pt x="130" y="53"/>
                  </a:lnTo>
                  <a:lnTo>
                    <a:pt x="139" y="54"/>
                  </a:lnTo>
                  <a:lnTo>
                    <a:pt x="142" y="47"/>
                  </a:lnTo>
                  <a:lnTo>
                    <a:pt x="132" y="33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1"/>
                  </a:lnTo>
                  <a:lnTo>
                    <a:pt x="127" y="19"/>
                  </a:lnTo>
                  <a:lnTo>
                    <a:pt x="125" y="15"/>
                  </a:lnTo>
                  <a:lnTo>
                    <a:pt x="124" y="11"/>
                  </a:lnTo>
                  <a:lnTo>
                    <a:pt x="122" y="6"/>
                  </a:lnTo>
                  <a:lnTo>
                    <a:pt x="118" y="5"/>
                  </a:lnTo>
                  <a:lnTo>
                    <a:pt x="110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7" name="Freeform 97"/>
            <p:cNvSpPr>
              <a:spLocks noChangeAspect="1"/>
            </p:cNvSpPr>
            <p:nvPr/>
          </p:nvSpPr>
          <p:spPr bwMode="auto">
            <a:xfrm>
              <a:off x="5085123" y="3019458"/>
              <a:ext cx="30439" cy="115385"/>
            </a:xfrm>
            <a:custGeom>
              <a:avLst/>
              <a:gdLst>
                <a:gd name="T0" fmla="*/ 16 w 20"/>
                <a:gd name="T1" fmla="*/ 75 h 69"/>
                <a:gd name="T2" fmla="*/ 9 w 20"/>
                <a:gd name="T3" fmla="*/ 57 h 69"/>
                <a:gd name="T4" fmla="*/ 0 w 20"/>
                <a:gd name="T5" fmla="*/ 38 h 69"/>
                <a:gd name="T6" fmla="*/ 7 w 20"/>
                <a:gd name="T7" fmla="*/ 22 h 69"/>
                <a:gd name="T8" fmla="*/ 12 w 20"/>
                <a:gd name="T9" fmla="*/ 4 h 69"/>
                <a:gd name="T10" fmla="*/ 20 w 20"/>
                <a:gd name="T11" fmla="*/ 0 h 69"/>
                <a:gd name="T12" fmla="*/ 22 w 20"/>
                <a:gd name="T13" fmla="*/ 11 h 69"/>
                <a:gd name="T14" fmla="*/ 20 w 20"/>
                <a:gd name="T15" fmla="*/ 26 h 69"/>
                <a:gd name="T16" fmla="*/ 19 w 20"/>
                <a:gd name="T17" fmla="*/ 42 h 69"/>
                <a:gd name="T18" fmla="*/ 19 w 20"/>
                <a:gd name="T19" fmla="*/ 58 h 69"/>
                <a:gd name="T20" fmla="*/ 16 w 20"/>
                <a:gd name="T21" fmla="*/ 74 h 69"/>
                <a:gd name="T22" fmla="*/ 16 w 20"/>
                <a:gd name="T23" fmla="*/ 7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69"/>
                <a:gd name="T38" fmla="*/ 20 w 20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69">
                  <a:moveTo>
                    <a:pt x="15" y="69"/>
                  </a:moveTo>
                  <a:lnTo>
                    <a:pt x="8" y="52"/>
                  </a:lnTo>
                  <a:lnTo>
                    <a:pt x="0" y="35"/>
                  </a:lnTo>
                  <a:lnTo>
                    <a:pt x="6" y="20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20" y="10"/>
                  </a:lnTo>
                  <a:lnTo>
                    <a:pt x="18" y="24"/>
                  </a:lnTo>
                  <a:lnTo>
                    <a:pt x="17" y="39"/>
                  </a:lnTo>
                  <a:lnTo>
                    <a:pt x="17" y="53"/>
                  </a:lnTo>
                  <a:lnTo>
                    <a:pt x="15" y="68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8" name="Freeform 98"/>
            <p:cNvSpPr>
              <a:spLocks noChangeAspect="1"/>
            </p:cNvSpPr>
            <p:nvPr/>
          </p:nvSpPr>
          <p:spPr bwMode="auto">
            <a:xfrm>
              <a:off x="5105877" y="3016381"/>
              <a:ext cx="95468" cy="129231"/>
            </a:xfrm>
            <a:custGeom>
              <a:avLst/>
              <a:gdLst>
                <a:gd name="T0" fmla="*/ 27 w 61"/>
                <a:gd name="T1" fmla="*/ 21 h 76"/>
                <a:gd name="T2" fmla="*/ 6 w 61"/>
                <a:gd name="T3" fmla="*/ 13 h 76"/>
                <a:gd name="T4" fmla="*/ 3 w 61"/>
                <a:gd name="T5" fmla="*/ 29 h 76"/>
                <a:gd name="T6" fmla="*/ 2 w 61"/>
                <a:gd name="T7" fmla="*/ 45 h 76"/>
                <a:gd name="T8" fmla="*/ 2 w 61"/>
                <a:gd name="T9" fmla="*/ 61 h 76"/>
                <a:gd name="T10" fmla="*/ 0 w 61"/>
                <a:gd name="T11" fmla="*/ 77 h 76"/>
                <a:gd name="T12" fmla="*/ 1 w 61"/>
                <a:gd name="T13" fmla="*/ 80 h 76"/>
                <a:gd name="T14" fmla="*/ 20 w 61"/>
                <a:gd name="T15" fmla="*/ 84 h 76"/>
                <a:gd name="T16" fmla="*/ 31 w 61"/>
                <a:gd name="T17" fmla="*/ 71 h 76"/>
                <a:gd name="T18" fmla="*/ 43 w 61"/>
                <a:gd name="T19" fmla="*/ 67 h 76"/>
                <a:gd name="T20" fmla="*/ 51 w 61"/>
                <a:gd name="T21" fmla="*/ 59 h 76"/>
                <a:gd name="T22" fmla="*/ 31 w 61"/>
                <a:gd name="T23" fmla="*/ 39 h 76"/>
                <a:gd name="T24" fmla="*/ 50 w 61"/>
                <a:gd name="T25" fmla="*/ 31 h 76"/>
                <a:gd name="T26" fmla="*/ 69 w 61"/>
                <a:gd name="T27" fmla="*/ 24 h 76"/>
                <a:gd name="T28" fmla="*/ 58 w 61"/>
                <a:gd name="T29" fmla="*/ 0 h 76"/>
                <a:gd name="T30" fmla="*/ 42 w 61"/>
                <a:gd name="T31" fmla="*/ 11 h 76"/>
                <a:gd name="T32" fmla="*/ 27 w 61"/>
                <a:gd name="T33" fmla="*/ 2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76"/>
                <a:gd name="T53" fmla="*/ 61 w 61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76">
                  <a:moveTo>
                    <a:pt x="24" y="19"/>
                  </a:moveTo>
                  <a:lnTo>
                    <a:pt x="5" y="12"/>
                  </a:lnTo>
                  <a:lnTo>
                    <a:pt x="3" y="26"/>
                  </a:lnTo>
                  <a:lnTo>
                    <a:pt x="2" y="41"/>
                  </a:lnTo>
                  <a:lnTo>
                    <a:pt x="2" y="55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18" y="76"/>
                  </a:lnTo>
                  <a:lnTo>
                    <a:pt x="27" y="64"/>
                  </a:lnTo>
                  <a:lnTo>
                    <a:pt x="38" y="61"/>
                  </a:lnTo>
                  <a:lnTo>
                    <a:pt x="45" y="53"/>
                  </a:lnTo>
                  <a:lnTo>
                    <a:pt x="27" y="35"/>
                  </a:lnTo>
                  <a:lnTo>
                    <a:pt x="44" y="28"/>
                  </a:lnTo>
                  <a:lnTo>
                    <a:pt x="61" y="22"/>
                  </a:lnTo>
                  <a:lnTo>
                    <a:pt x="51" y="0"/>
                  </a:lnTo>
                  <a:lnTo>
                    <a:pt x="37" y="10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9" name="Freeform 99"/>
            <p:cNvSpPr>
              <a:spLocks noChangeAspect="1"/>
            </p:cNvSpPr>
            <p:nvPr/>
          </p:nvSpPr>
          <p:spPr bwMode="auto">
            <a:xfrm>
              <a:off x="5533407" y="3274843"/>
              <a:ext cx="181251" cy="256924"/>
            </a:xfrm>
            <a:custGeom>
              <a:avLst/>
              <a:gdLst>
                <a:gd name="T0" fmla="*/ 131 w 119"/>
                <a:gd name="T1" fmla="*/ 51 h 150"/>
                <a:gd name="T2" fmla="*/ 118 w 119"/>
                <a:gd name="T3" fmla="*/ 39 h 150"/>
                <a:gd name="T4" fmla="*/ 105 w 119"/>
                <a:gd name="T5" fmla="*/ 28 h 150"/>
                <a:gd name="T6" fmla="*/ 90 w 119"/>
                <a:gd name="T7" fmla="*/ 21 h 150"/>
                <a:gd name="T8" fmla="*/ 75 w 119"/>
                <a:gd name="T9" fmla="*/ 14 h 150"/>
                <a:gd name="T10" fmla="*/ 67 w 119"/>
                <a:gd name="T11" fmla="*/ 0 h 150"/>
                <a:gd name="T12" fmla="*/ 62 w 119"/>
                <a:gd name="T13" fmla="*/ 4 h 150"/>
                <a:gd name="T14" fmla="*/ 59 w 119"/>
                <a:gd name="T15" fmla="*/ 0 h 150"/>
                <a:gd name="T16" fmla="*/ 62 w 119"/>
                <a:gd name="T17" fmla="*/ 19 h 150"/>
                <a:gd name="T18" fmla="*/ 54 w 119"/>
                <a:gd name="T19" fmla="*/ 21 h 150"/>
                <a:gd name="T20" fmla="*/ 51 w 119"/>
                <a:gd name="T21" fmla="*/ 46 h 150"/>
                <a:gd name="T22" fmla="*/ 59 w 119"/>
                <a:gd name="T23" fmla="*/ 60 h 150"/>
                <a:gd name="T24" fmla="*/ 55 w 119"/>
                <a:gd name="T25" fmla="*/ 80 h 150"/>
                <a:gd name="T26" fmla="*/ 52 w 119"/>
                <a:gd name="T27" fmla="*/ 100 h 150"/>
                <a:gd name="T28" fmla="*/ 40 w 119"/>
                <a:gd name="T29" fmla="*/ 105 h 150"/>
                <a:gd name="T30" fmla="*/ 26 w 119"/>
                <a:gd name="T31" fmla="*/ 110 h 150"/>
                <a:gd name="T32" fmla="*/ 14 w 119"/>
                <a:gd name="T33" fmla="*/ 115 h 150"/>
                <a:gd name="T34" fmla="*/ 2 w 119"/>
                <a:gd name="T35" fmla="*/ 120 h 150"/>
                <a:gd name="T36" fmla="*/ 0 w 119"/>
                <a:gd name="T37" fmla="*/ 128 h 150"/>
                <a:gd name="T38" fmla="*/ 12 w 119"/>
                <a:gd name="T39" fmla="*/ 148 h 150"/>
                <a:gd name="T40" fmla="*/ 24 w 119"/>
                <a:gd name="T41" fmla="*/ 167 h 150"/>
                <a:gd name="T42" fmla="*/ 39 w 119"/>
                <a:gd name="T43" fmla="*/ 165 h 150"/>
                <a:gd name="T44" fmla="*/ 52 w 119"/>
                <a:gd name="T45" fmla="*/ 160 h 150"/>
                <a:gd name="T46" fmla="*/ 61 w 119"/>
                <a:gd name="T47" fmla="*/ 153 h 150"/>
                <a:gd name="T48" fmla="*/ 66 w 119"/>
                <a:gd name="T49" fmla="*/ 141 h 150"/>
                <a:gd name="T50" fmla="*/ 81 w 119"/>
                <a:gd name="T51" fmla="*/ 138 h 150"/>
                <a:gd name="T52" fmla="*/ 88 w 119"/>
                <a:gd name="T53" fmla="*/ 124 h 150"/>
                <a:gd name="T54" fmla="*/ 101 w 119"/>
                <a:gd name="T55" fmla="*/ 117 h 150"/>
                <a:gd name="T56" fmla="*/ 100 w 119"/>
                <a:gd name="T57" fmla="*/ 95 h 150"/>
                <a:gd name="T58" fmla="*/ 107 w 119"/>
                <a:gd name="T59" fmla="*/ 90 h 150"/>
                <a:gd name="T60" fmla="*/ 111 w 119"/>
                <a:gd name="T61" fmla="*/ 90 h 150"/>
                <a:gd name="T62" fmla="*/ 121 w 119"/>
                <a:gd name="T63" fmla="*/ 71 h 150"/>
                <a:gd name="T64" fmla="*/ 131 w 119"/>
                <a:gd name="T65" fmla="*/ 51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150"/>
                <a:gd name="T101" fmla="*/ 119 w 119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150">
                  <a:moveTo>
                    <a:pt x="119" y="46"/>
                  </a:moveTo>
                  <a:lnTo>
                    <a:pt x="107" y="35"/>
                  </a:lnTo>
                  <a:lnTo>
                    <a:pt x="95" y="25"/>
                  </a:lnTo>
                  <a:lnTo>
                    <a:pt x="82" y="19"/>
                  </a:lnTo>
                  <a:lnTo>
                    <a:pt x="68" y="13"/>
                  </a:lnTo>
                  <a:lnTo>
                    <a:pt x="61" y="0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6" y="17"/>
                  </a:lnTo>
                  <a:lnTo>
                    <a:pt x="49" y="19"/>
                  </a:lnTo>
                  <a:lnTo>
                    <a:pt x="46" y="41"/>
                  </a:lnTo>
                  <a:lnTo>
                    <a:pt x="54" y="54"/>
                  </a:lnTo>
                  <a:lnTo>
                    <a:pt x="50" y="72"/>
                  </a:lnTo>
                  <a:lnTo>
                    <a:pt x="47" y="90"/>
                  </a:lnTo>
                  <a:lnTo>
                    <a:pt x="36" y="94"/>
                  </a:lnTo>
                  <a:lnTo>
                    <a:pt x="24" y="99"/>
                  </a:lnTo>
                  <a:lnTo>
                    <a:pt x="13" y="103"/>
                  </a:lnTo>
                  <a:lnTo>
                    <a:pt x="2" y="108"/>
                  </a:lnTo>
                  <a:lnTo>
                    <a:pt x="0" y="115"/>
                  </a:lnTo>
                  <a:lnTo>
                    <a:pt x="11" y="133"/>
                  </a:lnTo>
                  <a:lnTo>
                    <a:pt x="22" y="150"/>
                  </a:lnTo>
                  <a:lnTo>
                    <a:pt x="35" y="148"/>
                  </a:lnTo>
                  <a:lnTo>
                    <a:pt x="47" y="144"/>
                  </a:lnTo>
                  <a:lnTo>
                    <a:pt x="55" y="137"/>
                  </a:lnTo>
                  <a:lnTo>
                    <a:pt x="60" y="127"/>
                  </a:lnTo>
                  <a:lnTo>
                    <a:pt x="74" y="124"/>
                  </a:lnTo>
                  <a:lnTo>
                    <a:pt x="80" y="111"/>
                  </a:lnTo>
                  <a:lnTo>
                    <a:pt x="92" y="105"/>
                  </a:lnTo>
                  <a:lnTo>
                    <a:pt x="91" y="85"/>
                  </a:lnTo>
                  <a:lnTo>
                    <a:pt x="97" y="81"/>
                  </a:lnTo>
                  <a:lnTo>
                    <a:pt x="101" y="81"/>
                  </a:lnTo>
                  <a:lnTo>
                    <a:pt x="110" y="64"/>
                  </a:lnTo>
                  <a:lnTo>
                    <a:pt x="119" y="4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0" name="Freeform 100"/>
            <p:cNvSpPr>
              <a:spLocks noChangeAspect="1"/>
            </p:cNvSpPr>
            <p:nvPr/>
          </p:nvSpPr>
          <p:spPr bwMode="auto">
            <a:xfrm>
              <a:off x="5613655" y="3234843"/>
              <a:ext cx="8302" cy="16923"/>
            </a:xfrm>
            <a:custGeom>
              <a:avLst/>
              <a:gdLst>
                <a:gd name="T0" fmla="*/ 6 w 5"/>
                <a:gd name="T1" fmla="*/ 0 h 10"/>
                <a:gd name="T2" fmla="*/ 0 w 5"/>
                <a:gd name="T3" fmla="*/ 9 h 10"/>
                <a:gd name="T4" fmla="*/ 6 w 5"/>
                <a:gd name="T5" fmla="*/ 11 h 10"/>
                <a:gd name="T6" fmla="*/ 6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0"/>
                <a:gd name="T14" fmla="*/ 5 w 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0">
                  <a:moveTo>
                    <a:pt x="5" y="0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1" name="Freeform 101"/>
            <p:cNvSpPr>
              <a:spLocks noChangeAspect="1"/>
            </p:cNvSpPr>
            <p:nvPr/>
          </p:nvSpPr>
          <p:spPr bwMode="auto">
            <a:xfrm>
              <a:off x="5103109" y="3053305"/>
              <a:ext cx="513313" cy="509232"/>
            </a:xfrm>
            <a:custGeom>
              <a:avLst/>
              <a:gdLst>
                <a:gd name="T0" fmla="*/ 84 w 334"/>
                <a:gd name="T1" fmla="*/ 198 h 297"/>
                <a:gd name="T2" fmla="*/ 72 w 334"/>
                <a:gd name="T3" fmla="*/ 168 h 297"/>
                <a:gd name="T4" fmla="*/ 50 w 334"/>
                <a:gd name="T5" fmla="*/ 149 h 297"/>
                <a:gd name="T6" fmla="*/ 23 w 334"/>
                <a:gd name="T7" fmla="*/ 105 h 297"/>
                <a:gd name="T8" fmla="*/ 0 w 334"/>
                <a:gd name="T9" fmla="*/ 80 h 297"/>
                <a:gd name="T10" fmla="*/ 23 w 334"/>
                <a:gd name="T11" fmla="*/ 60 h 297"/>
                <a:gd name="T12" fmla="*/ 46 w 334"/>
                <a:gd name="T13" fmla="*/ 43 h 297"/>
                <a:gd name="T14" fmla="*/ 33 w 334"/>
                <a:gd name="T15" fmla="*/ 14 h 297"/>
                <a:gd name="T16" fmla="*/ 71 w 334"/>
                <a:gd name="T17" fmla="*/ 0 h 297"/>
                <a:gd name="T18" fmla="*/ 104 w 334"/>
                <a:gd name="T19" fmla="*/ 14 h 297"/>
                <a:gd name="T20" fmla="*/ 137 w 334"/>
                <a:gd name="T21" fmla="*/ 29 h 297"/>
                <a:gd name="T22" fmla="*/ 170 w 334"/>
                <a:gd name="T23" fmla="*/ 60 h 297"/>
                <a:gd name="T24" fmla="*/ 217 w 334"/>
                <a:gd name="T25" fmla="*/ 64 h 297"/>
                <a:gd name="T26" fmla="*/ 233 w 334"/>
                <a:gd name="T27" fmla="*/ 74 h 297"/>
                <a:gd name="T28" fmla="*/ 251 w 334"/>
                <a:gd name="T29" fmla="*/ 95 h 297"/>
                <a:gd name="T30" fmla="*/ 269 w 334"/>
                <a:gd name="T31" fmla="*/ 121 h 297"/>
                <a:gd name="T32" fmla="*/ 283 w 334"/>
                <a:gd name="T33" fmla="*/ 149 h 297"/>
                <a:gd name="T34" fmla="*/ 291 w 334"/>
                <a:gd name="T35" fmla="*/ 152 h 297"/>
                <a:gd name="T36" fmla="*/ 293 w 334"/>
                <a:gd name="T37" fmla="*/ 157 h 297"/>
                <a:gd name="T38" fmla="*/ 295 w 334"/>
                <a:gd name="T39" fmla="*/ 163 h 297"/>
                <a:gd name="T40" fmla="*/ 307 w 334"/>
                <a:gd name="T41" fmla="*/ 184 h 297"/>
                <a:gd name="T42" fmla="*/ 359 w 334"/>
                <a:gd name="T43" fmla="*/ 194 h 297"/>
                <a:gd name="T44" fmla="*/ 371 w 334"/>
                <a:gd name="T45" fmla="*/ 204 h 297"/>
                <a:gd name="T46" fmla="*/ 363 w 334"/>
                <a:gd name="T47" fmla="*/ 244 h 297"/>
                <a:gd name="T48" fmla="*/ 338 w 334"/>
                <a:gd name="T49" fmla="*/ 254 h 297"/>
                <a:gd name="T50" fmla="*/ 313 w 334"/>
                <a:gd name="T51" fmla="*/ 264 h 297"/>
                <a:gd name="T52" fmla="*/ 285 w 334"/>
                <a:gd name="T53" fmla="*/ 271 h 297"/>
                <a:gd name="T54" fmla="*/ 258 w 334"/>
                <a:gd name="T55" fmla="*/ 279 h 297"/>
                <a:gd name="T56" fmla="*/ 239 w 334"/>
                <a:gd name="T57" fmla="*/ 304 h 297"/>
                <a:gd name="T58" fmla="*/ 219 w 334"/>
                <a:gd name="T59" fmla="*/ 331 h 297"/>
                <a:gd name="T60" fmla="*/ 202 w 334"/>
                <a:gd name="T61" fmla="*/ 303 h 297"/>
                <a:gd name="T62" fmla="*/ 166 w 334"/>
                <a:gd name="T63" fmla="*/ 294 h 297"/>
                <a:gd name="T64" fmla="*/ 157 w 334"/>
                <a:gd name="T65" fmla="*/ 317 h 297"/>
                <a:gd name="T66" fmla="*/ 139 w 334"/>
                <a:gd name="T67" fmla="*/ 288 h 297"/>
                <a:gd name="T68" fmla="*/ 111 w 334"/>
                <a:gd name="T69" fmla="*/ 243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4"/>
                <a:gd name="T106" fmla="*/ 0 h 297"/>
                <a:gd name="T107" fmla="*/ 334 w 334"/>
                <a:gd name="T108" fmla="*/ 297 h 2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4" h="297">
                  <a:moveTo>
                    <a:pt x="82" y="202"/>
                  </a:moveTo>
                  <a:lnTo>
                    <a:pt x="76" y="178"/>
                  </a:lnTo>
                  <a:lnTo>
                    <a:pt x="70" y="165"/>
                  </a:lnTo>
                  <a:lnTo>
                    <a:pt x="65" y="151"/>
                  </a:lnTo>
                  <a:lnTo>
                    <a:pt x="54" y="142"/>
                  </a:lnTo>
                  <a:lnTo>
                    <a:pt x="45" y="134"/>
                  </a:lnTo>
                  <a:lnTo>
                    <a:pt x="36" y="115"/>
                  </a:lnTo>
                  <a:lnTo>
                    <a:pt x="21" y="94"/>
                  </a:lnTo>
                  <a:lnTo>
                    <a:pt x="5" y="73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1" y="54"/>
                  </a:lnTo>
                  <a:lnTo>
                    <a:pt x="30" y="42"/>
                  </a:lnTo>
                  <a:lnTo>
                    <a:pt x="41" y="39"/>
                  </a:lnTo>
                  <a:lnTo>
                    <a:pt x="48" y="31"/>
                  </a:lnTo>
                  <a:lnTo>
                    <a:pt x="30" y="13"/>
                  </a:lnTo>
                  <a:lnTo>
                    <a:pt x="47" y="6"/>
                  </a:lnTo>
                  <a:lnTo>
                    <a:pt x="64" y="0"/>
                  </a:lnTo>
                  <a:lnTo>
                    <a:pt x="78" y="6"/>
                  </a:lnTo>
                  <a:lnTo>
                    <a:pt x="94" y="13"/>
                  </a:lnTo>
                  <a:lnTo>
                    <a:pt x="108" y="19"/>
                  </a:lnTo>
                  <a:lnTo>
                    <a:pt x="123" y="26"/>
                  </a:lnTo>
                  <a:lnTo>
                    <a:pt x="137" y="39"/>
                  </a:lnTo>
                  <a:lnTo>
                    <a:pt x="153" y="54"/>
                  </a:lnTo>
                  <a:lnTo>
                    <a:pt x="180" y="55"/>
                  </a:lnTo>
                  <a:lnTo>
                    <a:pt x="195" y="57"/>
                  </a:lnTo>
                  <a:lnTo>
                    <a:pt x="197" y="62"/>
                  </a:lnTo>
                  <a:lnTo>
                    <a:pt x="210" y="66"/>
                  </a:lnTo>
                  <a:lnTo>
                    <a:pt x="219" y="79"/>
                  </a:lnTo>
                  <a:lnTo>
                    <a:pt x="226" y="85"/>
                  </a:lnTo>
                  <a:lnTo>
                    <a:pt x="240" y="99"/>
                  </a:lnTo>
                  <a:lnTo>
                    <a:pt x="242" y="109"/>
                  </a:lnTo>
                  <a:lnTo>
                    <a:pt x="249" y="121"/>
                  </a:lnTo>
                  <a:lnTo>
                    <a:pt x="255" y="134"/>
                  </a:lnTo>
                  <a:lnTo>
                    <a:pt x="260" y="138"/>
                  </a:lnTo>
                  <a:lnTo>
                    <a:pt x="262" y="136"/>
                  </a:lnTo>
                  <a:lnTo>
                    <a:pt x="264" y="136"/>
                  </a:lnTo>
                  <a:lnTo>
                    <a:pt x="264" y="141"/>
                  </a:lnTo>
                  <a:lnTo>
                    <a:pt x="266" y="142"/>
                  </a:lnTo>
                  <a:lnTo>
                    <a:pt x="266" y="146"/>
                  </a:lnTo>
                  <a:lnTo>
                    <a:pt x="270" y="150"/>
                  </a:lnTo>
                  <a:lnTo>
                    <a:pt x="276" y="165"/>
                  </a:lnTo>
                  <a:lnTo>
                    <a:pt x="299" y="170"/>
                  </a:lnTo>
                  <a:lnTo>
                    <a:pt x="323" y="174"/>
                  </a:lnTo>
                  <a:lnTo>
                    <a:pt x="326" y="170"/>
                  </a:lnTo>
                  <a:lnTo>
                    <a:pt x="334" y="183"/>
                  </a:lnTo>
                  <a:lnTo>
                    <a:pt x="330" y="201"/>
                  </a:lnTo>
                  <a:lnTo>
                    <a:pt x="327" y="219"/>
                  </a:lnTo>
                  <a:lnTo>
                    <a:pt x="316" y="223"/>
                  </a:lnTo>
                  <a:lnTo>
                    <a:pt x="304" y="228"/>
                  </a:lnTo>
                  <a:lnTo>
                    <a:pt x="293" y="232"/>
                  </a:lnTo>
                  <a:lnTo>
                    <a:pt x="282" y="237"/>
                  </a:lnTo>
                  <a:lnTo>
                    <a:pt x="269" y="240"/>
                  </a:lnTo>
                  <a:lnTo>
                    <a:pt x="257" y="243"/>
                  </a:lnTo>
                  <a:lnTo>
                    <a:pt x="244" y="247"/>
                  </a:lnTo>
                  <a:lnTo>
                    <a:pt x="232" y="250"/>
                  </a:lnTo>
                  <a:lnTo>
                    <a:pt x="224" y="262"/>
                  </a:lnTo>
                  <a:lnTo>
                    <a:pt x="215" y="273"/>
                  </a:lnTo>
                  <a:lnTo>
                    <a:pt x="206" y="285"/>
                  </a:lnTo>
                  <a:lnTo>
                    <a:pt x="197" y="297"/>
                  </a:lnTo>
                  <a:lnTo>
                    <a:pt x="196" y="279"/>
                  </a:lnTo>
                  <a:lnTo>
                    <a:pt x="182" y="272"/>
                  </a:lnTo>
                  <a:lnTo>
                    <a:pt x="166" y="266"/>
                  </a:lnTo>
                  <a:lnTo>
                    <a:pt x="149" y="264"/>
                  </a:lnTo>
                  <a:lnTo>
                    <a:pt x="146" y="278"/>
                  </a:lnTo>
                  <a:lnTo>
                    <a:pt x="141" y="284"/>
                  </a:lnTo>
                  <a:lnTo>
                    <a:pt x="132" y="271"/>
                  </a:lnTo>
                  <a:lnTo>
                    <a:pt x="125" y="258"/>
                  </a:lnTo>
                  <a:lnTo>
                    <a:pt x="112" y="238"/>
                  </a:lnTo>
                  <a:lnTo>
                    <a:pt x="100" y="218"/>
                  </a:lnTo>
                  <a:lnTo>
                    <a:pt x="82" y="20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2" name="Freeform 102"/>
            <p:cNvSpPr>
              <a:spLocks noChangeAspect="1"/>
            </p:cNvSpPr>
            <p:nvPr/>
          </p:nvSpPr>
          <p:spPr bwMode="auto">
            <a:xfrm>
              <a:off x="5511270" y="3248690"/>
              <a:ext cx="117605" cy="101538"/>
            </a:xfrm>
            <a:custGeom>
              <a:avLst/>
              <a:gdLst>
                <a:gd name="T0" fmla="*/ 0 w 75"/>
                <a:gd name="T1" fmla="*/ 35 h 60"/>
                <a:gd name="T2" fmla="*/ 5 w 75"/>
                <a:gd name="T3" fmla="*/ 40 h 60"/>
                <a:gd name="T4" fmla="*/ 11 w 75"/>
                <a:gd name="T5" fmla="*/ 56 h 60"/>
                <a:gd name="T6" fmla="*/ 37 w 75"/>
                <a:gd name="T7" fmla="*/ 62 h 60"/>
                <a:gd name="T8" fmla="*/ 65 w 75"/>
                <a:gd name="T9" fmla="*/ 66 h 60"/>
                <a:gd name="T10" fmla="*/ 68 w 75"/>
                <a:gd name="T11" fmla="*/ 62 h 60"/>
                <a:gd name="T12" fmla="*/ 71 w 75"/>
                <a:gd name="T13" fmla="*/ 37 h 60"/>
                <a:gd name="T14" fmla="*/ 79 w 75"/>
                <a:gd name="T15" fmla="*/ 35 h 60"/>
                <a:gd name="T16" fmla="*/ 77 w 75"/>
                <a:gd name="T17" fmla="*/ 17 h 60"/>
                <a:gd name="T18" fmla="*/ 79 w 75"/>
                <a:gd name="T19" fmla="*/ 21 h 60"/>
                <a:gd name="T20" fmla="*/ 85 w 75"/>
                <a:gd name="T21" fmla="*/ 17 h 60"/>
                <a:gd name="T22" fmla="*/ 82 w 75"/>
                <a:gd name="T23" fmla="*/ 2 h 60"/>
                <a:gd name="T24" fmla="*/ 76 w 75"/>
                <a:gd name="T25" fmla="*/ 0 h 60"/>
                <a:gd name="T26" fmla="*/ 61 w 75"/>
                <a:gd name="T27" fmla="*/ 17 h 60"/>
                <a:gd name="T28" fmla="*/ 43 w 75"/>
                <a:gd name="T29" fmla="*/ 34 h 60"/>
                <a:gd name="T30" fmla="*/ 16 w 75"/>
                <a:gd name="T31" fmla="*/ 35 h 60"/>
                <a:gd name="T32" fmla="*/ 5 w 75"/>
                <a:gd name="T33" fmla="*/ 34 h 60"/>
                <a:gd name="T34" fmla="*/ 0 w 75"/>
                <a:gd name="T35" fmla="*/ 31 h 60"/>
                <a:gd name="T36" fmla="*/ 0 w 75"/>
                <a:gd name="T37" fmla="*/ 35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60"/>
                <a:gd name="T59" fmla="*/ 75 w 75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60">
                  <a:moveTo>
                    <a:pt x="0" y="32"/>
                  </a:moveTo>
                  <a:lnTo>
                    <a:pt x="4" y="36"/>
                  </a:lnTo>
                  <a:lnTo>
                    <a:pt x="10" y="51"/>
                  </a:lnTo>
                  <a:lnTo>
                    <a:pt x="33" y="56"/>
                  </a:lnTo>
                  <a:lnTo>
                    <a:pt x="57" y="60"/>
                  </a:lnTo>
                  <a:lnTo>
                    <a:pt x="60" y="56"/>
                  </a:lnTo>
                  <a:lnTo>
                    <a:pt x="63" y="34"/>
                  </a:lnTo>
                  <a:lnTo>
                    <a:pt x="70" y="32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5" y="15"/>
                  </a:lnTo>
                  <a:lnTo>
                    <a:pt x="72" y="2"/>
                  </a:lnTo>
                  <a:lnTo>
                    <a:pt x="67" y="0"/>
                  </a:lnTo>
                  <a:lnTo>
                    <a:pt x="54" y="15"/>
                  </a:lnTo>
                  <a:lnTo>
                    <a:pt x="38" y="31"/>
                  </a:lnTo>
                  <a:lnTo>
                    <a:pt x="14" y="32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3" name="Freeform 103"/>
            <p:cNvSpPr>
              <a:spLocks noChangeAspect="1"/>
            </p:cNvSpPr>
            <p:nvPr/>
          </p:nvSpPr>
          <p:spPr bwMode="auto">
            <a:xfrm>
              <a:off x="5317567" y="3459459"/>
              <a:ext cx="249047" cy="192308"/>
            </a:xfrm>
            <a:custGeom>
              <a:avLst/>
              <a:gdLst>
                <a:gd name="T0" fmla="*/ 6 w 161"/>
                <a:gd name="T1" fmla="*/ 45 h 113"/>
                <a:gd name="T2" fmla="*/ 0 w 161"/>
                <a:gd name="T3" fmla="*/ 52 h 113"/>
                <a:gd name="T4" fmla="*/ 0 w 161"/>
                <a:gd name="T5" fmla="*/ 76 h 113"/>
                <a:gd name="T6" fmla="*/ 8 w 161"/>
                <a:gd name="T7" fmla="*/ 100 h 113"/>
                <a:gd name="T8" fmla="*/ 16 w 161"/>
                <a:gd name="T9" fmla="*/ 125 h 113"/>
                <a:gd name="T10" fmla="*/ 37 w 161"/>
                <a:gd name="T11" fmla="*/ 124 h 113"/>
                <a:gd name="T12" fmla="*/ 60 w 161"/>
                <a:gd name="T13" fmla="*/ 111 h 113"/>
                <a:gd name="T14" fmla="*/ 77 w 161"/>
                <a:gd name="T15" fmla="*/ 105 h 113"/>
                <a:gd name="T16" fmla="*/ 96 w 161"/>
                <a:gd name="T17" fmla="*/ 98 h 113"/>
                <a:gd name="T18" fmla="*/ 110 w 161"/>
                <a:gd name="T19" fmla="*/ 93 h 113"/>
                <a:gd name="T20" fmla="*/ 123 w 161"/>
                <a:gd name="T21" fmla="*/ 86 h 113"/>
                <a:gd name="T22" fmla="*/ 136 w 161"/>
                <a:gd name="T23" fmla="*/ 80 h 113"/>
                <a:gd name="T24" fmla="*/ 150 w 161"/>
                <a:gd name="T25" fmla="*/ 74 h 113"/>
                <a:gd name="T26" fmla="*/ 163 w 161"/>
                <a:gd name="T27" fmla="*/ 67 h 113"/>
                <a:gd name="T28" fmla="*/ 164 w 161"/>
                <a:gd name="T29" fmla="*/ 60 h 113"/>
                <a:gd name="T30" fmla="*/ 180 w 161"/>
                <a:gd name="T31" fmla="*/ 46 h 113"/>
                <a:gd name="T32" fmla="*/ 168 w 161"/>
                <a:gd name="T33" fmla="*/ 28 h 113"/>
                <a:gd name="T34" fmla="*/ 155 w 161"/>
                <a:gd name="T35" fmla="*/ 8 h 113"/>
                <a:gd name="T36" fmla="*/ 158 w 161"/>
                <a:gd name="T37" fmla="*/ 0 h 113"/>
                <a:gd name="T38" fmla="*/ 143 w 161"/>
                <a:gd name="T39" fmla="*/ 3 h 113"/>
                <a:gd name="T40" fmla="*/ 130 w 161"/>
                <a:gd name="T41" fmla="*/ 7 h 113"/>
                <a:gd name="T42" fmla="*/ 115 w 161"/>
                <a:gd name="T43" fmla="*/ 11 h 113"/>
                <a:gd name="T44" fmla="*/ 102 w 161"/>
                <a:gd name="T45" fmla="*/ 14 h 113"/>
                <a:gd name="T46" fmla="*/ 93 w 161"/>
                <a:gd name="T47" fmla="*/ 28 h 113"/>
                <a:gd name="T48" fmla="*/ 83 w 161"/>
                <a:gd name="T49" fmla="*/ 40 h 113"/>
                <a:gd name="T50" fmla="*/ 73 w 161"/>
                <a:gd name="T51" fmla="*/ 53 h 113"/>
                <a:gd name="T52" fmla="*/ 63 w 161"/>
                <a:gd name="T53" fmla="*/ 66 h 113"/>
                <a:gd name="T54" fmla="*/ 61 w 161"/>
                <a:gd name="T55" fmla="*/ 46 h 113"/>
                <a:gd name="T56" fmla="*/ 46 w 161"/>
                <a:gd name="T57" fmla="*/ 39 h 113"/>
                <a:gd name="T58" fmla="*/ 28 w 161"/>
                <a:gd name="T59" fmla="*/ 32 h 113"/>
                <a:gd name="T60" fmla="*/ 9 w 161"/>
                <a:gd name="T61" fmla="*/ 30 h 113"/>
                <a:gd name="T62" fmla="*/ 6 w 161"/>
                <a:gd name="T63" fmla="*/ 45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"/>
                <a:gd name="T97" fmla="*/ 0 h 113"/>
                <a:gd name="T98" fmla="*/ 161 w 161"/>
                <a:gd name="T99" fmla="*/ 113 h 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" h="113">
                  <a:moveTo>
                    <a:pt x="5" y="41"/>
                  </a:moveTo>
                  <a:lnTo>
                    <a:pt x="0" y="47"/>
                  </a:lnTo>
                  <a:lnTo>
                    <a:pt x="0" y="69"/>
                  </a:lnTo>
                  <a:lnTo>
                    <a:pt x="7" y="90"/>
                  </a:lnTo>
                  <a:lnTo>
                    <a:pt x="14" y="113"/>
                  </a:lnTo>
                  <a:lnTo>
                    <a:pt x="33" y="112"/>
                  </a:lnTo>
                  <a:lnTo>
                    <a:pt x="54" y="100"/>
                  </a:lnTo>
                  <a:lnTo>
                    <a:pt x="69" y="95"/>
                  </a:lnTo>
                  <a:lnTo>
                    <a:pt x="86" y="89"/>
                  </a:lnTo>
                  <a:lnTo>
                    <a:pt x="98" y="84"/>
                  </a:lnTo>
                  <a:lnTo>
                    <a:pt x="110" y="78"/>
                  </a:lnTo>
                  <a:lnTo>
                    <a:pt x="122" y="72"/>
                  </a:lnTo>
                  <a:lnTo>
                    <a:pt x="134" y="67"/>
                  </a:lnTo>
                  <a:lnTo>
                    <a:pt x="146" y="61"/>
                  </a:lnTo>
                  <a:lnTo>
                    <a:pt x="147" y="54"/>
                  </a:lnTo>
                  <a:lnTo>
                    <a:pt x="161" y="42"/>
                  </a:lnTo>
                  <a:lnTo>
                    <a:pt x="150" y="25"/>
                  </a:lnTo>
                  <a:lnTo>
                    <a:pt x="139" y="7"/>
                  </a:lnTo>
                  <a:lnTo>
                    <a:pt x="141" y="0"/>
                  </a:lnTo>
                  <a:lnTo>
                    <a:pt x="128" y="3"/>
                  </a:lnTo>
                  <a:lnTo>
                    <a:pt x="116" y="6"/>
                  </a:lnTo>
                  <a:lnTo>
                    <a:pt x="103" y="10"/>
                  </a:lnTo>
                  <a:lnTo>
                    <a:pt x="91" y="13"/>
                  </a:lnTo>
                  <a:lnTo>
                    <a:pt x="83" y="25"/>
                  </a:lnTo>
                  <a:lnTo>
                    <a:pt x="74" y="36"/>
                  </a:lnTo>
                  <a:lnTo>
                    <a:pt x="65" y="48"/>
                  </a:lnTo>
                  <a:lnTo>
                    <a:pt x="56" y="60"/>
                  </a:lnTo>
                  <a:lnTo>
                    <a:pt x="55" y="42"/>
                  </a:lnTo>
                  <a:lnTo>
                    <a:pt x="41" y="35"/>
                  </a:lnTo>
                  <a:lnTo>
                    <a:pt x="25" y="29"/>
                  </a:lnTo>
                  <a:lnTo>
                    <a:pt x="8" y="27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4" name="Freeform 104"/>
            <p:cNvSpPr>
              <a:spLocks noChangeAspect="1"/>
            </p:cNvSpPr>
            <p:nvPr/>
          </p:nvSpPr>
          <p:spPr bwMode="auto">
            <a:xfrm>
              <a:off x="6227971" y="3740998"/>
              <a:ext cx="52577" cy="118461"/>
            </a:xfrm>
            <a:custGeom>
              <a:avLst/>
              <a:gdLst>
                <a:gd name="T0" fmla="*/ 10 w 35"/>
                <a:gd name="T1" fmla="*/ 2 h 69"/>
                <a:gd name="T2" fmla="*/ 16 w 35"/>
                <a:gd name="T3" fmla="*/ 13 h 69"/>
                <a:gd name="T4" fmla="*/ 24 w 35"/>
                <a:gd name="T5" fmla="*/ 25 h 69"/>
                <a:gd name="T6" fmla="*/ 31 w 35"/>
                <a:gd name="T7" fmla="*/ 41 h 69"/>
                <a:gd name="T8" fmla="*/ 38 w 35"/>
                <a:gd name="T9" fmla="*/ 56 h 69"/>
                <a:gd name="T10" fmla="*/ 29 w 35"/>
                <a:gd name="T11" fmla="*/ 71 h 69"/>
                <a:gd name="T12" fmla="*/ 12 w 35"/>
                <a:gd name="T13" fmla="*/ 77 h 69"/>
                <a:gd name="T14" fmla="*/ 3 w 35"/>
                <a:gd name="T15" fmla="*/ 50 h 69"/>
                <a:gd name="T16" fmla="*/ 0 w 35"/>
                <a:gd name="T17" fmla="*/ 31 h 69"/>
                <a:gd name="T18" fmla="*/ 1 w 35"/>
                <a:gd name="T19" fmla="*/ 33 h 69"/>
                <a:gd name="T20" fmla="*/ 4 w 35"/>
                <a:gd name="T21" fmla="*/ 20 h 69"/>
                <a:gd name="T22" fmla="*/ 7 w 35"/>
                <a:gd name="T23" fmla="*/ 4 h 69"/>
                <a:gd name="T24" fmla="*/ 7 w 35"/>
                <a:gd name="T25" fmla="*/ 3 h 69"/>
                <a:gd name="T26" fmla="*/ 3 w 35"/>
                <a:gd name="T27" fmla="*/ 0 h 69"/>
                <a:gd name="T28" fmla="*/ 10 w 35"/>
                <a:gd name="T29" fmla="*/ 2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69"/>
                <a:gd name="T47" fmla="*/ 35 w 35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69">
                  <a:moveTo>
                    <a:pt x="9" y="2"/>
                  </a:moveTo>
                  <a:lnTo>
                    <a:pt x="15" y="12"/>
                  </a:lnTo>
                  <a:lnTo>
                    <a:pt x="22" y="22"/>
                  </a:lnTo>
                  <a:lnTo>
                    <a:pt x="29" y="37"/>
                  </a:lnTo>
                  <a:lnTo>
                    <a:pt x="35" y="50"/>
                  </a:lnTo>
                  <a:lnTo>
                    <a:pt x="27" y="64"/>
                  </a:lnTo>
                  <a:lnTo>
                    <a:pt x="11" y="69"/>
                  </a:lnTo>
                  <a:lnTo>
                    <a:pt x="3" y="45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4" y="18"/>
                  </a:lnTo>
                  <a:lnTo>
                    <a:pt x="6" y="4"/>
                  </a:lnTo>
                  <a:lnTo>
                    <a:pt x="6" y="3"/>
                  </a:lnTo>
                  <a:lnTo>
                    <a:pt x="3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5" name="Freeform 105"/>
            <p:cNvSpPr>
              <a:spLocks noChangeAspect="1"/>
            </p:cNvSpPr>
            <p:nvPr/>
          </p:nvSpPr>
          <p:spPr bwMode="auto">
            <a:xfrm>
              <a:off x="4992423" y="4074845"/>
              <a:ext cx="49809" cy="49231"/>
            </a:xfrm>
            <a:custGeom>
              <a:avLst/>
              <a:gdLst>
                <a:gd name="T0" fmla="*/ 12 w 32"/>
                <a:gd name="T1" fmla="*/ 7 h 29"/>
                <a:gd name="T2" fmla="*/ 6 w 32"/>
                <a:gd name="T3" fmla="*/ 20 h 29"/>
                <a:gd name="T4" fmla="*/ 0 w 32"/>
                <a:gd name="T5" fmla="*/ 32 h 29"/>
                <a:gd name="T6" fmla="*/ 2 w 32"/>
                <a:gd name="T7" fmla="*/ 32 h 29"/>
                <a:gd name="T8" fmla="*/ 3 w 32"/>
                <a:gd name="T9" fmla="*/ 32 h 29"/>
                <a:gd name="T10" fmla="*/ 18 w 32"/>
                <a:gd name="T11" fmla="*/ 32 h 29"/>
                <a:gd name="T12" fmla="*/ 20 w 32"/>
                <a:gd name="T13" fmla="*/ 25 h 29"/>
                <a:gd name="T14" fmla="*/ 30 w 32"/>
                <a:gd name="T15" fmla="*/ 26 h 29"/>
                <a:gd name="T16" fmla="*/ 36 w 32"/>
                <a:gd name="T17" fmla="*/ 24 h 29"/>
                <a:gd name="T18" fmla="*/ 29 w 32"/>
                <a:gd name="T19" fmla="*/ 0 h 29"/>
                <a:gd name="T20" fmla="*/ 18 w 32"/>
                <a:gd name="T21" fmla="*/ 7 h 29"/>
                <a:gd name="T22" fmla="*/ 12 w 32"/>
                <a:gd name="T23" fmla="*/ 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9"/>
                <a:gd name="T38" fmla="*/ 32 w 32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9">
                  <a:moveTo>
                    <a:pt x="11" y="6"/>
                  </a:moveTo>
                  <a:lnTo>
                    <a:pt x="5" y="18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16" y="29"/>
                  </a:lnTo>
                  <a:lnTo>
                    <a:pt x="18" y="23"/>
                  </a:lnTo>
                  <a:lnTo>
                    <a:pt x="27" y="24"/>
                  </a:lnTo>
                  <a:lnTo>
                    <a:pt x="32" y="22"/>
                  </a:lnTo>
                  <a:lnTo>
                    <a:pt x="26" y="0"/>
                  </a:lnTo>
                  <a:lnTo>
                    <a:pt x="16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6" name="Freeform 106"/>
            <p:cNvSpPr>
              <a:spLocks noChangeAspect="1"/>
            </p:cNvSpPr>
            <p:nvPr/>
          </p:nvSpPr>
          <p:spPr bwMode="auto">
            <a:xfrm>
              <a:off x="6081310" y="3982538"/>
              <a:ext cx="2768" cy="4615"/>
            </a:xfrm>
            <a:custGeom>
              <a:avLst/>
              <a:gdLst>
                <a:gd name="T0" fmla="*/ 2 w 2"/>
                <a:gd name="T1" fmla="*/ 3 h 1"/>
                <a:gd name="T2" fmla="*/ 0 w 2"/>
                <a:gd name="T3" fmla="*/ 3 h 1"/>
                <a:gd name="T4" fmla="*/ 2 w 2"/>
                <a:gd name="T5" fmla="*/ 0 h 1"/>
                <a:gd name="T6" fmla="*/ 2 w 2"/>
                <a:gd name="T7" fmla="*/ 3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7" name="Freeform 107"/>
            <p:cNvSpPr>
              <a:spLocks noChangeAspect="1"/>
            </p:cNvSpPr>
            <p:nvPr/>
          </p:nvSpPr>
          <p:spPr bwMode="auto">
            <a:xfrm>
              <a:off x="6089612" y="4051768"/>
              <a:ext cx="2768" cy="3077"/>
            </a:xfrm>
            <a:custGeom>
              <a:avLst/>
              <a:gdLst>
                <a:gd name="T0" fmla="*/ 0 w 1"/>
                <a:gd name="T1" fmla="*/ 0 h 2"/>
                <a:gd name="T2" fmla="*/ 2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8" name="Freeform 108"/>
            <p:cNvSpPr>
              <a:spLocks noChangeAspect="1"/>
            </p:cNvSpPr>
            <p:nvPr/>
          </p:nvSpPr>
          <p:spPr bwMode="auto">
            <a:xfrm>
              <a:off x="6084077" y="4037922"/>
              <a:ext cx="2768" cy="3077"/>
            </a:xfrm>
            <a:custGeom>
              <a:avLst/>
              <a:gdLst>
                <a:gd name="T0" fmla="*/ 2 w 1"/>
                <a:gd name="T1" fmla="*/ 0 h 1"/>
                <a:gd name="T2" fmla="*/ 2 w 1"/>
                <a:gd name="T3" fmla="*/ 2 h 1"/>
                <a:gd name="T4" fmla="*/ 0 w 1"/>
                <a:gd name="T5" fmla="*/ 0 h 1"/>
                <a:gd name="T6" fmla="*/ 2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9" name="Freeform 109"/>
            <p:cNvSpPr>
              <a:spLocks noChangeAspect="1"/>
            </p:cNvSpPr>
            <p:nvPr/>
          </p:nvSpPr>
          <p:spPr bwMode="auto">
            <a:xfrm>
              <a:off x="6074392" y="4062538"/>
              <a:ext cx="2768" cy="3077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2 h 1"/>
                <a:gd name="T4" fmla="*/ 0 w 1"/>
                <a:gd name="T5" fmla="*/ 0 h 1"/>
                <a:gd name="T6" fmla="*/ 2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0" name="Freeform 110"/>
            <p:cNvSpPr>
              <a:spLocks noChangeAspect="1"/>
            </p:cNvSpPr>
            <p:nvPr/>
          </p:nvSpPr>
          <p:spPr bwMode="auto">
            <a:xfrm>
              <a:off x="6074392" y="4065614"/>
              <a:ext cx="2768" cy="3077"/>
            </a:xfrm>
            <a:custGeom>
              <a:avLst/>
              <a:gdLst>
                <a:gd name="T0" fmla="*/ 2 w 1"/>
                <a:gd name="T1" fmla="*/ 2 h 2"/>
                <a:gd name="T2" fmla="*/ 2 w 1"/>
                <a:gd name="T3" fmla="*/ 0 h 2"/>
                <a:gd name="T4" fmla="*/ 0 w 1"/>
                <a:gd name="T5" fmla="*/ 2 h 2"/>
                <a:gd name="T6" fmla="*/ 2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1" name="Freeform 111"/>
            <p:cNvSpPr>
              <a:spLocks noChangeAspect="1"/>
            </p:cNvSpPr>
            <p:nvPr/>
          </p:nvSpPr>
          <p:spPr bwMode="auto">
            <a:xfrm>
              <a:off x="6074392" y="3867152"/>
              <a:ext cx="2768" cy="3077"/>
            </a:xfrm>
            <a:custGeom>
              <a:avLst/>
              <a:gdLst>
                <a:gd name="T0" fmla="*/ 2 w 1"/>
                <a:gd name="T1" fmla="*/ 2 h 1"/>
                <a:gd name="T2" fmla="*/ 0 w 1"/>
                <a:gd name="T3" fmla="*/ 0 h 1"/>
                <a:gd name="T4" fmla="*/ 0 w 1"/>
                <a:gd name="T5" fmla="*/ 2 h 1"/>
                <a:gd name="T6" fmla="*/ 2 w 1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2" name="Freeform 112"/>
            <p:cNvSpPr>
              <a:spLocks noChangeAspect="1"/>
            </p:cNvSpPr>
            <p:nvPr/>
          </p:nvSpPr>
          <p:spPr bwMode="auto">
            <a:xfrm>
              <a:off x="6081310" y="4062538"/>
              <a:ext cx="2768" cy="3077"/>
            </a:xfrm>
            <a:custGeom>
              <a:avLst/>
              <a:gdLst>
                <a:gd name="T0" fmla="*/ 0 w 2"/>
                <a:gd name="T1" fmla="*/ 2 h 1"/>
                <a:gd name="T2" fmla="*/ 0 w 2"/>
                <a:gd name="T3" fmla="*/ 0 h 1"/>
                <a:gd name="T4" fmla="*/ 0 w 2"/>
                <a:gd name="T5" fmla="*/ 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3" name="Freeform 113"/>
            <p:cNvSpPr>
              <a:spLocks noChangeAspect="1"/>
            </p:cNvSpPr>
            <p:nvPr/>
          </p:nvSpPr>
          <p:spPr bwMode="auto">
            <a:xfrm>
              <a:off x="6089612" y="3976383"/>
              <a:ext cx="2768" cy="3077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0 w 1"/>
                <a:gd name="T5" fmla="*/ 2 h 1"/>
                <a:gd name="T6" fmla="*/ 2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4" name="Freeform 114"/>
            <p:cNvSpPr>
              <a:spLocks noChangeAspect="1"/>
            </p:cNvSpPr>
            <p:nvPr/>
          </p:nvSpPr>
          <p:spPr bwMode="auto">
            <a:xfrm>
              <a:off x="6071624" y="3825614"/>
              <a:ext cx="2768" cy="3077"/>
            </a:xfrm>
            <a:custGeom>
              <a:avLst/>
              <a:gdLst>
                <a:gd name="T0" fmla="*/ 2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2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5" name="Freeform 115"/>
            <p:cNvSpPr>
              <a:spLocks noChangeAspect="1"/>
            </p:cNvSpPr>
            <p:nvPr/>
          </p:nvSpPr>
          <p:spPr bwMode="auto">
            <a:xfrm>
              <a:off x="6081310" y="3987153"/>
              <a:ext cx="2768" cy="3077"/>
            </a:xfrm>
            <a:custGeom>
              <a:avLst/>
              <a:gdLst>
                <a:gd name="T0" fmla="*/ 2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2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6" name="Freeform 116"/>
            <p:cNvSpPr>
              <a:spLocks noChangeAspect="1"/>
            </p:cNvSpPr>
            <p:nvPr/>
          </p:nvSpPr>
          <p:spPr bwMode="auto">
            <a:xfrm>
              <a:off x="6084077" y="3970230"/>
              <a:ext cx="2768" cy="3077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0 w 1"/>
                <a:gd name="T5" fmla="*/ 2 h 1"/>
                <a:gd name="T6" fmla="*/ 2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7" name="Freeform 117"/>
            <p:cNvSpPr>
              <a:spLocks noChangeAspect="1"/>
            </p:cNvSpPr>
            <p:nvPr/>
          </p:nvSpPr>
          <p:spPr bwMode="auto">
            <a:xfrm>
              <a:off x="6081310" y="3867152"/>
              <a:ext cx="2768" cy="307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2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8" name="Freeform 118"/>
            <p:cNvSpPr>
              <a:spLocks noChangeAspect="1"/>
            </p:cNvSpPr>
            <p:nvPr/>
          </p:nvSpPr>
          <p:spPr bwMode="auto">
            <a:xfrm>
              <a:off x="6068858" y="3836383"/>
              <a:ext cx="2768" cy="3077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9" name="Freeform 119"/>
            <p:cNvSpPr>
              <a:spLocks noChangeAspect="1"/>
            </p:cNvSpPr>
            <p:nvPr/>
          </p:nvSpPr>
          <p:spPr bwMode="auto">
            <a:xfrm>
              <a:off x="6061940" y="3956383"/>
              <a:ext cx="2768" cy="3077"/>
            </a:xfrm>
            <a:custGeom>
              <a:avLst/>
              <a:gdLst>
                <a:gd name="T0" fmla="*/ 2 w 2"/>
                <a:gd name="T1" fmla="*/ 2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0" name="Freeform 120"/>
            <p:cNvSpPr>
              <a:spLocks noChangeAspect="1"/>
            </p:cNvSpPr>
            <p:nvPr/>
          </p:nvSpPr>
          <p:spPr bwMode="auto">
            <a:xfrm>
              <a:off x="6064707" y="3822537"/>
              <a:ext cx="4151" cy="3077"/>
            </a:xfrm>
            <a:custGeom>
              <a:avLst/>
              <a:gdLst>
                <a:gd name="T0" fmla="*/ 3 w 1"/>
                <a:gd name="T1" fmla="*/ 2 h 1"/>
                <a:gd name="T2" fmla="*/ 3 w 1"/>
                <a:gd name="T3" fmla="*/ 0 h 1"/>
                <a:gd name="T4" fmla="*/ 0 w 1"/>
                <a:gd name="T5" fmla="*/ 0 h 1"/>
                <a:gd name="T6" fmla="*/ 3 w 1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1" name="Freeform 121"/>
            <p:cNvSpPr>
              <a:spLocks noChangeAspect="1"/>
            </p:cNvSpPr>
            <p:nvPr/>
          </p:nvSpPr>
          <p:spPr bwMode="auto">
            <a:xfrm>
              <a:off x="6081310" y="3948691"/>
              <a:ext cx="2768" cy="3077"/>
            </a:xfrm>
            <a:custGeom>
              <a:avLst/>
              <a:gdLst>
                <a:gd name="T0" fmla="*/ 2 w 1"/>
                <a:gd name="T1" fmla="*/ 2 h 1"/>
                <a:gd name="T2" fmla="*/ 2 w 1"/>
                <a:gd name="T3" fmla="*/ 0 h 1"/>
                <a:gd name="T4" fmla="*/ 0 w 1"/>
                <a:gd name="T5" fmla="*/ 0 h 1"/>
                <a:gd name="T6" fmla="*/ 2 w 1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2" name="Freeform 122"/>
            <p:cNvSpPr>
              <a:spLocks noChangeAspect="1"/>
            </p:cNvSpPr>
            <p:nvPr/>
          </p:nvSpPr>
          <p:spPr bwMode="auto">
            <a:xfrm>
              <a:off x="6084077" y="4024075"/>
              <a:ext cx="2768" cy="3077"/>
            </a:xfrm>
            <a:custGeom>
              <a:avLst/>
              <a:gdLst>
                <a:gd name="T0" fmla="*/ 2 w 1"/>
                <a:gd name="T1" fmla="*/ 0 h 1"/>
                <a:gd name="T2" fmla="*/ 2 w 1"/>
                <a:gd name="T3" fmla="*/ 2 h 1"/>
                <a:gd name="T4" fmla="*/ 0 w 1"/>
                <a:gd name="T5" fmla="*/ 2 h 1"/>
                <a:gd name="T6" fmla="*/ 2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3" name="Freeform 123"/>
            <p:cNvSpPr>
              <a:spLocks noChangeAspect="1"/>
            </p:cNvSpPr>
            <p:nvPr/>
          </p:nvSpPr>
          <p:spPr bwMode="auto">
            <a:xfrm>
              <a:off x="6064707" y="3828691"/>
              <a:ext cx="4151" cy="4615"/>
            </a:xfrm>
            <a:custGeom>
              <a:avLst/>
              <a:gdLst>
                <a:gd name="T0" fmla="*/ 3 w 1"/>
                <a:gd name="T1" fmla="*/ 0 h 3"/>
                <a:gd name="T2" fmla="*/ 3 w 1"/>
                <a:gd name="T3" fmla="*/ 1 h 3"/>
                <a:gd name="T4" fmla="*/ 0 w 1"/>
                <a:gd name="T5" fmla="*/ 3 h 3"/>
                <a:gd name="T6" fmla="*/ 3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4" name="Freeform 124"/>
            <p:cNvSpPr>
              <a:spLocks noChangeAspect="1"/>
            </p:cNvSpPr>
            <p:nvPr/>
          </p:nvSpPr>
          <p:spPr bwMode="auto">
            <a:xfrm>
              <a:off x="6081310" y="3962537"/>
              <a:ext cx="2768" cy="3077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5" name="Freeform 125"/>
            <p:cNvSpPr>
              <a:spLocks noChangeAspect="1"/>
            </p:cNvSpPr>
            <p:nvPr/>
          </p:nvSpPr>
          <p:spPr bwMode="auto">
            <a:xfrm>
              <a:off x="6081310" y="3900999"/>
              <a:ext cx="2768" cy="307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2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6" name="Freeform 126"/>
            <p:cNvSpPr>
              <a:spLocks noChangeAspect="1"/>
            </p:cNvSpPr>
            <p:nvPr/>
          </p:nvSpPr>
          <p:spPr bwMode="auto">
            <a:xfrm>
              <a:off x="5410267" y="4328691"/>
              <a:ext cx="9685" cy="3077"/>
            </a:xfrm>
            <a:custGeom>
              <a:avLst/>
              <a:gdLst>
                <a:gd name="T0" fmla="*/ 7 w 6"/>
                <a:gd name="T1" fmla="*/ 0 h 1"/>
                <a:gd name="T2" fmla="*/ 5 w 6"/>
                <a:gd name="T3" fmla="*/ 0 h 1"/>
                <a:gd name="T4" fmla="*/ 0 w 6"/>
                <a:gd name="T5" fmla="*/ 2 h 1"/>
                <a:gd name="T6" fmla="*/ 7 w 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6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7" name="Freeform 127"/>
            <p:cNvSpPr>
              <a:spLocks noChangeAspect="1"/>
            </p:cNvSpPr>
            <p:nvPr/>
          </p:nvSpPr>
          <p:spPr bwMode="auto">
            <a:xfrm>
              <a:off x="5483598" y="3237920"/>
              <a:ext cx="4151" cy="615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4 h 3"/>
                <a:gd name="T4" fmla="*/ 3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8" name="Freeform 128"/>
            <p:cNvSpPr>
              <a:spLocks noChangeAspect="1"/>
            </p:cNvSpPr>
            <p:nvPr/>
          </p:nvSpPr>
          <p:spPr bwMode="auto">
            <a:xfrm>
              <a:off x="4617469" y="3319459"/>
              <a:ext cx="249047" cy="489232"/>
            </a:xfrm>
            <a:custGeom>
              <a:avLst/>
              <a:gdLst>
                <a:gd name="T0" fmla="*/ 177 w 163"/>
                <a:gd name="T1" fmla="*/ 80 h 286"/>
                <a:gd name="T2" fmla="*/ 160 w 163"/>
                <a:gd name="T3" fmla="*/ 70 h 286"/>
                <a:gd name="T4" fmla="*/ 142 w 163"/>
                <a:gd name="T5" fmla="*/ 60 h 286"/>
                <a:gd name="T6" fmla="*/ 124 w 163"/>
                <a:gd name="T7" fmla="*/ 50 h 286"/>
                <a:gd name="T8" fmla="*/ 107 w 163"/>
                <a:gd name="T9" fmla="*/ 40 h 286"/>
                <a:gd name="T10" fmla="*/ 89 w 163"/>
                <a:gd name="T11" fmla="*/ 30 h 286"/>
                <a:gd name="T12" fmla="*/ 73 w 163"/>
                <a:gd name="T13" fmla="*/ 20 h 286"/>
                <a:gd name="T14" fmla="*/ 55 w 163"/>
                <a:gd name="T15" fmla="*/ 10 h 286"/>
                <a:gd name="T16" fmla="*/ 38 w 163"/>
                <a:gd name="T17" fmla="*/ 0 h 286"/>
                <a:gd name="T18" fmla="*/ 21 w 163"/>
                <a:gd name="T19" fmla="*/ 10 h 286"/>
                <a:gd name="T20" fmla="*/ 22 w 163"/>
                <a:gd name="T21" fmla="*/ 24 h 286"/>
                <a:gd name="T22" fmla="*/ 24 w 163"/>
                <a:gd name="T23" fmla="*/ 40 h 286"/>
                <a:gd name="T24" fmla="*/ 40 w 163"/>
                <a:gd name="T25" fmla="*/ 62 h 286"/>
                <a:gd name="T26" fmla="*/ 35 w 163"/>
                <a:gd name="T27" fmla="*/ 71 h 286"/>
                <a:gd name="T28" fmla="*/ 34 w 163"/>
                <a:gd name="T29" fmla="*/ 87 h 286"/>
                <a:gd name="T30" fmla="*/ 33 w 163"/>
                <a:gd name="T31" fmla="*/ 101 h 286"/>
                <a:gd name="T32" fmla="*/ 33 w 163"/>
                <a:gd name="T33" fmla="*/ 117 h 286"/>
                <a:gd name="T34" fmla="*/ 31 w 163"/>
                <a:gd name="T35" fmla="*/ 131 h 286"/>
                <a:gd name="T36" fmla="*/ 23 w 163"/>
                <a:gd name="T37" fmla="*/ 143 h 286"/>
                <a:gd name="T38" fmla="*/ 15 w 163"/>
                <a:gd name="T39" fmla="*/ 156 h 286"/>
                <a:gd name="T40" fmla="*/ 8 w 163"/>
                <a:gd name="T41" fmla="*/ 168 h 286"/>
                <a:gd name="T42" fmla="*/ 0 w 163"/>
                <a:gd name="T43" fmla="*/ 180 h 286"/>
                <a:gd name="T44" fmla="*/ 1 w 163"/>
                <a:gd name="T45" fmla="*/ 196 h 286"/>
                <a:gd name="T46" fmla="*/ 9 w 163"/>
                <a:gd name="T47" fmla="*/ 208 h 286"/>
                <a:gd name="T48" fmla="*/ 15 w 163"/>
                <a:gd name="T49" fmla="*/ 208 h 286"/>
                <a:gd name="T50" fmla="*/ 23 w 163"/>
                <a:gd name="T51" fmla="*/ 228 h 286"/>
                <a:gd name="T52" fmla="*/ 27 w 163"/>
                <a:gd name="T53" fmla="*/ 250 h 286"/>
                <a:gd name="T54" fmla="*/ 38 w 163"/>
                <a:gd name="T55" fmla="*/ 270 h 286"/>
                <a:gd name="T56" fmla="*/ 17 w 163"/>
                <a:gd name="T57" fmla="*/ 270 h 286"/>
                <a:gd name="T58" fmla="*/ 9 w 163"/>
                <a:gd name="T59" fmla="*/ 275 h 286"/>
                <a:gd name="T60" fmla="*/ 23 w 163"/>
                <a:gd name="T61" fmla="*/ 294 h 286"/>
                <a:gd name="T62" fmla="*/ 34 w 163"/>
                <a:gd name="T63" fmla="*/ 318 h 286"/>
                <a:gd name="T64" fmla="*/ 51 w 163"/>
                <a:gd name="T65" fmla="*/ 314 h 286"/>
                <a:gd name="T66" fmla="*/ 54 w 163"/>
                <a:gd name="T67" fmla="*/ 316 h 286"/>
                <a:gd name="T68" fmla="*/ 64 w 163"/>
                <a:gd name="T69" fmla="*/ 315 h 286"/>
                <a:gd name="T70" fmla="*/ 88 w 163"/>
                <a:gd name="T71" fmla="*/ 309 h 286"/>
                <a:gd name="T72" fmla="*/ 96 w 163"/>
                <a:gd name="T73" fmla="*/ 298 h 286"/>
                <a:gd name="T74" fmla="*/ 94 w 163"/>
                <a:gd name="T75" fmla="*/ 294 h 286"/>
                <a:gd name="T76" fmla="*/ 119 w 163"/>
                <a:gd name="T77" fmla="*/ 288 h 286"/>
                <a:gd name="T78" fmla="*/ 133 w 163"/>
                <a:gd name="T79" fmla="*/ 271 h 286"/>
                <a:gd name="T80" fmla="*/ 146 w 163"/>
                <a:gd name="T81" fmla="*/ 256 h 286"/>
                <a:gd name="T82" fmla="*/ 162 w 163"/>
                <a:gd name="T83" fmla="*/ 251 h 286"/>
                <a:gd name="T84" fmla="*/ 161 w 163"/>
                <a:gd name="T85" fmla="*/ 240 h 286"/>
                <a:gd name="T86" fmla="*/ 157 w 163"/>
                <a:gd name="T87" fmla="*/ 229 h 286"/>
                <a:gd name="T88" fmla="*/ 150 w 163"/>
                <a:gd name="T89" fmla="*/ 215 h 286"/>
                <a:gd name="T90" fmla="*/ 144 w 163"/>
                <a:gd name="T91" fmla="*/ 213 h 286"/>
                <a:gd name="T92" fmla="*/ 149 w 163"/>
                <a:gd name="T93" fmla="*/ 198 h 286"/>
                <a:gd name="T94" fmla="*/ 152 w 163"/>
                <a:gd name="T95" fmla="*/ 189 h 286"/>
                <a:gd name="T96" fmla="*/ 153 w 163"/>
                <a:gd name="T97" fmla="*/ 183 h 286"/>
                <a:gd name="T98" fmla="*/ 153 w 163"/>
                <a:gd name="T99" fmla="*/ 177 h 286"/>
                <a:gd name="T100" fmla="*/ 162 w 163"/>
                <a:gd name="T101" fmla="*/ 161 h 286"/>
                <a:gd name="T102" fmla="*/ 168 w 163"/>
                <a:gd name="T103" fmla="*/ 156 h 286"/>
                <a:gd name="T104" fmla="*/ 180 w 163"/>
                <a:gd name="T105" fmla="*/ 156 h 286"/>
                <a:gd name="T106" fmla="*/ 179 w 163"/>
                <a:gd name="T107" fmla="*/ 137 h 286"/>
                <a:gd name="T108" fmla="*/ 179 w 163"/>
                <a:gd name="T109" fmla="*/ 118 h 286"/>
                <a:gd name="T110" fmla="*/ 177 w 163"/>
                <a:gd name="T111" fmla="*/ 98 h 286"/>
                <a:gd name="T112" fmla="*/ 177 w 163"/>
                <a:gd name="T113" fmla="*/ 80 h 2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3"/>
                <a:gd name="T172" fmla="*/ 0 h 286"/>
                <a:gd name="T173" fmla="*/ 163 w 163"/>
                <a:gd name="T174" fmla="*/ 286 h 2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3" h="286">
                  <a:moveTo>
                    <a:pt x="160" y="72"/>
                  </a:moveTo>
                  <a:lnTo>
                    <a:pt x="145" y="63"/>
                  </a:lnTo>
                  <a:lnTo>
                    <a:pt x="129" y="54"/>
                  </a:lnTo>
                  <a:lnTo>
                    <a:pt x="112" y="45"/>
                  </a:lnTo>
                  <a:lnTo>
                    <a:pt x="97" y="36"/>
                  </a:lnTo>
                  <a:lnTo>
                    <a:pt x="81" y="27"/>
                  </a:lnTo>
                  <a:lnTo>
                    <a:pt x="66" y="18"/>
                  </a:lnTo>
                  <a:lnTo>
                    <a:pt x="50" y="9"/>
                  </a:lnTo>
                  <a:lnTo>
                    <a:pt x="34" y="0"/>
                  </a:lnTo>
                  <a:lnTo>
                    <a:pt x="19" y="9"/>
                  </a:lnTo>
                  <a:lnTo>
                    <a:pt x="20" y="22"/>
                  </a:lnTo>
                  <a:lnTo>
                    <a:pt x="22" y="36"/>
                  </a:lnTo>
                  <a:lnTo>
                    <a:pt x="36" y="56"/>
                  </a:lnTo>
                  <a:lnTo>
                    <a:pt x="32" y="64"/>
                  </a:lnTo>
                  <a:lnTo>
                    <a:pt x="31" y="78"/>
                  </a:lnTo>
                  <a:lnTo>
                    <a:pt x="30" y="91"/>
                  </a:lnTo>
                  <a:lnTo>
                    <a:pt x="30" y="105"/>
                  </a:lnTo>
                  <a:lnTo>
                    <a:pt x="28" y="118"/>
                  </a:lnTo>
                  <a:lnTo>
                    <a:pt x="21" y="129"/>
                  </a:lnTo>
                  <a:lnTo>
                    <a:pt x="14" y="140"/>
                  </a:lnTo>
                  <a:lnTo>
                    <a:pt x="7" y="151"/>
                  </a:lnTo>
                  <a:lnTo>
                    <a:pt x="0" y="162"/>
                  </a:lnTo>
                  <a:lnTo>
                    <a:pt x="1" y="176"/>
                  </a:lnTo>
                  <a:lnTo>
                    <a:pt x="8" y="187"/>
                  </a:lnTo>
                  <a:lnTo>
                    <a:pt x="14" y="187"/>
                  </a:lnTo>
                  <a:lnTo>
                    <a:pt x="21" y="205"/>
                  </a:lnTo>
                  <a:lnTo>
                    <a:pt x="24" y="225"/>
                  </a:lnTo>
                  <a:lnTo>
                    <a:pt x="34" y="243"/>
                  </a:lnTo>
                  <a:lnTo>
                    <a:pt x="15" y="243"/>
                  </a:lnTo>
                  <a:lnTo>
                    <a:pt x="8" y="247"/>
                  </a:lnTo>
                  <a:lnTo>
                    <a:pt x="21" y="264"/>
                  </a:lnTo>
                  <a:lnTo>
                    <a:pt x="31" y="286"/>
                  </a:lnTo>
                  <a:lnTo>
                    <a:pt x="46" y="282"/>
                  </a:lnTo>
                  <a:lnTo>
                    <a:pt x="49" y="284"/>
                  </a:lnTo>
                  <a:lnTo>
                    <a:pt x="58" y="283"/>
                  </a:lnTo>
                  <a:lnTo>
                    <a:pt x="80" y="278"/>
                  </a:lnTo>
                  <a:lnTo>
                    <a:pt x="87" y="268"/>
                  </a:lnTo>
                  <a:lnTo>
                    <a:pt x="85" y="264"/>
                  </a:lnTo>
                  <a:lnTo>
                    <a:pt x="108" y="259"/>
                  </a:lnTo>
                  <a:lnTo>
                    <a:pt x="120" y="244"/>
                  </a:lnTo>
                  <a:lnTo>
                    <a:pt x="132" y="230"/>
                  </a:lnTo>
                  <a:lnTo>
                    <a:pt x="147" y="226"/>
                  </a:lnTo>
                  <a:lnTo>
                    <a:pt x="146" y="216"/>
                  </a:lnTo>
                  <a:lnTo>
                    <a:pt x="142" y="206"/>
                  </a:lnTo>
                  <a:lnTo>
                    <a:pt x="136" y="193"/>
                  </a:lnTo>
                  <a:lnTo>
                    <a:pt x="130" y="192"/>
                  </a:lnTo>
                  <a:lnTo>
                    <a:pt x="135" y="178"/>
                  </a:lnTo>
                  <a:lnTo>
                    <a:pt x="138" y="170"/>
                  </a:lnTo>
                  <a:lnTo>
                    <a:pt x="139" y="165"/>
                  </a:lnTo>
                  <a:lnTo>
                    <a:pt x="139" y="159"/>
                  </a:lnTo>
                  <a:lnTo>
                    <a:pt x="147" y="145"/>
                  </a:lnTo>
                  <a:lnTo>
                    <a:pt x="152" y="140"/>
                  </a:lnTo>
                  <a:lnTo>
                    <a:pt x="163" y="140"/>
                  </a:lnTo>
                  <a:lnTo>
                    <a:pt x="162" y="123"/>
                  </a:lnTo>
                  <a:lnTo>
                    <a:pt x="162" y="106"/>
                  </a:lnTo>
                  <a:lnTo>
                    <a:pt x="160" y="88"/>
                  </a:lnTo>
                  <a:lnTo>
                    <a:pt x="160" y="7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19" name="Freeform 129"/>
            <p:cNvSpPr>
              <a:spLocks noChangeAspect="1"/>
            </p:cNvSpPr>
            <p:nvPr/>
          </p:nvSpPr>
          <p:spPr bwMode="auto">
            <a:xfrm>
              <a:off x="5302347" y="3654844"/>
              <a:ext cx="34590" cy="47692"/>
            </a:xfrm>
            <a:custGeom>
              <a:avLst/>
              <a:gdLst>
                <a:gd name="T0" fmla="*/ 0 w 22"/>
                <a:gd name="T1" fmla="*/ 31 h 28"/>
                <a:gd name="T2" fmla="*/ 20 w 22"/>
                <a:gd name="T3" fmla="*/ 31 h 28"/>
                <a:gd name="T4" fmla="*/ 25 w 22"/>
                <a:gd name="T5" fmla="*/ 22 h 28"/>
                <a:gd name="T6" fmla="*/ 18 w 22"/>
                <a:gd name="T7" fmla="*/ 0 h 28"/>
                <a:gd name="T8" fmla="*/ 11 w 22"/>
                <a:gd name="T9" fmla="*/ 2 h 28"/>
                <a:gd name="T10" fmla="*/ 0 w 22"/>
                <a:gd name="T11" fmla="*/ 3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8"/>
                <a:gd name="T20" fmla="*/ 22 w 2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8">
                  <a:moveTo>
                    <a:pt x="0" y="28"/>
                  </a:moveTo>
                  <a:lnTo>
                    <a:pt x="18" y="28"/>
                  </a:lnTo>
                  <a:lnTo>
                    <a:pt x="22" y="2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0" name="Freeform 130"/>
            <p:cNvSpPr>
              <a:spLocks noChangeAspect="1"/>
            </p:cNvSpPr>
            <p:nvPr/>
          </p:nvSpPr>
          <p:spPr bwMode="auto">
            <a:xfrm>
              <a:off x="5168139" y="3490229"/>
              <a:ext cx="159113" cy="175385"/>
            </a:xfrm>
            <a:custGeom>
              <a:avLst/>
              <a:gdLst>
                <a:gd name="T0" fmla="*/ 0 w 105"/>
                <a:gd name="T1" fmla="*/ 87 h 102"/>
                <a:gd name="T2" fmla="*/ 2 w 105"/>
                <a:gd name="T3" fmla="*/ 73 h 102"/>
                <a:gd name="T4" fmla="*/ 4 w 105"/>
                <a:gd name="T5" fmla="*/ 45 h 102"/>
                <a:gd name="T6" fmla="*/ 11 w 105"/>
                <a:gd name="T7" fmla="*/ 19 h 102"/>
                <a:gd name="T8" fmla="*/ 22 w 105"/>
                <a:gd name="T9" fmla="*/ 11 h 102"/>
                <a:gd name="T10" fmla="*/ 32 w 105"/>
                <a:gd name="T11" fmla="*/ 3 h 102"/>
                <a:gd name="T12" fmla="*/ 35 w 105"/>
                <a:gd name="T13" fmla="*/ 0 h 102"/>
                <a:gd name="T14" fmla="*/ 39 w 105"/>
                <a:gd name="T15" fmla="*/ 13 h 102"/>
                <a:gd name="T16" fmla="*/ 45 w 105"/>
                <a:gd name="T17" fmla="*/ 28 h 102"/>
                <a:gd name="T18" fmla="*/ 50 w 105"/>
                <a:gd name="T19" fmla="*/ 44 h 102"/>
                <a:gd name="T20" fmla="*/ 57 w 105"/>
                <a:gd name="T21" fmla="*/ 58 h 102"/>
                <a:gd name="T22" fmla="*/ 57 w 105"/>
                <a:gd name="T23" fmla="*/ 53 h 102"/>
                <a:gd name="T24" fmla="*/ 62 w 105"/>
                <a:gd name="T25" fmla="*/ 55 h 102"/>
                <a:gd name="T26" fmla="*/ 77 w 105"/>
                <a:gd name="T27" fmla="*/ 66 h 102"/>
                <a:gd name="T28" fmla="*/ 95 w 105"/>
                <a:gd name="T29" fmla="*/ 85 h 102"/>
                <a:gd name="T30" fmla="*/ 114 w 105"/>
                <a:gd name="T31" fmla="*/ 104 h 102"/>
                <a:gd name="T32" fmla="*/ 115 w 105"/>
                <a:gd name="T33" fmla="*/ 107 h 102"/>
                <a:gd name="T34" fmla="*/ 114 w 105"/>
                <a:gd name="T35" fmla="*/ 108 h 102"/>
                <a:gd name="T36" fmla="*/ 107 w 105"/>
                <a:gd name="T37" fmla="*/ 111 h 102"/>
                <a:gd name="T38" fmla="*/ 99 w 105"/>
                <a:gd name="T39" fmla="*/ 114 h 102"/>
                <a:gd name="T40" fmla="*/ 97 w 105"/>
                <a:gd name="T41" fmla="*/ 111 h 102"/>
                <a:gd name="T42" fmla="*/ 82 w 105"/>
                <a:gd name="T43" fmla="*/ 105 h 102"/>
                <a:gd name="T44" fmla="*/ 71 w 105"/>
                <a:gd name="T45" fmla="*/ 93 h 102"/>
                <a:gd name="T46" fmla="*/ 66 w 105"/>
                <a:gd name="T47" fmla="*/ 86 h 102"/>
                <a:gd name="T48" fmla="*/ 56 w 105"/>
                <a:gd name="T49" fmla="*/ 80 h 102"/>
                <a:gd name="T50" fmla="*/ 46 w 105"/>
                <a:gd name="T51" fmla="*/ 78 h 102"/>
                <a:gd name="T52" fmla="*/ 36 w 105"/>
                <a:gd name="T53" fmla="*/ 79 h 102"/>
                <a:gd name="T54" fmla="*/ 26 w 105"/>
                <a:gd name="T55" fmla="*/ 70 h 102"/>
                <a:gd name="T56" fmla="*/ 24 w 105"/>
                <a:gd name="T57" fmla="*/ 86 h 102"/>
                <a:gd name="T58" fmla="*/ 16 w 105"/>
                <a:gd name="T59" fmla="*/ 79 h 102"/>
                <a:gd name="T60" fmla="*/ 9 w 105"/>
                <a:gd name="T61" fmla="*/ 88 h 102"/>
                <a:gd name="T62" fmla="*/ 0 w 105"/>
                <a:gd name="T63" fmla="*/ 87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"/>
                <a:gd name="T97" fmla="*/ 0 h 102"/>
                <a:gd name="T98" fmla="*/ 105 w 105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" h="102">
                  <a:moveTo>
                    <a:pt x="0" y="78"/>
                  </a:moveTo>
                  <a:lnTo>
                    <a:pt x="2" y="65"/>
                  </a:lnTo>
                  <a:lnTo>
                    <a:pt x="4" y="40"/>
                  </a:lnTo>
                  <a:lnTo>
                    <a:pt x="10" y="17"/>
                  </a:lnTo>
                  <a:lnTo>
                    <a:pt x="20" y="10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6" y="12"/>
                  </a:lnTo>
                  <a:lnTo>
                    <a:pt x="41" y="25"/>
                  </a:lnTo>
                  <a:lnTo>
                    <a:pt x="46" y="39"/>
                  </a:lnTo>
                  <a:lnTo>
                    <a:pt x="52" y="52"/>
                  </a:lnTo>
                  <a:lnTo>
                    <a:pt x="52" y="47"/>
                  </a:lnTo>
                  <a:lnTo>
                    <a:pt x="57" y="49"/>
                  </a:lnTo>
                  <a:lnTo>
                    <a:pt x="70" y="59"/>
                  </a:lnTo>
                  <a:lnTo>
                    <a:pt x="87" y="76"/>
                  </a:lnTo>
                  <a:lnTo>
                    <a:pt x="104" y="93"/>
                  </a:lnTo>
                  <a:lnTo>
                    <a:pt x="105" y="96"/>
                  </a:lnTo>
                  <a:lnTo>
                    <a:pt x="104" y="97"/>
                  </a:lnTo>
                  <a:lnTo>
                    <a:pt x="98" y="99"/>
                  </a:lnTo>
                  <a:lnTo>
                    <a:pt x="90" y="102"/>
                  </a:lnTo>
                  <a:lnTo>
                    <a:pt x="89" y="99"/>
                  </a:lnTo>
                  <a:lnTo>
                    <a:pt x="75" y="94"/>
                  </a:lnTo>
                  <a:lnTo>
                    <a:pt x="65" y="83"/>
                  </a:lnTo>
                  <a:lnTo>
                    <a:pt x="60" y="77"/>
                  </a:lnTo>
                  <a:lnTo>
                    <a:pt x="51" y="72"/>
                  </a:lnTo>
                  <a:lnTo>
                    <a:pt x="42" y="70"/>
                  </a:lnTo>
                  <a:lnTo>
                    <a:pt x="33" y="71"/>
                  </a:lnTo>
                  <a:lnTo>
                    <a:pt x="24" y="63"/>
                  </a:lnTo>
                  <a:lnTo>
                    <a:pt x="22" y="77"/>
                  </a:lnTo>
                  <a:lnTo>
                    <a:pt x="15" y="71"/>
                  </a:lnTo>
                  <a:lnTo>
                    <a:pt x="8" y="7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1" name="Freeform 131"/>
            <p:cNvSpPr>
              <a:spLocks noChangeAspect="1"/>
            </p:cNvSpPr>
            <p:nvPr/>
          </p:nvSpPr>
          <p:spPr bwMode="auto">
            <a:xfrm>
              <a:off x="5090657" y="3596383"/>
              <a:ext cx="362501" cy="338462"/>
            </a:xfrm>
            <a:custGeom>
              <a:avLst/>
              <a:gdLst>
                <a:gd name="T0" fmla="*/ 89 w 236"/>
                <a:gd name="T1" fmla="*/ 214 h 198"/>
                <a:gd name="T2" fmla="*/ 68 w 236"/>
                <a:gd name="T3" fmla="*/ 200 h 198"/>
                <a:gd name="T4" fmla="*/ 53 w 236"/>
                <a:gd name="T5" fmla="*/ 197 h 198"/>
                <a:gd name="T6" fmla="*/ 48 w 236"/>
                <a:gd name="T7" fmla="*/ 181 h 198"/>
                <a:gd name="T8" fmla="*/ 38 w 236"/>
                <a:gd name="T9" fmla="*/ 177 h 198"/>
                <a:gd name="T10" fmla="*/ 31 w 236"/>
                <a:gd name="T11" fmla="*/ 163 h 198"/>
                <a:gd name="T12" fmla="*/ 24 w 236"/>
                <a:gd name="T13" fmla="*/ 150 h 198"/>
                <a:gd name="T14" fmla="*/ 7 w 236"/>
                <a:gd name="T15" fmla="*/ 134 h 198"/>
                <a:gd name="T16" fmla="*/ 0 w 236"/>
                <a:gd name="T17" fmla="*/ 129 h 198"/>
                <a:gd name="T18" fmla="*/ 7 w 236"/>
                <a:gd name="T19" fmla="*/ 121 h 198"/>
                <a:gd name="T20" fmla="*/ 20 w 236"/>
                <a:gd name="T21" fmla="*/ 118 h 198"/>
                <a:gd name="T22" fmla="*/ 21 w 236"/>
                <a:gd name="T23" fmla="*/ 96 h 198"/>
                <a:gd name="T24" fmla="*/ 24 w 236"/>
                <a:gd name="T25" fmla="*/ 74 h 198"/>
                <a:gd name="T26" fmla="*/ 33 w 236"/>
                <a:gd name="T27" fmla="*/ 71 h 198"/>
                <a:gd name="T28" fmla="*/ 38 w 236"/>
                <a:gd name="T29" fmla="*/ 50 h 198"/>
                <a:gd name="T30" fmla="*/ 56 w 236"/>
                <a:gd name="T31" fmla="*/ 17 h 198"/>
                <a:gd name="T32" fmla="*/ 64 w 236"/>
                <a:gd name="T33" fmla="*/ 18 h 198"/>
                <a:gd name="T34" fmla="*/ 72 w 236"/>
                <a:gd name="T35" fmla="*/ 9 h 198"/>
                <a:gd name="T36" fmla="*/ 80 w 236"/>
                <a:gd name="T37" fmla="*/ 16 h 198"/>
                <a:gd name="T38" fmla="*/ 82 w 236"/>
                <a:gd name="T39" fmla="*/ 0 h 198"/>
                <a:gd name="T40" fmla="*/ 92 w 236"/>
                <a:gd name="T41" fmla="*/ 9 h 198"/>
                <a:gd name="T42" fmla="*/ 102 w 236"/>
                <a:gd name="T43" fmla="*/ 8 h 198"/>
                <a:gd name="T44" fmla="*/ 112 w 236"/>
                <a:gd name="T45" fmla="*/ 10 h 198"/>
                <a:gd name="T46" fmla="*/ 122 w 236"/>
                <a:gd name="T47" fmla="*/ 16 h 198"/>
                <a:gd name="T48" fmla="*/ 128 w 236"/>
                <a:gd name="T49" fmla="*/ 22 h 198"/>
                <a:gd name="T50" fmla="*/ 139 w 236"/>
                <a:gd name="T51" fmla="*/ 34 h 198"/>
                <a:gd name="T52" fmla="*/ 154 w 236"/>
                <a:gd name="T53" fmla="*/ 40 h 198"/>
                <a:gd name="T54" fmla="*/ 155 w 236"/>
                <a:gd name="T55" fmla="*/ 43 h 198"/>
                <a:gd name="T56" fmla="*/ 164 w 236"/>
                <a:gd name="T57" fmla="*/ 40 h 198"/>
                <a:gd name="T58" fmla="*/ 153 w 236"/>
                <a:gd name="T59" fmla="*/ 69 h 198"/>
                <a:gd name="T60" fmla="*/ 173 w 236"/>
                <a:gd name="T61" fmla="*/ 69 h 198"/>
                <a:gd name="T62" fmla="*/ 171 w 236"/>
                <a:gd name="T63" fmla="*/ 81 h 198"/>
                <a:gd name="T64" fmla="*/ 181 w 236"/>
                <a:gd name="T65" fmla="*/ 94 h 198"/>
                <a:gd name="T66" fmla="*/ 193 w 236"/>
                <a:gd name="T67" fmla="*/ 109 h 198"/>
                <a:gd name="T68" fmla="*/ 206 w 236"/>
                <a:gd name="T69" fmla="*/ 114 h 198"/>
                <a:gd name="T70" fmla="*/ 220 w 236"/>
                <a:gd name="T71" fmla="*/ 120 h 198"/>
                <a:gd name="T72" fmla="*/ 233 w 236"/>
                <a:gd name="T73" fmla="*/ 124 h 198"/>
                <a:gd name="T74" fmla="*/ 245 w 236"/>
                <a:gd name="T75" fmla="*/ 129 h 198"/>
                <a:gd name="T76" fmla="*/ 262 w 236"/>
                <a:gd name="T77" fmla="*/ 129 h 198"/>
                <a:gd name="T78" fmla="*/ 251 w 236"/>
                <a:gd name="T79" fmla="*/ 144 h 198"/>
                <a:gd name="T80" fmla="*/ 238 w 236"/>
                <a:gd name="T81" fmla="*/ 160 h 198"/>
                <a:gd name="T82" fmla="*/ 224 w 236"/>
                <a:gd name="T83" fmla="*/ 176 h 198"/>
                <a:gd name="T84" fmla="*/ 212 w 236"/>
                <a:gd name="T85" fmla="*/ 191 h 198"/>
                <a:gd name="T86" fmla="*/ 198 w 236"/>
                <a:gd name="T87" fmla="*/ 193 h 198"/>
                <a:gd name="T88" fmla="*/ 184 w 236"/>
                <a:gd name="T89" fmla="*/ 194 h 198"/>
                <a:gd name="T90" fmla="*/ 167 w 236"/>
                <a:gd name="T91" fmla="*/ 204 h 198"/>
                <a:gd name="T92" fmla="*/ 159 w 236"/>
                <a:gd name="T93" fmla="*/ 210 h 198"/>
                <a:gd name="T94" fmla="*/ 140 w 236"/>
                <a:gd name="T95" fmla="*/ 207 h 198"/>
                <a:gd name="T96" fmla="*/ 122 w 236"/>
                <a:gd name="T97" fmla="*/ 211 h 198"/>
                <a:gd name="T98" fmla="*/ 113 w 236"/>
                <a:gd name="T99" fmla="*/ 220 h 198"/>
                <a:gd name="T100" fmla="*/ 89 w 236"/>
                <a:gd name="T101" fmla="*/ 214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6"/>
                <a:gd name="T154" fmla="*/ 0 h 198"/>
                <a:gd name="T155" fmla="*/ 236 w 236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6" h="198">
                  <a:moveTo>
                    <a:pt x="80" y="193"/>
                  </a:moveTo>
                  <a:lnTo>
                    <a:pt x="61" y="180"/>
                  </a:lnTo>
                  <a:lnTo>
                    <a:pt x="48" y="177"/>
                  </a:lnTo>
                  <a:lnTo>
                    <a:pt x="43" y="163"/>
                  </a:lnTo>
                  <a:lnTo>
                    <a:pt x="34" y="159"/>
                  </a:lnTo>
                  <a:lnTo>
                    <a:pt x="28" y="147"/>
                  </a:lnTo>
                  <a:lnTo>
                    <a:pt x="22" y="135"/>
                  </a:lnTo>
                  <a:lnTo>
                    <a:pt x="6" y="121"/>
                  </a:lnTo>
                  <a:lnTo>
                    <a:pt x="0" y="116"/>
                  </a:lnTo>
                  <a:lnTo>
                    <a:pt x="6" y="109"/>
                  </a:lnTo>
                  <a:lnTo>
                    <a:pt x="18" y="106"/>
                  </a:lnTo>
                  <a:lnTo>
                    <a:pt x="19" y="86"/>
                  </a:lnTo>
                  <a:lnTo>
                    <a:pt x="22" y="67"/>
                  </a:lnTo>
                  <a:lnTo>
                    <a:pt x="30" y="64"/>
                  </a:lnTo>
                  <a:lnTo>
                    <a:pt x="34" y="45"/>
                  </a:lnTo>
                  <a:lnTo>
                    <a:pt x="50" y="15"/>
                  </a:lnTo>
                  <a:lnTo>
                    <a:pt x="58" y="16"/>
                  </a:lnTo>
                  <a:lnTo>
                    <a:pt x="65" y="8"/>
                  </a:lnTo>
                  <a:lnTo>
                    <a:pt x="72" y="14"/>
                  </a:lnTo>
                  <a:lnTo>
                    <a:pt x="74" y="0"/>
                  </a:lnTo>
                  <a:lnTo>
                    <a:pt x="83" y="8"/>
                  </a:lnTo>
                  <a:lnTo>
                    <a:pt x="92" y="7"/>
                  </a:lnTo>
                  <a:lnTo>
                    <a:pt x="101" y="9"/>
                  </a:lnTo>
                  <a:lnTo>
                    <a:pt x="110" y="14"/>
                  </a:lnTo>
                  <a:lnTo>
                    <a:pt x="115" y="20"/>
                  </a:lnTo>
                  <a:lnTo>
                    <a:pt x="125" y="31"/>
                  </a:lnTo>
                  <a:lnTo>
                    <a:pt x="139" y="36"/>
                  </a:lnTo>
                  <a:lnTo>
                    <a:pt x="140" y="39"/>
                  </a:lnTo>
                  <a:lnTo>
                    <a:pt x="148" y="36"/>
                  </a:lnTo>
                  <a:lnTo>
                    <a:pt x="138" y="62"/>
                  </a:lnTo>
                  <a:lnTo>
                    <a:pt x="156" y="62"/>
                  </a:lnTo>
                  <a:lnTo>
                    <a:pt x="154" y="73"/>
                  </a:lnTo>
                  <a:lnTo>
                    <a:pt x="163" y="85"/>
                  </a:lnTo>
                  <a:lnTo>
                    <a:pt x="174" y="98"/>
                  </a:lnTo>
                  <a:lnTo>
                    <a:pt x="186" y="103"/>
                  </a:lnTo>
                  <a:lnTo>
                    <a:pt x="198" y="108"/>
                  </a:lnTo>
                  <a:lnTo>
                    <a:pt x="210" y="112"/>
                  </a:lnTo>
                  <a:lnTo>
                    <a:pt x="221" y="116"/>
                  </a:lnTo>
                  <a:lnTo>
                    <a:pt x="236" y="116"/>
                  </a:lnTo>
                  <a:lnTo>
                    <a:pt x="226" y="130"/>
                  </a:lnTo>
                  <a:lnTo>
                    <a:pt x="214" y="144"/>
                  </a:lnTo>
                  <a:lnTo>
                    <a:pt x="202" y="158"/>
                  </a:lnTo>
                  <a:lnTo>
                    <a:pt x="191" y="172"/>
                  </a:lnTo>
                  <a:lnTo>
                    <a:pt x="178" y="174"/>
                  </a:lnTo>
                  <a:lnTo>
                    <a:pt x="166" y="175"/>
                  </a:lnTo>
                  <a:lnTo>
                    <a:pt x="150" y="184"/>
                  </a:lnTo>
                  <a:lnTo>
                    <a:pt x="143" y="189"/>
                  </a:lnTo>
                  <a:lnTo>
                    <a:pt x="126" y="186"/>
                  </a:lnTo>
                  <a:lnTo>
                    <a:pt x="110" y="190"/>
                  </a:lnTo>
                  <a:lnTo>
                    <a:pt x="102" y="198"/>
                  </a:lnTo>
                  <a:lnTo>
                    <a:pt x="80" y="19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2" name="Freeform 132"/>
            <p:cNvSpPr>
              <a:spLocks noChangeAspect="1"/>
            </p:cNvSpPr>
            <p:nvPr/>
          </p:nvSpPr>
          <p:spPr bwMode="auto">
            <a:xfrm>
              <a:off x="5287128" y="3674844"/>
              <a:ext cx="243513" cy="418462"/>
            </a:xfrm>
            <a:custGeom>
              <a:avLst/>
              <a:gdLst>
                <a:gd name="T0" fmla="*/ 170 w 159"/>
                <a:gd name="T1" fmla="*/ 38 h 245"/>
                <a:gd name="T2" fmla="*/ 165 w 159"/>
                <a:gd name="T3" fmla="*/ 60 h 245"/>
                <a:gd name="T4" fmla="*/ 153 w 159"/>
                <a:gd name="T5" fmla="*/ 84 h 245"/>
                <a:gd name="T6" fmla="*/ 142 w 159"/>
                <a:gd name="T7" fmla="*/ 107 h 245"/>
                <a:gd name="T8" fmla="*/ 130 w 159"/>
                <a:gd name="T9" fmla="*/ 131 h 245"/>
                <a:gd name="T10" fmla="*/ 117 w 159"/>
                <a:gd name="T11" fmla="*/ 154 h 245"/>
                <a:gd name="T12" fmla="*/ 106 w 159"/>
                <a:gd name="T13" fmla="*/ 167 h 245"/>
                <a:gd name="T14" fmla="*/ 96 w 159"/>
                <a:gd name="T15" fmla="*/ 178 h 245"/>
                <a:gd name="T16" fmla="*/ 85 w 159"/>
                <a:gd name="T17" fmla="*/ 188 h 245"/>
                <a:gd name="T18" fmla="*/ 76 w 159"/>
                <a:gd name="T19" fmla="*/ 199 h 245"/>
                <a:gd name="T20" fmla="*/ 63 w 159"/>
                <a:gd name="T21" fmla="*/ 211 h 245"/>
                <a:gd name="T22" fmla="*/ 51 w 159"/>
                <a:gd name="T23" fmla="*/ 223 h 245"/>
                <a:gd name="T24" fmla="*/ 39 w 159"/>
                <a:gd name="T25" fmla="*/ 234 h 245"/>
                <a:gd name="T26" fmla="*/ 27 w 159"/>
                <a:gd name="T27" fmla="*/ 246 h 245"/>
                <a:gd name="T28" fmla="*/ 18 w 159"/>
                <a:gd name="T29" fmla="*/ 260 h 245"/>
                <a:gd name="T30" fmla="*/ 10 w 159"/>
                <a:gd name="T31" fmla="*/ 272 h 245"/>
                <a:gd name="T32" fmla="*/ 0 w 159"/>
                <a:gd name="T33" fmla="*/ 256 h 245"/>
                <a:gd name="T34" fmla="*/ 0 w 159"/>
                <a:gd name="T35" fmla="*/ 238 h 245"/>
                <a:gd name="T36" fmla="*/ 0 w 159"/>
                <a:gd name="T37" fmla="*/ 219 h 245"/>
                <a:gd name="T38" fmla="*/ 0 w 159"/>
                <a:gd name="T39" fmla="*/ 200 h 245"/>
                <a:gd name="T40" fmla="*/ 0 w 159"/>
                <a:gd name="T41" fmla="*/ 183 h 245"/>
                <a:gd name="T42" fmla="*/ 9 w 159"/>
                <a:gd name="T43" fmla="*/ 171 h 245"/>
                <a:gd name="T44" fmla="*/ 17 w 159"/>
                <a:gd name="T45" fmla="*/ 160 h 245"/>
                <a:gd name="T46" fmla="*/ 24 w 159"/>
                <a:gd name="T47" fmla="*/ 154 h 245"/>
                <a:gd name="T48" fmla="*/ 42 w 159"/>
                <a:gd name="T49" fmla="*/ 144 h 245"/>
                <a:gd name="T50" fmla="*/ 55 w 159"/>
                <a:gd name="T51" fmla="*/ 143 h 245"/>
                <a:gd name="T52" fmla="*/ 70 w 159"/>
                <a:gd name="T53" fmla="*/ 141 h 245"/>
                <a:gd name="T54" fmla="*/ 82 w 159"/>
                <a:gd name="T55" fmla="*/ 125 h 245"/>
                <a:gd name="T56" fmla="*/ 95 w 159"/>
                <a:gd name="T57" fmla="*/ 110 h 245"/>
                <a:gd name="T58" fmla="*/ 108 w 159"/>
                <a:gd name="T59" fmla="*/ 94 h 245"/>
                <a:gd name="T60" fmla="*/ 120 w 159"/>
                <a:gd name="T61" fmla="*/ 79 h 245"/>
                <a:gd name="T62" fmla="*/ 103 w 159"/>
                <a:gd name="T63" fmla="*/ 79 h 245"/>
                <a:gd name="T64" fmla="*/ 91 w 159"/>
                <a:gd name="T65" fmla="*/ 74 h 245"/>
                <a:gd name="T66" fmla="*/ 77 w 159"/>
                <a:gd name="T67" fmla="*/ 70 h 245"/>
                <a:gd name="T68" fmla="*/ 64 w 159"/>
                <a:gd name="T69" fmla="*/ 64 h 245"/>
                <a:gd name="T70" fmla="*/ 51 w 159"/>
                <a:gd name="T71" fmla="*/ 59 h 245"/>
                <a:gd name="T72" fmla="*/ 39 w 159"/>
                <a:gd name="T73" fmla="*/ 44 h 245"/>
                <a:gd name="T74" fmla="*/ 29 w 159"/>
                <a:gd name="T75" fmla="*/ 31 h 245"/>
                <a:gd name="T76" fmla="*/ 31 w 159"/>
                <a:gd name="T77" fmla="*/ 19 h 245"/>
                <a:gd name="T78" fmla="*/ 35 w 159"/>
                <a:gd name="T79" fmla="*/ 10 h 245"/>
                <a:gd name="T80" fmla="*/ 46 w 159"/>
                <a:gd name="T81" fmla="*/ 20 h 245"/>
                <a:gd name="T82" fmla="*/ 58 w 159"/>
                <a:gd name="T83" fmla="*/ 31 h 245"/>
                <a:gd name="T84" fmla="*/ 79 w 159"/>
                <a:gd name="T85" fmla="*/ 23 h 245"/>
                <a:gd name="T86" fmla="*/ 96 w 159"/>
                <a:gd name="T87" fmla="*/ 24 h 245"/>
                <a:gd name="T88" fmla="*/ 112 w 159"/>
                <a:gd name="T89" fmla="*/ 17 h 245"/>
                <a:gd name="T90" fmla="*/ 136 w 159"/>
                <a:gd name="T91" fmla="*/ 11 h 245"/>
                <a:gd name="T92" fmla="*/ 162 w 159"/>
                <a:gd name="T93" fmla="*/ 6 h 245"/>
                <a:gd name="T94" fmla="*/ 169 w 159"/>
                <a:gd name="T95" fmla="*/ 0 h 245"/>
                <a:gd name="T96" fmla="*/ 175 w 159"/>
                <a:gd name="T97" fmla="*/ 6 h 245"/>
                <a:gd name="T98" fmla="*/ 173 w 159"/>
                <a:gd name="T99" fmla="*/ 31 h 245"/>
                <a:gd name="T100" fmla="*/ 176 w 159"/>
                <a:gd name="T101" fmla="*/ 31 h 245"/>
                <a:gd name="T102" fmla="*/ 170 w 159"/>
                <a:gd name="T103" fmla="*/ 38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9"/>
                <a:gd name="T157" fmla="*/ 0 h 245"/>
                <a:gd name="T158" fmla="*/ 159 w 159"/>
                <a:gd name="T159" fmla="*/ 245 h 2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9" h="245">
                  <a:moveTo>
                    <a:pt x="154" y="34"/>
                  </a:moveTo>
                  <a:lnTo>
                    <a:pt x="149" y="54"/>
                  </a:lnTo>
                  <a:lnTo>
                    <a:pt x="138" y="76"/>
                  </a:lnTo>
                  <a:lnTo>
                    <a:pt x="128" y="96"/>
                  </a:lnTo>
                  <a:lnTo>
                    <a:pt x="117" y="118"/>
                  </a:lnTo>
                  <a:lnTo>
                    <a:pt x="106" y="139"/>
                  </a:lnTo>
                  <a:lnTo>
                    <a:pt x="96" y="150"/>
                  </a:lnTo>
                  <a:lnTo>
                    <a:pt x="87" y="160"/>
                  </a:lnTo>
                  <a:lnTo>
                    <a:pt x="77" y="169"/>
                  </a:lnTo>
                  <a:lnTo>
                    <a:pt x="69" y="179"/>
                  </a:lnTo>
                  <a:lnTo>
                    <a:pt x="57" y="190"/>
                  </a:lnTo>
                  <a:lnTo>
                    <a:pt x="46" y="201"/>
                  </a:lnTo>
                  <a:lnTo>
                    <a:pt x="35" y="211"/>
                  </a:lnTo>
                  <a:lnTo>
                    <a:pt x="24" y="222"/>
                  </a:lnTo>
                  <a:lnTo>
                    <a:pt x="16" y="234"/>
                  </a:lnTo>
                  <a:lnTo>
                    <a:pt x="9" y="245"/>
                  </a:lnTo>
                  <a:lnTo>
                    <a:pt x="0" y="231"/>
                  </a:lnTo>
                  <a:lnTo>
                    <a:pt x="0" y="214"/>
                  </a:lnTo>
                  <a:lnTo>
                    <a:pt x="0" y="197"/>
                  </a:lnTo>
                  <a:lnTo>
                    <a:pt x="0" y="180"/>
                  </a:lnTo>
                  <a:lnTo>
                    <a:pt x="0" y="165"/>
                  </a:lnTo>
                  <a:lnTo>
                    <a:pt x="8" y="154"/>
                  </a:lnTo>
                  <a:lnTo>
                    <a:pt x="15" y="144"/>
                  </a:lnTo>
                  <a:lnTo>
                    <a:pt x="22" y="139"/>
                  </a:lnTo>
                  <a:lnTo>
                    <a:pt x="38" y="130"/>
                  </a:lnTo>
                  <a:lnTo>
                    <a:pt x="50" y="129"/>
                  </a:lnTo>
                  <a:lnTo>
                    <a:pt x="63" y="127"/>
                  </a:lnTo>
                  <a:lnTo>
                    <a:pt x="74" y="113"/>
                  </a:lnTo>
                  <a:lnTo>
                    <a:pt x="86" y="99"/>
                  </a:lnTo>
                  <a:lnTo>
                    <a:pt x="98" y="85"/>
                  </a:lnTo>
                  <a:lnTo>
                    <a:pt x="108" y="71"/>
                  </a:lnTo>
                  <a:lnTo>
                    <a:pt x="93" y="71"/>
                  </a:lnTo>
                  <a:lnTo>
                    <a:pt x="82" y="67"/>
                  </a:lnTo>
                  <a:lnTo>
                    <a:pt x="70" y="63"/>
                  </a:lnTo>
                  <a:lnTo>
                    <a:pt x="58" y="58"/>
                  </a:lnTo>
                  <a:lnTo>
                    <a:pt x="46" y="53"/>
                  </a:lnTo>
                  <a:lnTo>
                    <a:pt x="35" y="40"/>
                  </a:lnTo>
                  <a:lnTo>
                    <a:pt x="26" y="28"/>
                  </a:lnTo>
                  <a:lnTo>
                    <a:pt x="28" y="17"/>
                  </a:lnTo>
                  <a:lnTo>
                    <a:pt x="32" y="9"/>
                  </a:lnTo>
                  <a:lnTo>
                    <a:pt x="42" y="18"/>
                  </a:lnTo>
                  <a:lnTo>
                    <a:pt x="52" y="28"/>
                  </a:lnTo>
                  <a:lnTo>
                    <a:pt x="71" y="21"/>
                  </a:lnTo>
                  <a:lnTo>
                    <a:pt x="87" y="22"/>
                  </a:lnTo>
                  <a:lnTo>
                    <a:pt x="101" y="15"/>
                  </a:lnTo>
                  <a:lnTo>
                    <a:pt x="123" y="10"/>
                  </a:lnTo>
                  <a:lnTo>
                    <a:pt x="146" y="5"/>
                  </a:lnTo>
                  <a:lnTo>
                    <a:pt x="153" y="0"/>
                  </a:lnTo>
                  <a:lnTo>
                    <a:pt x="158" y="5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54" y="3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3" name="Freeform 133"/>
            <p:cNvSpPr>
              <a:spLocks noChangeAspect="1"/>
            </p:cNvSpPr>
            <p:nvPr/>
          </p:nvSpPr>
          <p:spPr bwMode="auto">
            <a:xfrm>
              <a:off x="4816706" y="3330228"/>
              <a:ext cx="397091" cy="604617"/>
            </a:xfrm>
            <a:custGeom>
              <a:avLst/>
              <a:gdLst>
                <a:gd name="T0" fmla="*/ 34 w 257"/>
                <a:gd name="T1" fmla="*/ 62 h 353"/>
                <a:gd name="T2" fmla="*/ 50 w 257"/>
                <a:gd name="T3" fmla="*/ 42 h 353"/>
                <a:gd name="T4" fmla="*/ 64 w 257"/>
                <a:gd name="T5" fmla="*/ 22 h 353"/>
                <a:gd name="T6" fmla="*/ 90 w 257"/>
                <a:gd name="T7" fmla="*/ 22 h 353"/>
                <a:gd name="T8" fmla="*/ 117 w 257"/>
                <a:gd name="T9" fmla="*/ 22 h 353"/>
                <a:gd name="T10" fmla="*/ 145 w 257"/>
                <a:gd name="T11" fmla="*/ 22 h 353"/>
                <a:gd name="T12" fmla="*/ 160 w 257"/>
                <a:gd name="T13" fmla="*/ 17 h 353"/>
                <a:gd name="T14" fmla="*/ 183 w 257"/>
                <a:gd name="T15" fmla="*/ 26 h 353"/>
                <a:gd name="T16" fmla="*/ 208 w 257"/>
                <a:gd name="T17" fmla="*/ 19 h 353"/>
                <a:gd name="T18" fmla="*/ 221 w 257"/>
                <a:gd name="T19" fmla="*/ 6 h 353"/>
                <a:gd name="T20" fmla="*/ 232 w 257"/>
                <a:gd name="T21" fmla="*/ 0 h 353"/>
                <a:gd name="T22" fmla="*/ 255 w 257"/>
                <a:gd name="T23" fmla="*/ 26 h 353"/>
                <a:gd name="T24" fmla="*/ 266 w 257"/>
                <a:gd name="T25" fmla="*/ 63 h 353"/>
                <a:gd name="T26" fmla="*/ 287 w 257"/>
                <a:gd name="T27" fmla="*/ 106 h 353"/>
                <a:gd name="T28" fmla="*/ 266 w 257"/>
                <a:gd name="T29" fmla="*/ 121 h 353"/>
                <a:gd name="T30" fmla="*/ 257 w 257"/>
                <a:gd name="T31" fmla="*/ 175 h 353"/>
                <a:gd name="T32" fmla="*/ 237 w 257"/>
                <a:gd name="T33" fmla="*/ 223 h 353"/>
                <a:gd name="T34" fmla="*/ 223 w 257"/>
                <a:gd name="T35" fmla="*/ 247 h 353"/>
                <a:gd name="T36" fmla="*/ 219 w 257"/>
                <a:gd name="T37" fmla="*/ 291 h 353"/>
                <a:gd name="T38" fmla="*/ 199 w 257"/>
                <a:gd name="T39" fmla="*/ 302 h 353"/>
                <a:gd name="T40" fmla="*/ 223 w 257"/>
                <a:gd name="T41" fmla="*/ 323 h 353"/>
                <a:gd name="T42" fmla="*/ 237 w 257"/>
                <a:gd name="T43" fmla="*/ 350 h 353"/>
                <a:gd name="T44" fmla="*/ 252 w 257"/>
                <a:gd name="T45" fmla="*/ 370 h 353"/>
                <a:gd name="T46" fmla="*/ 224 w 257"/>
                <a:gd name="T47" fmla="*/ 370 h 353"/>
                <a:gd name="T48" fmla="*/ 210 w 257"/>
                <a:gd name="T49" fmla="*/ 387 h 353"/>
                <a:gd name="T50" fmla="*/ 181 w 257"/>
                <a:gd name="T51" fmla="*/ 390 h 353"/>
                <a:gd name="T52" fmla="*/ 164 w 257"/>
                <a:gd name="T53" fmla="*/ 389 h 353"/>
                <a:gd name="T54" fmla="*/ 150 w 257"/>
                <a:gd name="T55" fmla="*/ 381 h 353"/>
                <a:gd name="T56" fmla="*/ 131 w 257"/>
                <a:gd name="T57" fmla="*/ 374 h 353"/>
                <a:gd name="T58" fmla="*/ 106 w 257"/>
                <a:gd name="T59" fmla="*/ 366 h 353"/>
                <a:gd name="T60" fmla="*/ 99 w 257"/>
                <a:gd name="T61" fmla="*/ 355 h 353"/>
                <a:gd name="T62" fmla="*/ 83 w 257"/>
                <a:gd name="T63" fmla="*/ 331 h 353"/>
                <a:gd name="T64" fmla="*/ 64 w 257"/>
                <a:gd name="T65" fmla="*/ 308 h 353"/>
                <a:gd name="T66" fmla="*/ 44 w 257"/>
                <a:gd name="T67" fmla="*/ 291 h 353"/>
                <a:gd name="T68" fmla="*/ 34 w 257"/>
                <a:gd name="T69" fmla="*/ 268 h 353"/>
                <a:gd name="T70" fmla="*/ 19 w 257"/>
                <a:gd name="T71" fmla="*/ 244 h 353"/>
                <a:gd name="T72" fmla="*/ 13 w 257"/>
                <a:gd name="T73" fmla="*/ 222 h 353"/>
                <a:gd name="T74" fmla="*/ 0 w 257"/>
                <a:gd name="T75" fmla="*/ 206 h 353"/>
                <a:gd name="T76" fmla="*/ 9 w 257"/>
                <a:gd name="T77" fmla="*/ 181 h 353"/>
                <a:gd name="T78" fmla="*/ 10 w 257"/>
                <a:gd name="T79" fmla="*/ 169 h 353"/>
                <a:gd name="T80" fmla="*/ 25 w 257"/>
                <a:gd name="T81" fmla="*/ 148 h 353"/>
                <a:gd name="T82" fmla="*/ 36 w 257"/>
                <a:gd name="T83" fmla="*/ 129 h 353"/>
                <a:gd name="T84" fmla="*/ 34 w 257"/>
                <a:gd name="T85" fmla="*/ 90 h 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353"/>
                <a:gd name="T131" fmla="*/ 257 w 257"/>
                <a:gd name="T132" fmla="*/ 353 h 3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353">
                  <a:moveTo>
                    <a:pt x="30" y="65"/>
                  </a:moveTo>
                  <a:lnTo>
                    <a:pt x="30" y="56"/>
                  </a:lnTo>
                  <a:lnTo>
                    <a:pt x="46" y="56"/>
                  </a:lnTo>
                  <a:lnTo>
                    <a:pt x="45" y="38"/>
                  </a:lnTo>
                  <a:lnTo>
                    <a:pt x="45" y="20"/>
                  </a:lnTo>
                  <a:lnTo>
                    <a:pt x="57" y="20"/>
                  </a:lnTo>
                  <a:lnTo>
                    <a:pt x="69" y="20"/>
                  </a:lnTo>
                  <a:lnTo>
                    <a:pt x="81" y="20"/>
                  </a:lnTo>
                  <a:lnTo>
                    <a:pt x="93" y="20"/>
                  </a:lnTo>
                  <a:lnTo>
                    <a:pt x="105" y="20"/>
                  </a:lnTo>
                  <a:lnTo>
                    <a:pt x="117" y="20"/>
                  </a:lnTo>
                  <a:lnTo>
                    <a:pt x="130" y="20"/>
                  </a:lnTo>
                  <a:lnTo>
                    <a:pt x="142" y="20"/>
                  </a:lnTo>
                  <a:lnTo>
                    <a:pt x="143" y="15"/>
                  </a:lnTo>
                  <a:lnTo>
                    <a:pt x="144" y="20"/>
                  </a:lnTo>
                  <a:lnTo>
                    <a:pt x="164" y="23"/>
                  </a:lnTo>
                  <a:lnTo>
                    <a:pt x="183" y="24"/>
                  </a:lnTo>
                  <a:lnTo>
                    <a:pt x="186" y="17"/>
                  </a:lnTo>
                  <a:lnTo>
                    <a:pt x="195" y="14"/>
                  </a:lnTo>
                  <a:lnTo>
                    <a:pt x="198" y="5"/>
                  </a:lnTo>
                  <a:lnTo>
                    <a:pt x="202" y="6"/>
                  </a:lnTo>
                  <a:lnTo>
                    <a:pt x="208" y="0"/>
                  </a:lnTo>
                  <a:lnTo>
                    <a:pt x="219" y="11"/>
                  </a:lnTo>
                  <a:lnTo>
                    <a:pt x="228" y="23"/>
                  </a:lnTo>
                  <a:lnTo>
                    <a:pt x="234" y="36"/>
                  </a:lnTo>
                  <a:lnTo>
                    <a:pt x="238" y="57"/>
                  </a:lnTo>
                  <a:lnTo>
                    <a:pt x="243" y="78"/>
                  </a:lnTo>
                  <a:lnTo>
                    <a:pt x="257" y="95"/>
                  </a:lnTo>
                  <a:lnTo>
                    <a:pt x="248" y="102"/>
                  </a:lnTo>
                  <a:lnTo>
                    <a:pt x="238" y="109"/>
                  </a:lnTo>
                  <a:lnTo>
                    <a:pt x="232" y="132"/>
                  </a:lnTo>
                  <a:lnTo>
                    <a:pt x="230" y="157"/>
                  </a:lnTo>
                  <a:lnTo>
                    <a:pt x="228" y="170"/>
                  </a:lnTo>
                  <a:lnTo>
                    <a:pt x="212" y="200"/>
                  </a:lnTo>
                  <a:lnTo>
                    <a:pt x="208" y="219"/>
                  </a:lnTo>
                  <a:lnTo>
                    <a:pt x="200" y="222"/>
                  </a:lnTo>
                  <a:lnTo>
                    <a:pt x="197" y="241"/>
                  </a:lnTo>
                  <a:lnTo>
                    <a:pt x="196" y="261"/>
                  </a:lnTo>
                  <a:lnTo>
                    <a:pt x="184" y="264"/>
                  </a:lnTo>
                  <a:lnTo>
                    <a:pt x="178" y="271"/>
                  </a:lnTo>
                  <a:lnTo>
                    <a:pt x="184" y="276"/>
                  </a:lnTo>
                  <a:lnTo>
                    <a:pt x="200" y="290"/>
                  </a:lnTo>
                  <a:lnTo>
                    <a:pt x="206" y="302"/>
                  </a:lnTo>
                  <a:lnTo>
                    <a:pt x="212" y="314"/>
                  </a:lnTo>
                  <a:lnTo>
                    <a:pt x="221" y="318"/>
                  </a:lnTo>
                  <a:lnTo>
                    <a:pt x="226" y="332"/>
                  </a:lnTo>
                  <a:lnTo>
                    <a:pt x="213" y="332"/>
                  </a:lnTo>
                  <a:lnTo>
                    <a:pt x="201" y="332"/>
                  </a:lnTo>
                  <a:lnTo>
                    <a:pt x="195" y="339"/>
                  </a:lnTo>
                  <a:lnTo>
                    <a:pt x="188" y="348"/>
                  </a:lnTo>
                  <a:lnTo>
                    <a:pt x="170" y="348"/>
                  </a:lnTo>
                  <a:lnTo>
                    <a:pt x="162" y="350"/>
                  </a:lnTo>
                  <a:lnTo>
                    <a:pt x="159" y="348"/>
                  </a:lnTo>
                  <a:lnTo>
                    <a:pt x="147" y="349"/>
                  </a:lnTo>
                  <a:lnTo>
                    <a:pt x="146" y="353"/>
                  </a:lnTo>
                  <a:lnTo>
                    <a:pt x="134" y="342"/>
                  </a:lnTo>
                  <a:lnTo>
                    <a:pt x="123" y="331"/>
                  </a:lnTo>
                  <a:lnTo>
                    <a:pt x="117" y="336"/>
                  </a:lnTo>
                  <a:lnTo>
                    <a:pt x="107" y="337"/>
                  </a:lnTo>
                  <a:lnTo>
                    <a:pt x="95" y="329"/>
                  </a:lnTo>
                  <a:lnTo>
                    <a:pt x="92" y="325"/>
                  </a:lnTo>
                  <a:lnTo>
                    <a:pt x="89" y="319"/>
                  </a:lnTo>
                  <a:lnTo>
                    <a:pt x="80" y="307"/>
                  </a:lnTo>
                  <a:lnTo>
                    <a:pt x="74" y="297"/>
                  </a:lnTo>
                  <a:lnTo>
                    <a:pt x="59" y="284"/>
                  </a:lnTo>
                  <a:lnTo>
                    <a:pt x="57" y="277"/>
                  </a:lnTo>
                  <a:lnTo>
                    <a:pt x="42" y="266"/>
                  </a:lnTo>
                  <a:lnTo>
                    <a:pt x="39" y="261"/>
                  </a:lnTo>
                  <a:lnTo>
                    <a:pt x="28" y="259"/>
                  </a:lnTo>
                  <a:lnTo>
                    <a:pt x="30" y="241"/>
                  </a:lnTo>
                  <a:lnTo>
                    <a:pt x="23" y="230"/>
                  </a:lnTo>
                  <a:lnTo>
                    <a:pt x="17" y="219"/>
                  </a:lnTo>
                  <a:lnTo>
                    <a:pt x="16" y="209"/>
                  </a:lnTo>
                  <a:lnTo>
                    <a:pt x="12" y="199"/>
                  </a:lnTo>
                  <a:lnTo>
                    <a:pt x="6" y="186"/>
                  </a:lnTo>
                  <a:lnTo>
                    <a:pt x="0" y="185"/>
                  </a:lnTo>
                  <a:lnTo>
                    <a:pt x="5" y="171"/>
                  </a:lnTo>
                  <a:lnTo>
                    <a:pt x="8" y="163"/>
                  </a:lnTo>
                  <a:lnTo>
                    <a:pt x="9" y="158"/>
                  </a:lnTo>
                  <a:lnTo>
                    <a:pt x="9" y="152"/>
                  </a:lnTo>
                  <a:lnTo>
                    <a:pt x="17" y="138"/>
                  </a:lnTo>
                  <a:lnTo>
                    <a:pt x="22" y="133"/>
                  </a:lnTo>
                  <a:lnTo>
                    <a:pt x="33" y="133"/>
                  </a:lnTo>
                  <a:lnTo>
                    <a:pt x="32" y="116"/>
                  </a:lnTo>
                  <a:lnTo>
                    <a:pt x="32" y="99"/>
                  </a:lnTo>
                  <a:lnTo>
                    <a:pt x="30" y="81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4" name="Freeform 134"/>
            <p:cNvSpPr>
              <a:spLocks noChangeAspect="1"/>
            </p:cNvSpPr>
            <p:nvPr/>
          </p:nvSpPr>
          <p:spPr bwMode="auto">
            <a:xfrm>
              <a:off x="4995189" y="4113307"/>
              <a:ext cx="42891" cy="64615"/>
            </a:xfrm>
            <a:custGeom>
              <a:avLst/>
              <a:gdLst>
                <a:gd name="T0" fmla="*/ 28 w 28"/>
                <a:gd name="T1" fmla="*/ 11 h 38"/>
                <a:gd name="T2" fmla="*/ 28 w 28"/>
                <a:gd name="T3" fmla="*/ 1 h 38"/>
                <a:gd name="T4" fmla="*/ 18 w 28"/>
                <a:gd name="T5" fmla="*/ 0 h 38"/>
                <a:gd name="T6" fmla="*/ 16 w 28"/>
                <a:gd name="T7" fmla="*/ 7 h 38"/>
                <a:gd name="T8" fmla="*/ 1 w 28"/>
                <a:gd name="T9" fmla="*/ 7 h 38"/>
                <a:gd name="T10" fmla="*/ 0 w 28"/>
                <a:gd name="T11" fmla="*/ 8 h 38"/>
                <a:gd name="T12" fmla="*/ 1 w 28"/>
                <a:gd name="T13" fmla="*/ 9 h 38"/>
                <a:gd name="T14" fmla="*/ 3 w 28"/>
                <a:gd name="T15" fmla="*/ 25 h 38"/>
                <a:gd name="T16" fmla="*/ 8 w 28"/>
                <a:gd name="T17" fmla="*/ 42 h 38"/>
                <a:gd name="T18" fmla="*/ 11 w 28"/>
                <a:gd name="T19" fmla="*/ 42 h 38"/>
                <a:gd name="T20" fmla="*/ 21 w 28"/>
                <a:gd name="T21" fmla="*/ 29 h 38"/>
                <a:gd name="T22" fmla="*/ 31 w 28"/>
                <a:gd name="T23" fmla="*/ 18 h 38"/>
                <a:gd name="T24" fmla="*/ 28 w 28"/>
                <a:gd name="T25" fmla="*/ 11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8"/>
                <a:gd name="T41" fmla="*/ 28 w 2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8">
                  <a:moveTo>
                    <a:pt x="25" y="10"/>
                  </a:moveTo>
                  <a:lnTo>
                    <a:pt x="25" y="1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23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9" y="26"/>
                  </a:lnTo>
                  <a:lnTo>
                    <a:pt x="28" y="1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5" name="Freeform 135"/>
            <p:cNvSpPr>
              <a:spLocks noChangeAspect="1"/>
            </p:cNvSpPr>
            <p:nvPr/>
          </p:nvSpPr>
          <p:spPr bwMode="auto">
            <a:xfrm>
              <a:off x="4562125" y="3931768"/>
              <a:ext cx="181251" cy="263077"/>
            </a:xfrm>
            <a:custGeom>
              <a:avLst/>
              <a:gdLst>
                <a:gd name="T0" fmla="*/ 22 w 117"/>
                <a:gd name="T1" fmla="*/ 119 h 155"/>
                <a:gd name="T2" fmla="*/ 7 w 117"/>
                <a:gd name="T3" fmla="*/ 120 h 155"/>
                <a:gd name="T4" fmla="*/ 8 w 117"/>
                <a:gd name="T5" fmla="*/ 127 h 155"/>
                <a:gd name="T6" fmla="*/ 9 w 117"/>
                <a:gd name="T7" fmla="*/ 132 h 155"/>
                <a:gd name="T8" fmla="*/ 13 w 117"/>
                <a:gd name="T9" fmla="*/ 140 h 155"/>
                <a:gd name="T10" fmla="*/ 9 w 117"/>
                <a:gd name="T11" fmla="*/ 145 h 155"/>
                <a:gd name="T12" fmla="*/ 4 w 117"/>
                <a:gd name="T13" fmla="*/ 142 h 155"/>
                <a:gd name="T14" fmla="*/ 0 w 117"/>
                <a:gd name="T15" fmla="*/ 150 h 155"/>
                <a:gd name="T16" fmla="*/ 15 w 117"/>
                <a:gd name="T17" fmla="*/ 171 h 155"/>
                <a:gd name="T18" fmla="*/ 27 w 117"/>
                <a:gd name="T19" fmla="*/ 160 h 155"/>
                <a:gd name="T20" fmla="*/ 34 w 117"/>
                <a:gd name="T21" fmla="*/ 163 h 155"/>
                <a:gd name="T22" fmla="*/ 43 w 117"/>
                <a:gd name="T23" fmla="*/ 167 h 155"/>
                <a:gd name="T24" fmla="*/ 47 w 117"/>
                <a:gd name="T25" fmla="*/ 160 h 155"/>
                <a:gd name="T26" fmla="*/ 57 w 117"/>
                <a:gd name="T27" fmla="*/ 159 h 155"/>
                <a:gd name="T28" fmla="*/ 60 w 117"/>
                <a:gd name="T29" fmla="*/ 169 h 155"/>
                <a:gd name="T30" fmla="*/ 74 w 117"/>
                <a:gd name="T31" fmla="*/ 156 h 155"/>
                <a:gd name="T32" fmla="*/ 87 w 117"/>
                <a:gd name="T33" fmla="*/ 142 h 155"/>
                <a:gd name="T34" fmla="*/ 90 w 117"/>
                <a:gd name="T35" fmla="*/ 127 h 155"/>
                <a:gd name="T36" fmla="*/ 91 w 117"/>
                <a:gd name="T37" fmla="*/ 111 h 155"/>
                <a:gd name="T38" fmla="*/ 104 w 117"/>
                <a:gd name="T39" fmla="*/ 96 h 155"/>
                <a:gd name="T40" fmla="*/ 116 w 117"/>
                <a:gd name="T41" fmla="*/ 79 h 155"/>
                <a:gd name="T42" fmla="*/ 119 w 117"/>
                <a:gd name="T43" fmla="*/ 65 h 155"/>
                <a:gd name="T44" fmla="*/ 122 w 117"/>
                <a:gd name="T45" fmla="*/ 50 h 155"/>
                <a:gd name="T46" fmla="*/ 124 w 117"/>
                <a:gd name="T47" fmla="*/ 34 h 155"/>
                <a:gd name="T48" fmla="*/ 128 w 117"/>
                <a:gd name="T49" fmla="*/ 20 h 155"/>
                <a:gd name="T50" fmla="*/ 131 w 117"/>
                <a:gd name="T51" fmla="*/ 3 h 155"/>
                <a:gd name="T52" fmla="*/ 118 w 117"/>
                <a:gd name="T53" fmla="*/ 1 h 155"/>
                <a:gd name="T54" fmla="*/ 104 w 117"/>
                <a:gd name="T55" fmla="*/ 0 h 155"/>
                <a:gd name="T56" fmla="*/ 95 w 117"/>
                <a:gd name="T57" fmla="*/ 7 h 155"/>
                <a:gd name="T58" fmla="*/ 88 w 117"/>
                <a:gd name="T59" fmla="*/ 28 h 155"/>
                <a:gd name="T60" fmla="*/ 85 w 117"/>
                <a:gd name="T61" fmla="*/ 38 h 155"/>
                <a:gd name="T62" fmla="*/ 69 w 117"/>
                <a:gd name="T63" fmla="*/ 33 h 155"/>
                <a:gd name="T64" fmla="*/ 55 w 117"/>
                <a:gd name="T65" fmla="*/ 30 h 155"/>
                <a:gd name="T66" fmla="*/ 37 w 117"/>
                <a:gd name="T67" fmla="*/ 30 h 155"/>
                <a:gd name="T68" fmla="*/ 36 w 117"/>
                <a:gd name="T69" fmla="*/ 47 h 155"/>
                <a:gd name="T70" fmla="*/ 55 w 117"/>
                <a:gd name="T71" fmla="*/ 46 h 155"/>
                <a:gd name="T72" fmla="*/ 56 w 117"/>
                <a:gd name="T73" fmla="*/ 60 h 155"/>
                <a:gd name="T74" fmla="*/ 48 w 117"/>
                <a:gd name="T75" fmla="*/ 71 h 155"/>
                <a:gd name="T76" fmla="*/ 58 w 117"/>
                <a:gd name="T77" fmla="*/ 87 h 155"/>
                <a:gd name="T78" fmla="*/ 54 w 117"/>
                <a:gd name="T79" fmla="*/ 116 h 155"/>
                <a:gd name="T80" fmla="*/ 48 w 117"/>
                <a:gd name="T81" fmla="*/ 120 h 155"/>
                <a:gd name="T82" fmla="*/ 45 w 117"/>
                <a:gd name="T83" fmla="*/ 116 h 155"/>
                <a:gd name="T84" fmla="*/ 35 w 117"/>
                <a:gd name="T85" fmla="*/ 119 h 155"/>
                <a:gd name="T86" fmla="*/ 24 w 117"/>
                <a:gd name="T87" fmla="*/ 107 h 155"/>
                <a:gd name="T88" fmla="*/ 22 w 117"/>
                <a:gd name="T89" fmla="*/ 119 h 1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7"/>
                <a:gd name="T136" fmla="*/ 0 h 155"/>
                <a:gd name="T137" fmla="*/ 117 w 117"/>
                <a:gd name="T138" fmla="*/ 155 h 1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7" h="155">
                  <a:moveTo>
                    <a:pt x="20" y="108"/>
                  </a:moveTo>
                  <a:lnTo>
                    <a:pt x="6" y="109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12" y="127"/>
                  </a:lnTo>
                  <a:lnTo>
                    <a:pt x="8" y="131"/>
                  </a:lnTo>
                  <a:lnTo>
                    <a:pt x="4" y="129"/>
                  </a:lnTo>
                  <a:lnTo>
                    <a:pt x="0" y="136"/>
                  </a:lnTo>
                  <a:lnTo>
                    <a:pt x="13" y="155"/>
                  </a:lnTo>
                  <a:lnTo>
                    <a:pt x="24" y="145"/>
                  </a:lnTo>
                  <a:lnTo>
                    <a:pt x="30" y="148"/>
                  </a:lnTo>
                  <a:lnTo>
                    <a:pt x="38" y="151"/>
                  </a:lnTo>
                  <a:lnTo>
                    <a:pt x="42" y="145"/>
                  </a:lnTo>
                  <a:lnTo>
                    <a:pt x="51" y="144"/>
                  </a:lnTo>
                  <a:lnTo>
                    <a:pt x="54" y="153"/>
                  </a:lnTo>
                  <a:lnTo>
                    <a:pt x="66" y="141"/>
                  </a:lnTo>
                  <a:lnTo>
                    <a:pt x="78" y="129"/>
                  </a:lnTo>
                  <a:lnTo>
                    <a:pt x="80" y="115"/>
                  </a:lnTo>
                  <a:lnTo>
                    <a:pt x="81" y="101"/>
                  </a:lnTo>
                  <a:lnTo>
                    <a:pt x="93" y="87"/>
                  </a:lnTo>
                  <a:lnTo>
                    <a:pt x="104" y="72"/>
                  </a:lnTo>
                  <a:lnTo>
                    <a:pt x="106" y="59"/>
                  </a:lnTo>
                  <a:lnTo>
                    <a:pt x="109" y="45"/>
                  </a:lnTo>
                  <a:lnTo>
                    <a:pt x="111" y="31"/>
                  </a:lnTo>
                  <a:lnTo>
                    <a:pt x="114" y="18"/>
                  </a:lnTo>
                  <a:lnTo>
                    <a:pt x="117" y="3"/>
                  </a:lnTo>
                  <a:lnTo>
                    <a:pt x="105" y="1"/>
                  </a:lnTo>
                  <a:lnTo>
                    <a:pt x="93" y="0"/>
                  </a:lnTo>
                  <a:lnTo>
                    <a:pt x="85" y="6"/>
                  </a:lnTo>
                  <a:lnTo>
                    <a:pt x="79" y="25"/>
                  </a:lnTo>
                  <a:lnTo>
                    <a:pt x="76" y="34"/>
                  </a:lnTo>
                  <a:lnTo>
                    <a:pt x="62" y="30"/>
                  </a:lnTo>
                  <a:lnTo>
                    <a:pt x="49" y="27"/>
                  </a:lnTo>
                  <a:lnTo>
                    <a:pt x="33" y="27"/>
                  </a:lnTo>
                  <a:lnTo>
                    <a:pt x="32" y="43"/>
                  </a:lnTo>
                  <a:lnTo>
                    <a:pt x="49" y="42"/>
                  </a:lnTo>
                  <a:lnTo>
                    <a:pt x="50" y="54"/>
                  </a:lnTo>
                  <a:lnTo>
                    <a:pt x="43" y="64"/>
                  </a:lnTo>
                  <a:lnTo>
                    <a:pt x="52" y="79"/>
                  </a:lnTo>
                  <a:lnTo>
                    <a:pt x="48" y="105"/>
                  </a:lnTo>
                  <a:lnTo>
                    <a:pt x="43" y="109"/>
                  </a:lnTo>
                  <a:lnTo>
                    <a:pt x="40" y="105"/>
                  </a:lnTo>
                  <a:lnTo>
                    <a:pt x="31" y="108"/>
                  </a:lnTo>
                  <a:lnTo>
                    <a:pt x="21" y="97"/>
                  </a:lnTo>
                  <a:lnTo>
                    <a:pt x="20" y="10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6" name="Freeform 136"/>
            <p:cNvSpPr>
              <a:spLocks noChangeAspect="1"/>
            </p:cNvSpPr>
            <p:nvPr/>
          </p:nvSpPr>
          <p:spPr bwMode="auto">
            <a:xfrm>
              <a:off x="5115562" y="3900999"/>
              <a:ext cx="193703" cy="284616"/>
            </a:xfrm>
            <a:custGeom>
              <a:avLst/>
              <a:gdLst>
                <a:gd name="T0" fmla="*/ 64 w 127"/>
                <a:gd name="T1" fmla="*/ 152 h 167"/>
                <a:gd name="T2" fmla="*/ 49 w 127"/>
                <a:gd name="T3" fmla="*/ 141 h 167"/>
                <a:gd name="T4" fmla="*/ 33 w 127"/>
                <a:gd name="T5" fmla="*/ 132 h 167"/>
                <a:gd name="T6" fmla="*/ 17 w 127"/>
                <a:gd name="T7" fmla="*/ 121 h 167"/>
                <a:gd name="T8" fmla="*/ 0 w 127"/>
                <a:gd name="T9" fmla="*/ 112 h 167"/>
                <a:gd name="T10" fmla="*/ 0 w 127"/>
                <a:gd name="T11" fmla="*/ 91 h 167"/>
                <a:gd name="T12" fmla="*/ 11 w 127"/>
                <a:gd name="T13" fmla="*/ 71 h 167"/>
                <a:gd name="T14" fmla="*/ 20 w 127"/>
                <a:gd name="T15" fmla="*/ 54 h 167"/>
                <a:gd name="T16" fmla="*/ 14 w 127"/>
                <a:gd name="T17" fmla="*/ 39 h 167"/>
                <a:gd name="T18" fmla="*/ 9 w 127"/>
                <a:gd name="T19" fmla="*/ 24 h 167"/>
                <a:gd name="T20" fmla="*/ 1 w 127"/>
                <a:gd name="T21" fmla="*/ 8 h 167"/>
                <a:gd name="T22" fmla="*/ 8 w 127"/>
                <a:gd name="T23" fmla="*/ 0 h 167"/>
                <a:gd name="T24" fmla="*/ 21 w 127"/>
                <a:gd name="T25" fmla="*/ 0 h 167"/>
                <a:gd name="T26" fmla="*/ 35 w 127"/>
                <a:gd name="T27" fmla="*/ 0 h 167"/>
                <a:gd name="T28" fmla="*/ 50 w 127"/>
                <a:gd name="T29" fmla="*/ 3 h 167"/>
                <a:gd name="T30" fmla="*/ 71 w 127"/>
                <a:gd name="T31" fmla="*/ 18 h 167"/>
                <a:gd name="T32" fmla="*/ 95 w 127"/>
                <a:gd name="T33" fmla="*/ 23 h 167"/>
                <a:gd name="T34" fmla="*/ 104 w 127"/>
                <a:gd name="T35" fmla="*/ 14 h 167"/>
                <a:gd name="T36" fmla="*/ 121 w 127"/>
                <a:gd name="T37" fmla="*/ 10 h 167"/>
                <a:gd name="T38" fmla="*/ 140 w 127"/>
                <a:gd name="T39" fmla="*/ 13 h 167"/>
                <a:gd name="T40" fmla="*/ 132 w 127"/>
                <a:gd name="T41" fmla="*/ 24 h 167"/>
                <a:gd name="T42" fmla="*/ 123 w 127"/>
                <a:gd name="T43" fmla="*/ 37 h 167"/>
                <a:gd name="T44" fmla="*/ 123 w 127"/>
                <a:gd name="T45" fmla="*/ 53 h 167"/>
                <a:gd name="T46" fmla="*/ 123 w 127"/>
                <a:gd name="T47" fmla="*/ 72 h 167"/>
                <a:gd name="T48" fmla="*/ 123 w 127"/>
                <a:gd name="T49" fmla="*/ 91 h 167"/>
                <a:gd name="T50" fmla="*/ 123 w 127"/>
                <a:gd name="T51" fmla="*/ 110 h 167"/>
                <a:gd name="T52" fmla="*/ 133 w 127"/>
                <a:gd name="T53" fmla="*/ 125 h 167"/>
                <a:gd name="T54" fmla="*/ 123 w 127"/>
                <a:gd name="T55" fmla="*/ 131 h 167"/>
                <a:gd name="T56" fmla="*/ 117 w 127"/>
                <a:gd name="T57" fmla="*/ 143 h 167"/>
                <a:gd name="T58" fmla="*/ 109 w 127"/>
                <a:gd name="T59" fmla="*/ 151 h 167"/>
                <a:gd name="T60" fmla="*/ 101 w 127"/>
                <a:gd name="T61" fmla="*/ 166 h 167"/>
                <a:gd name="T62" fmla="*/ 94 w 127"/>
                <a:gd name="T63" fmla="*/ 184 h 167"/>
                <a:gd name="T64" fmla="*/ 93 w 127"/>
                <a:gd name="T65" fmla="*/ 185 h 167"/>
                <a:gd name="T66" fmla="*/ 79 w 127"/>
                <a:gd name="T67" fmla="*/ 172 h 167"/>
                <a:gd name="T68" fmla="*/ 66 w 127"/>
                <a:gd name="T69" fmla="*/ 158 h 167"/>
                <a:gd name="T70" fmla="*/ 64 w 127"/>
                <a:gd name="T71" fmla="*/ 152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"/>
                <a:gd name="T109" fmla="*/ 0 h 167"/>
                <a:gd name="T110" fmla="*/ 127 w 127"/>
                <a:gd name="T111" fmla="*/ 167 h 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" h="167">
                  <a:moveTo>
                    <a:pt x="58" y="137"/>
                  </a:moveTo>
                  <a:lnTo>
                    <a:pt x="44" y="127"/>
                  </a:lnTo>
                  <a:lnTo>
                    <a:pt x="30" y="119"/>
                  </a:lnTo>
                  <a:lnTo>
                    <a:pt x="15" y="109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10" y="64"/>
                  </a:lnTo>
                  <a:lnTo>
                    <a:pt x="18" y="49"/>
                  </a:lnTo>
                  <a:lnTo>
                    <a:pt x="13" y="35"/>
                  </a:lnTo>
                  <a:lnTo>
                    <a:pt x="8" y="22"/>
                  </a:lnTo>
                  <a:lnTo>
                    <a:pt x="1" y="7"/>
                  </a:lnTo>
                  <a:lnTo>
                    <a:pt x="7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45" y="3"/>
                  </a:lnTo>
                  <a:lnTo>
                    <a:pt x="64" y="16"/>
                  </a:lnTo>
                  <a:lnTo>
                    <a:pt x="86" y="21"/>
                  </a:lnTo>
                  <a:lnTo>
                    <a:pt x="94" y="13"/>
                  </a:lnTo>
                  <a:lnTo>
                    <a:pt x="110" y="9"/>
                  </a:lnTo>
                  <a:lnTo>
                    <a:pt x="127" y="12"/>
                  </a:lnTo>
                  <a:lnTo>
                    <a:pt x="120" y="22"/>
                  </a:lnTo>
                  <a:lnTo>
                    <a:pt x="112" y="33"/>
                  </a:lnTo>
                  <a:lnTo>
                    <a:pt x="112" y="48"/>
                  </a:lnTo>
                  <a:lnTo>
                    <a:pt x="112" y="65"/>
                  </a:lnTo>
                  <a:lnTo>
                    <a:pt x="112" y="82"/>
                  </a:lnTo>
                  <a:lnTo>
                    <a:pt x="112" y="99"/>
                  </a:lnTo>
                  <a:lnTo>
                    <a:pt x="121" y="113"/>
                  </a:lnTo>
                  <a:lnTo>
                    <a:pt x="112" y="118"/>
                  </a:lnTo>
                  <a:lnTo>
                    <a:pt x="106" y="129"/>
                  </a:lnTo>
                  <a:lnTo>
                    <a:pt x="99" y="136"/>
                  </a:lnTo>
                  <a:lnTo>
                    <a:pt x="92" y="150"/>
                  </a:lnTo>
                  <a:lnTo>
                    <a:pt x="85" y="166"/>
                  </a:lnTo>
                  <a:lnTo>
                    <a:pt x="84" y="167"/>
                  </a:lnTo>
                  <a:lnTo>
                    <a:pt x="72" y="155"/>
                  </a:lnTo>
                  <a:lnTo>
                    <a:pt x="60" y="143"/>
                  </a:lnTo>
                  <a:lnTo>
                    <a:pt x="58" y="13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7" name="Freeform 141"/>
            <p:cNvSpPr>
              <a:spLocks noChangeAspect="1"/>
            </p:cNvSpPr>
            <p:nvPr/>
          </p:nvSpPr>
          <p:spPr bwMode="auto">
            <a:xfrm>
              <a:off x="4355970" y="3617921"/>
              <a:ext cx="289171" cy="290770"/>
            </a:xfrm>
            <a:custGeom>
              <a:avLst/>
              <a:gdLst>
                <a:gd name="T0" fmla="*/ 137 w 189"/>
                <a:gd name="T1" fmla="*/ 135 h 169"/>
                <a:gd name="T2" fmla="*/ 124 w 189"/>
                <a:gd name="T3" fmla="*/ 140 h 169"/>
                <a:gd name="T4" fmla="*/ 116 w 189"/>
                <a:gd name="T5" fmla="*/ 151 h 169"/>
                <a:gd name="T6" fmla="*/ 109 w 189"/>
                <a:gd name="T7" fmla="*/ 163 h 169"/>
                <a:gd name="T8" fmla="*/ 104 w 189"/>
                <a:gd name="T9" fmla="*/ 180 h 169"/>
                <a:gd name="T10" fmla="*/ 97 w 189"/>
                <a:gd name="T11" fmla="*/ 178 h 169"/>
                <a:gd name="T12" fmla="*/ 98 w 189"/>
                <a:gd name="T13" fmla="*/ 185 h 169"/>
                <a:gd name="T14" fmla="*/ 81 w 189"/>
                <a:gd name="T15" fmla="*/ 185 h 169"/>
                <a:gd name="T16" fmla="*/ 79 w 189"/>
                <a:gd name="T17" fmla="*/ 183 h 169"/>
                <a:gd name="T18" fmla="*/ 76 w 189"/>
                <a:gd name="T19" fmla="*/ 183 h 169"/>
                <a:gd name="T20" fmla="*/ 73 w 189"/>
                <a:gd name="T21" fmla="*/ 187 h 169"/>
                <a:gd name="T22" fmla="*/ 71 w 189"/>
                <a:gd name="T23" fmla="*/ 181 h 169"/>
                <a:gd name="T24" fmla="*/ 71 w 189"/>
                <a:gd name="T25" fmla="*/ 189 h 169"/>
                <a:gd name="T26" fmla="*/ 71 w 189"/>
                <a:gd name="T27" fmla="*/ 185 h 169"/>
                <a:gd name="T28" fmla="*/ 67 w 189"/>
                <a:gd name="T29" fmla="*/ 187 h 169"/>
                <a:gd name="T30" fmla="*/ 63 w 189"/>
                <a:gd name="T31" fmla="*/ 187 h 169"/>
                <a:gd name="T32" fmla="*/ 54 w 189"/>
                <a:gd name="T33" fmla="*/ 188 h 169"/>
                <a:gd name="T34" fmla="*/ 48 w 189"/>
                <a:gd name="T35" fmla="*/ 169 h 169"/>
                <a:gd name="T36" fmla="*/ 50 w 189"/>
                <a:gd name="T37" fmla="*/ 168 h 169"/>
                <a:gd name="T38" fmla="*/ 45 w 189"/>
                <a:gd name="T39" fmla="*/ 163 h 169"/>
                <a:gd name="T40" fmla="*/ 46 w 189"/>
                <a:gd name="T41" fmla="*/ 163 h 169"/>
                <a:gd name="T42" fmla="*/ 43 w 189"/>
                <a:gd name="T43" fmla="*/ 160 h 169"/>
                <a:gd name="T44" fmla="*/ 24 w 189"/>
                <a:gd name="T45" fmla="*/ 148 h 169"/>
                <a:gd name="T46" fmla="*/ 14 w 189"/>
                <a:gd name="T47" fmla="*/ 147 h 169"/>
                <a:gd name="T48" fmla="*/ 18 w 189"/>
                <a:gd name="T49" fmla="*/ 143 h 169"/>
                <a:gd name="T50" fmla="*/ 0 w 189"/>
                <a:gd name="T51" fmla="*/ 149 h 169"/>
                <a:gd name="T52" fmla="*/ 1 w 189"/>
                <a:gd name="T53" fmla="*/ 121 h 169"/>
                <a:gd name="T54" fmla="*/ 3 w 189"/>
                <a:gd name="T55" fmla="*/ 94 h 169"/>
                <a:gd name="T56" fmla="*/ 17 w 189"/>
                <a:gd name="T57" fmla="*/ 70 h 169"/>
                <a:gd name="T58" fmla="*/ 18 w 189"/>
                <a:gd name="T59" fmla="*/ 54 h 169"/>
                <a:gd name="T60" fmla="*/ 14 w 189"/>
                <a:gd name="T61" fmla="*/ 42 h 169"/>
                <a:gd name="T62" fmla="*/ 14 w 189"/>
                <a:gd name="T63" fmla="*/ 41 h 169"/>
                <a:gd name="T64" fmla="*/ 17 w 189"/>
                <a:gd name="T65" fmla="*/ 34 h 169"/>
                <a:gd name="T66" fmla="*/ 21 w 189"/>
                <a:gd name="T67" fmla="*/ 20 h 169"/>
                <a:gd name="T68" fmla="*/ 25 w 189"/>
                <a:gd name="T69" fmla="*/ 6 h 169"/>
                <a:gd name="T70" fmla="*/ 41 w 189"/>
                <a:gd name="T71" fmla="*/ 0 h 169"/>
                <a:gd name="T72" fmla="*/ 59 w 189"/>
                <a:gd name="T73" fmla="*/ 1 h 169"/>
                <a:gd name="T74" fmla="*/ 71 w 189"/>
                <a:gd name="T75" fmla="*/ 13 h 169"/>
                <a:gd name="T76" fmla="*/ 90 w 189"/>
                <a:gd name="T77" fmla="*/ 8 h 169"/>
                <a:gd name="T78" fmla="*/ 103 w 189"/>
                <a:gd name="T79" fmla="*/ 13 h 169"/>
                <a:gd name="T80" fmla="*/ 114 w 189"/>
                <a:gd name="T81" fmla="*/ 19 h 169"/>
                <a:gd name="T82" fmla="*/ 134 w 189"/>
                <a:gd name="T83" fmla="*/ 9 h 169"/>
                <a:gd name="T84" fmla="*/ 153 w 189"/>
                <a:gd name="T85" fmla="*/ 10 h 169"/>
                <a:gd name="T86" fmla="*/ 170 w 189"/>
                <a:gd name="T87" fmla="*/ 12 h 169"/>
                <a:gd name="T88" fmla="*/ 190 w 189"/>
                <a:gd name="T89" fmla="*/ 1 h 169"/>
                <a:gd name="T90" fmla="*/ 198 w 189"/>
                <a:gd name="T91" fmla="*/ 13 h 169"/>
                <a:gd name="T92" fmla="*/ 200 w 189"/>
                <a:gd name="T93" fmla="*/ 28 h 169"/>
                <a:gd name="T94" fmla="*/ 209 w 189"/>
                <a:gd name="T95" fmla="*/ 36 h 169"/>
                <a:gd name="T96" fmla="*/ 203 w 189"/>
                <a:gd name="T97" fmla="*/ 47 h 169"/>
                <a:gd name="T98" fmla="*/ 191 w 189"/>
                <a:gd name="T99" fmla="*/ 59 h 169"/>
                <a:gd name="T100" fmla="*/ 185 w 189"/>
                <a:gd name="T101" fmla="*/ 73 h 169"/>
                <a:gd name="T102" fmla="*/ 179 w 189"/>
                <a:gd name="T103" fmla="*/ 87 h 169"/>
                <a:gd name="T104" fmla="*/ 173 w 189"/>
                <a:gd name="T105" fmla="*/ 103 h 169"/>
                <a:gd name="T106" fmla="*/ 166 w 189"/>
                <a:gd name="T107" fmla="*/ 114 h 169"/>
                <a:gd name="T108" fmla="*/ 159 w 189"/>
                <a:gd name="T109" fmla="*/ 131 h 169"/>
                <a:gd name="T110" fmla="*/ 149 w 189"/>
                <a:gd name="T111" fmla="*/ 148 h 169"/>
                <a:gd name="T112" fmla="*/ 137 w 189"/>
                <a:gd name="T113" fmla="*/ 135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169"/>
                <a:gd name="T173" fmla="*/ 189 w 189"/>
                <a:gd name="T174" fmla="*/ 169 h 1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169">
                  <a:moveTo>
                    <a:pt x="124" y="121"/>
                  </a:moveTo>
                  <a:lnTo>
                    <a:pt x="112" y="125"/>
                  </a:lnTo>
                  <a:lnTo>
                    <a:pt x="105" y="135"/>
                  </a:lnTo>
                  <a:lnTo>
                    <a:pt x="99" y="146"/>
                  </a:lnTo>
                  <a:lnTo>
                    <a:pt x="94" y="161"/>
                  </a:lnTo>
                  <a:lnTo>
                    <a:pt x="88" y="159"/>
                  </a:lnTo>
                  <a:lnTo>
                    <a:pt x="89" y="165"/>
                  </a:lnTo>
                  <a:lnTo>
                    <a:pt x="73" y="165"/>
                  </a:lnTo>
                  <a:lnTo>
                    <a:pt x="71" y="164"/>
                  </a:lnTo>
                  <a:lnTo>
                    <a:pt x="69" y="164"/>
                  </a:lnTo>
                  <a:lnTo>
                    <a:pt x="66" y="167"/>
                  </a:lnTo>
                  <a:lnTo>
                    <a:pt x="64" y="162"/>
                  </a:lnTo>
                  <a:lnTo>
                    <a:pt x="64" y="169"/>
                  </a:lnTo>
                  <a:lnTo>
                    <a:pt x="64" y="165"/>
                  </a:lnTo>
                  <a:lnTo>
                    <a:pt x="61" y="167"/>
                  </a:lnTo>
                  <a:lnTo>
                    <a:pt x="57" y="167"/>
                  </a:lnTo>
                  <a:lnTo>
                    <a:pt x="49" y="168"/>
                  </a:lnTo>
                  <a:lnTo>
                    <a:pt x="43" y="151"/>
                  </a:lnTo>
                  <a:lnTo>
                    <a:pt x="45" y="150"/>
                  </a:lnTo>
                  <a:lnTo>
                    <a:pt x="41" y="146"/>
                  </a:lnTo>
                  <a:lnTo>
                    <a:pt x="42" y="146"/>
                  </a:lnTo>
                  <a:lnTo>
                    <a:pt x="39" y="143"/>
                  </a:lnTo>
                  <a:lnTo>
                    <a:pt x="22" y="132"/>
                  </a:lnTo>
                  <a:lnTo>
                    <a:pt x="13" y="131"/>
                  </a:lnTo>
                  <a:lnTo>
                    <a:pt x="16" y="128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3" y="84"/>
                  </a:lnTo>
                  <a:lnTo>
                    <a:pt x="15" y="63"/>
                  </a:lnTo>
                  <a:lnTo>
                    <a:pt x="16" y="48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5" y="30"/>
                  </a:lnTo>
                  <a:lnTo>
                    <a:pt x="19" y="18"/>
                  </a:lnTo>
                  <a:lnTo>
                    <a:pt x="23" y="5"/>
                  </a:lnTo>
                  <a:lnTo>
                    <a:pt x="37" y="0"/>
                  </a:lnTo>
                  <a:lnTo>
                    <a:pt x="53" y="1"/>
                  </a:lnTo>
                  <a:lnTo>
                    <a:pt x="64" y="12"/>
                  </a:lnTo>
                  <a:lnTo>
                    <a:pt x="81" y="7"/>
                  </a:lnTo>
                  <a:lnTo>
                    <a:pt x="93" y="12"/>
                  </a:lnTo>
                  <a:lnTo>
                    <a:pt x="103" y="17"/>
                  </a:lnTo>
                  <a:lnTo>
                    <a:pt x="121" y="8"/>
                  </a:lnTo>
                  <a:lnTo>
                    <a:pt x="138" y="9"/>
                  </a:lnTo>
                  <a:lnTo>
                    <a:pt x="154" y="11"/>
                  </a:lnTo>
                  <a:lnTo>
                    <a:pt x="172" y="1"/>
                  </a:lnTo>
                  <a:lnTo>
                    <a:pt x="179" y="12"/>
                  </a:lnTo>
                  <a:lnTo>
                    <a:pt x="181" y="25"/>
                  </a:lnTo>
                  <a:lnTo>
                    <a:pt x="189" y="32"/>
                  </a:lnTo>
                  <a:lnTo>
                    <a:pt x="184" y="42"/>
                  </a:lnTo>
                  <a:lnTo>
                    <a:pt x="173" y="53"/>
                  </a:lnTo>
                  <a:lnTo>
                    <a:pt x="167" y="65"/>
                  </a:lnTo>
                  <a:lnTo>
                    <a:pt x="162" y="78"/>
                  </a:lnTo>
                  <a:lnTo>
                    <a:pt x="156" y="92"/>
                  </a:lnTo>
                  <a:lnTo>
                    <a:pt x="150" y="102"/>
                  </a:lnTo>
                  <a:lnTo>
                    <a:pt x="144" y="117"/>
                  </a:lnTo>
                  <a:lnTo>
                    <a:pt x="135" y="132"/>
                  </a:lnTo>
                  <a:lnTo>
                    <a:pt x="124" y="12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8" name="Freeform 142"/>
            <p:cNvSpPr>
              <a:spLocks noChangeAspect="1"/>
            </p:cNvSpPr>
            <p:nvPr/>
          </p:nvSpPr>
          <p:spPr bwMode="auto">
            <a:xfrm>
              <a:off x="4310311" y="3662537"/>
              <a:ext cx="67796" cy="187693"/>
            </a:xfrm>
            <a:custGeom>
              <a:avLst/>
              <a:gdLst>
                <a:gd name="T0" fmla="*/ 3 w 46"/>
                <a:gd name="T1" fmla="*/ 27 h 110"/>
                <a:gd name="T2" fmla="*/ 1 w 46"/>
                <a:gd name="T3" fmla="*/ 27 h 110"/>
                <a:gd name="T4" fmla="*/ 0 w 46"/>
                <a:gd name="T5" fmla="*/ 35 h 110"/>
                <a:gd name="T6" fmla="*/ 10 w 46"/>
                <a:gd name="T7" fmla="*/ 47 h 110"/>
                <a:gd name="T8" fmla="*/ 12 w 46"/>
                <a:gd name="T9" fmla="*/ 62 h 110"/>
                <a:gd name="T10" fmla="*/ 12 w 46"/>
                <a:gd name="T11" fmla="*/ 78 h 110"/>
                <a:gd name="T12" fmla="*/ 13 w 46"/>
                <a:gd name="T13" fmla="*/ 93 h 110"/>
                <a:gd name="T14" fmla="*/ 13 w 46"/>
                <a:gd name="T15" fmla="*/ 108 h 110"/>
                <a:gd name="T16" fmla="*/ 14 w 46"/>
                <a:gd name="T17" fmla="*/ 122 h 110"/>
                <a:gd name="T18" fmla="*/ 32 w 46"/>
                <a:gd name="T19" fmla="*/ 120 h 110"/>
                <a:gd name="T20" fmla="*/ 33 w 46"/>
                <a:gd name="T21" fmla="*/ 92 h 110"/>
                <a:gd name="T22" fmla="*/ 35 w 46"/>
                <a:gd name="T23" fmla="*/ 65 h 110"/>
                <a:gd name="T24" fmla="*/ 48 w 46"/>
                <a:gd name="T25" fmla="*/ 42 h 110"/>
                <a:gd name="T26" fmla="*/ 49 w 46"/>
                <a:gd name="T27" fmla="*/ 26 h 110"/>
                <a:gd name="T28" fmla="*/ 46 w 46"/>
                <a:gd name="T29" fmla="*/ 14 h 110"/>
                <a:gd name="T30" fmla="*/ 46 w 46"/>
                <a:gd name="T31" fmla="*/ 13 h 110"/>
                <a:gd name="T32" fmla="*/ 32 w 46"/>
                <a:gd name="T33" fmla="*/ 0 h 110"/>
                <a:gd name="T34" fmla="*/ 27 w 46"/>
                <a:gd name="T35" fmla="*/ 7 h 110"/>
                <a:gd name="T36" fmla="*/ 27 w 46"/>
                <a:gd name="T37" fmla="*/ 9 h 110"/>
                <a:gd name="T38" fmla="*/ 26 w 46"/>
                <a:gd name="T39" fmla="*/ 12 h 110"/>
                <a:gd name="T40" fmla="*/ 13 w 46"/>
                <a:gd name="T41" fmla="*/ 20 h 110"/>
                <a:gd name="T42" fmla="*/ 3 w 46"/>
                <a:gd name="T43" fmla="*/ 27 h 1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110"/>
                <a:gd name="T68" fmla="*/ 46 w 46"/>
                <a:gd name="T69" fmla="*/ 110 h 1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110">
                  <a:moveTo>
                    <a:pt x="3" y="24"/>
                  </a:moveTo>
                  <a:lnTo>
                    <a:pt x="1" y="24"/>
                  </a:lnTo>
                  <a:lnTo>
                    <a:pt x="0" y="32"/>
                  </a:lnTo>
                  <a:lnTo>
                    <a:pt x="9" y="42"/>
                  </a:lnTo>
                  <a:lnTo>
                    <a:pt x="11" y="56"/>
                  </a:lnTo>
                  <a:lnTo>
                    <a:pt x="11" y="70"/>
                  </a:lnTo>
                  <a:lnTo>
                    <a:pt x="12" y="84"/>
                  </a:lnTo>
                  <a:lnTo>
                    <a:pt x="12" y="97"/>
                  </a:lnTo>
                  <a:lnTo>
                    <a:pt x="13" y="110"/>
                  </a:lnTo>
                  <a:lnTo>
                    <a:pt x="30" y="108"/>
                  </a:lnTo>
                  <a:lnTo>
                    <a:pt x="31" y="83"/>
                  </a:lnTo>
                  <a:lnTo>
                    <a:pt x="33" y="59"/>
                  </a:lnTo>
                  <a:lnTo>
                    <a:pt x="45" y="38"/>
                  </a:lnTo>
                  <a:lnTo>
                    <a:pt x="46" y="23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30" y="0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4" y="11"/>
                  </a:lnTo>
                  <a:lnTo>
                    <a:pt x="12" y="18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29" name="Freeform 143"/>
            <p:cNvSpPr>
              <a:spLocks noChangeAspect="1"/>
            </p:cNvSpPr>
            <p:nvPr/>
          </p:nvSpPr>
          <p:spPr bwMode="auto">
            <a:xfrm>
              <a:off x="4156733" y="3576382"/>
              <a:ext cx="189553" cy="173847"/>
            </a:xfrm>
            <a:custGeom>
              <a:avLst/>
              <a:gdLst>
                <a:gd name="T0" fmla="*/ 113 w 124"/>
                <a:gd name="T1" fmla="*/ 82 h 101"/>
                <a:gd name="T2" fmla="*/ 107 w 124"/>
                <a:gd name="T3" fmla="*/ 82 h 101"/>
                <a:gd name="T4" fmla="*/ 93 w 124"/>
                <a:gd name="T5" fmla="*/ 79 h 101"/>
                <a:gd name="T6" fmla="*/ 87 w 124"/>
                <a:gd name="T7" fmla="*/ 81 h 101"/>
                <a:gd name="T8" fmla="*/ 67 w 124"/>
                <a:gd name="T9" fmla="*/ 82 h 101"/>
                <a:gd name="T10" fmla="*/ 46 w 124"/>
                <a:gd name="T11" fmla="*/ 82 h 101"/>
                <a:gd name="T12" fmla="*/ 48 w 124"/>
                <a:gd name="T13" fmla="*/ 97 h 101"/>
                <a:gd name="T14" fmla="*/ 49 w 124"/>
                <a:gd name="T15" fmla="*/ 113 h 101"/>
                <a:gd name="T16" fmla="*/ 33 w 124"/>
                <a:gd name="T17" fmla="*/ 103 h 101"/>
                <a:gd name="T18" fmla="*/ 17 w 124"/>
                <a:gd name="T19" fmla="*/ 109 h 101"/>
                <a:gd name="T20" fmla="*/ 7 w 124"/>
                <a:gd name="T21" fmla="*/ 96 h 101"/>
                <a:gd name="T22" fmla="*/ 0 w 124"/>
                <a:gd name="T23" fmla="*/ 94 h 101"/>
                <a:gd name="T24" fmla="*/ 3 w 124"/>
                <a:gd name="T25" fmla="*/ 67 h 101"/>
                <a:gd name="T26" fmla="*/ 9 w 124"/>
                <a:gd name="T27" fmla="*/ 63 h 101"/>
                <a:gd name="T28" fmla="*/ 18 w 124"/>
                <a:gd name="T29" fmla="*/ 54 h 101"/>
                <a:gd name="T30" fmla="*/ 22 w 124"/>
                <a:gd name="T31" fmla="*/ 46 h 101"/>
                <a:gd name="T32" fmla="*/ 24 w 124"/>
                <a:gd name="T33" fmla="*/ 34 h 101"/>
                <a:gd name="T34" fmla="*/ 35 w 124"/>
                <a:gd name="T35" fmla="*/ 39 h 101"/>
                <a:gd name="T36" fmla="*/ 38 w 124"/>
                <a:gd name="T37" fmla="*/ 30 h 101"/>
                <a:gd name="T38" fmla="*/ 42 w 124"/>
                <a:gd name="T39" fmla="*/ 29 h 101"/>
                <a:gd name="T40" fmla="*/ 49 w 124"/>
                <a:gd name="T41" fmla="*/ 19 h 101"/>
                <a:gd name="T42" fmla="*/ 60 w 124"/>
                <a:gd name="T43" fmla="*/ 19 h 101"/>
                <a:gd name="T44" fmla="*/ 61 w 124"/>
                <a:gd name="T45" fmla="*/ 10 h 101"/>
                <a:gd name="T46" fmla="*/ 83 w 124"/>
                <a:gd name="T47" fmla="*/ 0 h 101"/>
                <a:gd name="T48" fmla="*/ 99 w 124"/>
                <a:gd name="T49" fmla="*/ 2 h 101"/>
                <a:gd name="T50" fmla="*/ 102 w 124"/>
                <a:gd name="T51" fmla="*/ 19 h 101"/>
                <a:gd name="T52" fmla="*/ 115 w 124"/>
                <a:gd name="T53" fmla="*/ 34 h 101"/>
                <a:gd name="T54" fmla="*/ 113 w 124"/>
                <a:gd name="T55" fmla="*/ 35 h 101"/>
                <a:gd name="T56" fmla="*/ 113 w 124"/>
                <a:gd name="T57" fmla="*/ 41 h 101"/>
                <a:gd name="T58" fmla="*/ 123 w 124"/>
                <a:gd name="T59" fmla="*/ 49 h 101"/>
                <a:gd name="T60" fmla="*/ 129 w 124"/>
                <a:gd name="T61" fmla="*/ 48 h 101"/>
                <a:gd name="T62" fmla="*/ 134 w 124"/>
                <a:gd name="T63" fmla="*/ 54 h 101"/>
                <a:gd name="T64" fmla="*/ 137 w 124"/>
                <a:gd name="T65" fmla="*/ 64 h 101"/>
                <a:gd name="T66" fmla="*/ 136 w 124"/>
                <a:gd name="T67" fmla="*/ 67 h 101"/>
                <a:gd name="T68" fmla="*/ 123 w 124"/>
                <a:gd name="T69" fmla="*/ 75 h 101"/>
                <a:gd name="T70" fmla="*/ 113 w 124"/>
                <a:gd name="T71" fmla="*/ 82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4"/>
                <a:gd name="T109" fmla="*/ 0 h 101"/>
                <a:gd name="T110" fmla="*/ 124 w 124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4" h="101">
                  <a:moveTo>
                    <a:pt x="102" y="73"/>
                  </a:moveTo>
                  <a:lnTo>
                    <a:pt x="97" y="73"/>
                  </a:lnTo>
                  <a:lnTo>
                    <a:pt x="84" y="71"/>
                  </a:lnTo>
                  <a:lnTo>
                    <a:pt x="79" y="72"/>
                  </a:lnTo>
                  <a:lnTo>
                    <a:pt x="61" y="73"/>
                  </a:lnTo>
                  <a:lnTo>
                    <a:pt x="42" y="73"/>
                  </a:lnTo>
                  <a:lnTo>
                    <a:pt x="43" y="87"/>
                  </a:lnTo>
                  <a:lnTo>
                    <a:pt x="44" y="101"/>
                  </a:lnTo>
                  <a:lnTo>
                    <a:pt x="30" y="92"/>
                  </a:lnTo>
                  <a:lnTo>
                    <a:pt x="15" y="97"/>
                  </a:lnTo>
                  <a:lnTo>
                    <a:pt x="6" y="86"/>
                  </a:lnTo>
                  <a:lnTo>
                    <a:pt x="0" y="84"/>
                  </a:lnTo>
                  <a:lnTo>
                    <a:pt x="3" y="60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0" y="41"/>
                  </a:lnTo>
                  <a:lnTo>
                    <a:pt x="22" y="30"/>
                  </a:lnTo>
                  <a:lnTo>
                    <a:pt x="32" y="35"/>
                  </a:lnTo>
                  <a:lnTo>
                    <a:pt x="34" y="27"/>
                  </a:lnTo>
                  <a:lnTo>
                    <a:pt x="38" y="26"/>
                  </a:lnTo>
                  <a:lnTo>
                    <a:pt x="44" y="17"/>
                  </a:lnTo>
                  <a:lnTo>
                    <a:pt x="54" y="17"/>
                  </a:lnTo>
                  <a:lnTo>
                    <a:pt x="55" y="9"/>
                  </a:lnTo>
                  <a:lnTo>
                    <a:pt x="75" y="0"/>
                  </a:lnTo>
                  <a:lnTo>
                    <a:pt x="90" y="2"/>
                  </a:lnTo>
                  <a:lnTo>
                    <a:pt x="92" y="17"/>
                  </a:lnTo>
                  <a:lnTo>
                    <a:pt x="104" y="30"/>
                  </a:lnTo>
                  <a:lnTo>
                    <a:pt x="102" y="31"/>
                  </a:lnTo>
                  <a:lnTo>
                    <a:pt x="102" y="37"/>
                  </a:lnTo>
                  <a:lnTo>
                    <a:pt x="111" y="44"/>
                  </a:lnTo>
                  <a:lnTo>
                    <a:pt x="117" y="43"/>
                  </a:lnTo>
                  <a:lnTo>
                    <a:pt x="121" y="48"/>
                  </a:lnTo>
                  <a:lnTo>
                    <a:pt x="124" y="57"/>
                  </a:lnTo>
                  <a:lnTo>
                    <a:pt x="123" y="60"/>
                  </a:lnTo>
                  <a:lnTo>
                    <a:pt x="111" y="67"/>
                  </a:lnTo>
                  <a:lnTo>
                    <a:pt x="102" y="7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0" name="Freeform 144"/>
            <p:cNvSpPr>
              <a:spLocks noChangeAspect="1"/>
            </p:cNvSpPr>
            <p:nvPr/>
          </p:nvSpPr>
          <p:spPr bwMode="auto">
            <a:xfrm>
              <a:off x="4497097" y="3637921"/>
              <a:ext cx="185402" cy="349232"/>
            </a:xfrm>
            <a:custGeom>
              <a:avLst/>
              <a:gdLst>
                <a:gd name="T0" fmla="*/ 124 w 121"/>
                <a:gd name="T1" fmla="*/ 62 h 204"/>
                <a:gd name="T2" fmla="*/ 103 w 121"/>
                <a:gd name="T3" fmla="*/ 62 h 204"/>
                <a:gd name="T4" fmla="*/ 95 w 121"/>
                <a:gd name="T5" fmla="*/ 67 h 204"/>
                <a:gd name="T6" fmla="*/ 110 w 121"/>
                <a:gd name="T7" fmla="*/ 86 h 204"/>
                <a:gd name="T8" fmla="*/ 121 w 121"/>
                <a:gd name="T9" fmla="*/ 110 h 204"/>
                <a:gd name="T10" fmla="*/ 113 w 121"/>
                <a:gd name="T11" fmla="*/ 127 h 204"/>
                <a:gd name="T12" fmla="*/ 103 w 121"/>
                <a:gd name="T13" fmla="*/ 142 h 204"/>
                <a:gd name="T14" fmla="*/ 110 w 121"/>
                <a:gd name="T15" fmla="*/ 170 h 204"/>
                <a:gd name="T16" fmla="*/ 120 w 121"/>
                <a:gd name="T17" fmla="*/ 186 h 204"/>
                <a:gd name="T18" fmla="*/ 128 w 121"/>
                <a:gd name="T19" fmla="*/ 199 h 204"/>
                <a:gd name="T20" fmla="*/ 134 w 121"/>
                <a:gd name="T21" fmla="*/ 217 h 204"/>
                <a:gd name="T22" fmla="*/ 131 w 121"/>
                <a:gd name="T23" fmla="*/ 227 h 204"/>
                <a:gd name="T24" fmla="*/ 115 w 121"/>
                <a:gd name="T25" fmla="*/ 223 h 204"/>
                <a:gd name="T26" fmla="*/ 101 w 121"/>
                <a:gd name="T27" fmla="*/ 219 h 204"/>
                <a:gd name="T28" fmla="*/ 83 w 121"/>
                <a:gd name="T29" fmla="*/ 219 h 204"/>
                <a:gd name="T30" fmla="*/ 66 w 121"/>
                <a:gd name="T31" fmla="*/ 219 h 204"/>
                <a:gd name="T32" fmla="*/ 49 w 121"/>
                <a:gd name="T33" fmla="*/ 219 h 204"/>
                <a:gd name="T34" fmla="*/ 35 w 121"/>
                <a:gd name="T35" fmla="*/ 216 h 204"/>
                <a:gd name="T36" fmla="*/ 22 w 121"/>
                <a:gd name="T37" fmla="*/ 215 h 204"/>
                <a:gd name="T38" fmla="*/ 22 w 121"/>
                <a:gd name="T39" fmla="*/ 194 h 204"/>
                <a:gd name="T40" fmla="*/ 20 w 121"/>
                <a:gd name="T41" fmla="*/ 184 h 204"/>
                <a:gd name="T42" fmla="*/ 18 w 121"/>
                <a:gd name="T43" fmla="*/ 181 h 204"/>
                <a:gd name="T44" fmla="*/ 8 w 121"/>
                <a:gd name="T45" fmla="*/ 180 h 204"/>
                <a:gd name="T46" fmla="*/ 2 w 121"/>
                <a:gd name="T47" fmla="*/ 168 h 204"/>
                <a:gd name="T48" fmla="*/ 0 w 121"/>
                <a:gd name="T49" fmla="*/ 169 h 204"/>
                <a:gd name="T50" fmla="*/ 1 w 121"/>
                <a:gd name="T51" fmla="*/ 166 h 204"/>
                <a:gd name="T52" fmla="*/ 7 w 121"/>
                <a:gd name="T53" fmla="*/ 149 h 204"/>
                <a:gd name="T54" fmla="*/ 13 w 121"/>
                <a:gd name="T55" fmla="*/ 137 h 204"/>
                <a:gd name="T56" fmla="*/ 21 w 121"/>
                <a:gd name="T57" fmla="*/ 126 h 204"/>
                <a:gd name="T58" fmla="*/ 34 w 121"/>
                <a:gd name="T59" fmla="*/ 121 h 204"/>
                <a:gd name="T60" fmla="*/ 47 w 121"/>
                <a:gd name="T61" fmla="*/ 134 h 204"/>
                <a:gd name="T62" fmla="*/ 56 w 121"/>
                <a:gd name="T63" fmla="*/ 117 h 204"/>
                <a:gd name="T64" fmla="*/ 63 w 121"/>
                <a:gd name="T65" fmla="*/ 100 h 204"/>
                <a:gd name="T66" fmla="*/ 70 w 121"/>
                <a:gd name="T67" fmla="*/ 89 h 204"/>
                <a:gd name="T68" fmla="*/ 76 w 121"/>
                <a:gd name="T69" fmla="*/ 73 h 204"/>
                <a:gd name="T70" fmla="*/ 82 w 121"/>
                <a:gd name="T71" fmla="*/ 59 h 204"/>
                <a:gd name="T72" fmla="*/ 89 w 121"/>
                <a:gd name="T73" fmla="*/ 46 h 204"/>
                <a:gd name="T74" fmla="*/ 101 w 121"/>
                <a:gd name="T75" fmla="*/ 33 h 204"/>
                <a:gd name="T76" fmla="*/ 106 w 121"/>
                <a:gd name="T77" fmla="*/ 22 h 204"/>
                <a:gd name="T78" fmla="*/ 97 w 121"/>
                <a:gd name="T79" fmla="*/ 14 h 204"/>
                <a:gd name="T80" fmla="*/ 95 w 121"/>
                <a:gd name="T81" fmla="*/ 0 h 204"/>
                <a:gd name="T82" fmla="*/ 102 w 121"/>
                <a:gd name="T83" fmla="*/ 0 h 204"/>
                <a:gd name="T84" fmla="*/ 110 w 121"/>
                <a:gd name="T85" fmla="*/ 20 h 204"/>
                <a:gd name="T86" fmla="*/ 113 w 121"/>
                <a:gd name="T87" fmla="*/ 42 h 204"/>
                <a:gd name="T88" fmla="*/ 124 w 121"/>
                <a:gd name="T89" fmla="*/ 6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204"/>
                <a:gd name="T137" fmla="*/ 121 w 121"/>
                <a:gd name="T138" fmla="*/ 204 h 2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204">
                  <a:moveTo>
                    <a:pt x="112" y="56"/>
                  </a:moveTo>
                  <a:lnTo>
                    <a:pt x="93" y="56"/>
                  </a:lnTo>
                  <a:lnTo>
                    <a:pt x="86" y="60"/>
                  </a:lnTo>
                  <a:lnTo>
                    <a:pt x="99" y="77"/>
                  </a:lnTo>
                  <a:lnTo>
                    <a:pt x="109" y="99"/>
                  </a:lnTo>
                  <a:lnTo>
                    <a:pt x="102" y="114"/>
                  </a:lnTo>
                  <a:lnTo>
                    <a:pt x="93" y="128"/>
                  </a:lnTo>
                  <a:lnTo>
                    <a:pt x="99" y="153"/>
                  </a:lnTo>
                  <a:lnTo>
                    <a:pt x="108" y="167"/>
                  </a:lnTo>
                  <a:lnTo>
                    <a:pt x="116" y="179"/>
                  </a:lnTo>
                  <a:lnTo>
                    <a:pt x="121" y="195"/>
                  </a:lnTo>
                  <a:lnTo>
                    <a:pt x="118" y="204"/>
                  </a:lnTo>
                  <a:lnTo>
                    <a:pt x="104" y="200"/>
                  </a:lnTo>
                  <a:lnTo>
                    <a:pt x="91" y="197"/>
                  </a:lnTo>
                  <a:lnTo>
                    <a:pt x="75" y="197"/>
                  </a:lnTo>
                  <a:lnTo>
                    <a:pt x="60" y="197"/>
                  </a:lnTo>
                  <a:lnTo>
                    <a:pt x="44" y="197"/>
                  </a:lnTo>
                  <a:lnTo>
                    <a:pt x="32" y="194"/>
                  </a:lnTo>
                  <a:lnTo>
                    <a:pt x="20" y="193"/>
                  </a:lnTo>
                  <a:lnTo>
                    <a:pt x="20" y="174"/>
                  </a:lnTo>
                  <a:lnTo>
                    <a:pt x="18" y="165"/>
                  </a:lnTo>
                  <a:lnTo>
                    <a:pt x="16" y="163"/>
                  </a:lnTo>
                  <a:lnTo>
                    <a:pt x="7" y="162"/>
                  </a:lnTo>
                  <a:lnTo>
                    <a:pt x="2" y="151"/>
                  </a:lnTo>
                  <a:lnTo>
                    <a:pt x="0" y="152"/>
                  </a:lnTo>
                  <a:lnTo>
                    <a:pt x="1" y="149"/>
                  </a:lnTo>
                  <a:lnTo>
                    <a:pt x="6" y="134"/>
                  </a:lnTo>
                  <a:lnTo>
                    <a:pt x="12" y="123"/>
                  </a:lnTo>
                  <a:lnTo>
                    <a:pt x="19" y="113"/>
                  </a:lnTo>
                  <a:lnTo>
                    <a:pt x="31" y="109"/>
                  </a:lnTo>
                  <a:lnTo>
                    <a:pt x="42" y="120"/>
                  </a:lnTo>
                  <a:lnTo>
                    <a:pt x="51" y="105"/>
                  </a:lnTo>
                  <a:lnTo>
                    <a:pt x="57" y="90"/>
                  </a:lnTo>
                  <a:lnTo>
                    <a:pt x="63" y="80"/>
                  </a:lnTo>
                  <a:lnTo>
                    <a:pt x="69" y="66"/>
                  </a:lnTo>
                  <a:lnTo>
                    <a:pt x="74" y="53"/>
                  </a:lnTo>
                  <a:lnTo>
                    <a:pt x="80" y="41"/>
                  </a:lnTo>
                  <a:lnTo>
                    <a:pt x="91" y="30"/>
                  </a:lnTo>
                  <a:lnTo>
                    <a:pt x="96" y="20"/>
                  </a:lnTo>
                  <a:lnTo>
                    <a:pt x="88" y="13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9" y="18"/>
                  </a:lnTo>
                  <a:lnTo>
                    <a:pt x="102" y="38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1" name="Freeform 145"/>
            <p:cNvSpPr>
              <a:spLocks noChangeAspect="1"/>
            </p:cNvSpPr>
            <p:nvPr/>
          </p:nvSpPr>
          <p:spPr bwMode="auto">
            <a:xfrm>
              <a:off x="4642374" y="3705613"/>
              <a:ext cx="316843" cy="267693"/>
            </a:xfrm>
            <a:custGeom>
              <a:avLst/>
              <a:gdLst>
                <a:gd name="T0" fmla="*/ 80 w 207"/>
                <a:gd name="T1" fmla="*/ 47 h 156"/>
                <a:gd name="T2" fmla="*/ 77 w 207"/>
                <a:gd name="T3" fmla="*/ 42 h 156"/>
                <a:gd name="T4" fmla="*/ 103 w 207"/>
                <a:gd name="T5" fmla="*/ 37 h 156"/>
                <a:gd name="T6" fmla="*/ 116 w 207"/>
                <a:gd name="T7" fmla="*/ 20 h 156"/>
                <a:gd name="T8" fmla="*/ 129 w 207"/>
                <a:gd name="T9" fmla="*/ 4 h 156"/>
                <a:gd name="T10" fmla="*/ 146 w 207"/>
                <a:gd name="T11" fmla="*/ 0 h 156"/>
                <a:gd name="T12" fmla="*/ 153 w 207"/>
                <a:gd name="T13" fmla="*/ 12 h 156"/>
                <a:gd name="T14" fmla="*/ 160 w 207"/>
                <a:gd name="T15" fmla="*/ 25 h 156"/>
                <a:gd name="T16" fmla="*/ 158 w 207"/>
                <a:gd name="T17" fmla="*/ 45 h 156"/>
                <a:gd name="T18" fmla="*/ 170 w 207"/>
                <a:gd name="T19" fmla="*/ 47 h 156"/>
                <a:gd name="T20" fmla="*/ 174 w 207"/>
                <a:gd name="T21" fmla="*/ 52 h 156"/>
                <a:gd name="T22" fmla="*/ 190 w 207"/>
                <a:gd name="T23" fmla="*/ 65 h 156"/>
                <a:gd name="T24" fmla="*/ 192 w 207"/>
                <a:gd name="T25" fmla="*/ 73 h 156"/>
                <a:gd name="T26" fmla="*/ 209 w 207"/>
                <a:gd name="T27" fmla="*/ 87 h 156"/>
                <a:gd name="T28" fmla="*/ 216 w 207"/>
                <a:gd name="T29" fmla="*/ 98 h 156"/>
                <a:gd name="T30" fmla="*/ 226 w 207"/>
                <a:gd name="T31" fmla="*/ 112 h 156"/>
                <a:gd name="T32" fmla="*/ 229 w 207"/>
                <a:gd name="T33" fmla="*/ 118 h 156"/>
                <a:gd name="T34" fmla="*/ 219 w 207"/>
                <a:gd name="T35" fmla="*/ 116 h 156"/>
                <a:gd name="T36" fmla="*/ 205 w 207"/>
                <a:gd name="T37" fmla="*/ 114 h 156"/>
                <a:gd name="T38" fmla="*/ 191 w 207"/>
                <a:gd name="T39" fmla="*/ 113 h 156"/>
                <a:gd name="T40" fmla="*/ 185 w 207"/>
                <a:gd name="T41" fmla="*/ 118 h 156"/>
                <a:gd name="T42" fmla="*/ 171 w 207"/>
                <a:gd name="T43" fmla="*/ 118 h 156"/>
                <a:gd name="T44" fmla="*/ 154 w 207"/>
                <a:gd name="T45" fmla="*/ 125 h 156"/>
                <a:gd name="T46" fmla="*/ 146 w 207"/>
                <a:gd name="T47" fmla="*/ 124 h 156"/>
                <a:gd name="T48" fmla="*/ 138 w 207"/>
                <a:gd name="T49" fmla="*/ 136 h 156"/>
                <a:gd name="T50" fmla="*/ 123 w 207"/>
                <a:gd name="T51" fmla="*/ 132 h 156"/>
                <a:gd name="T52" fmla="*/ 105 w 207"/>
                <a:gd name="T53" fmla="*/ 126 h 156"/>
                <a:gd name="T54" fmla="*/ 86 w 207"/>
                <a:gd name="T55" fmla="*/ 116 h 156"/>
                <a:gd name="T56" fmla="*/ 73 w 207"/>
                <a:gd name="T57" fmla="*/ 134 h 156"/>
                <a:gd name="T58" fmla="*/ 73 w 207"/>
                <a:gd name="T59" fmla="*/ 149 h 156"/>
                <a:gd name="T60" fmla="*/ 60 w 207"/>
                <a:gd name="T61" fmla="*/ 147 h 156"/>
                <a:gd name="T62" fmla="*/ 46 w 207"/>
                <a:gd name="T63" fmla="*/ 146 h 156"/>
                <a:gd name="T64" fmla="*/ 38 w 207"/>
                <a:gd name="T65" fmla="*/ 153 h 156"/>
                <a:gd name="T66" fmla="*/ 31 w 207"/>
                <a:gd name="T67" fmla="*/ 174 h 156"/>
                <a:gd name="T68" fmla="*/ 25 w 207"/>
                <a:gd name="T69" fmla="*/ 156 h 156"/>
                <a:gd name="T70" fmla="*/ 17 w 207"/>
                <a:gd name="T71" fmla="*/ 143 h 156"/>
                <a:gd name="T72" fmla="*/ 7 w 207"/>
                <a:gd name="T73" fmla="*/ 127 h 156"/>
                <a:gd name="T74" fmla="*/ 0 w 207"/>
                <a:gd name="T75" fmla="*/ 99 h 156"/>
                <a:gd name="T76" fmla="*/ 10 w 207"/>
                <a:gd name="T77" fmla="*/ 84 h 156"/>
                <a:gd name="T78" fmla="*/ 18 w 207"/>
                <a:gd name="T79" fmla="*/ 67 h 156"/>
                <a:gd name="T80" fmla="*/ 34 w 207"/>
                <a:gd name="T81" fmla="*/ 62 h 156"/>
                <a:gd name="T82" fmla="*/ 38 w 207"/>
                <a:gd name="T83" fmla="*/ 65 h 156"/>
                <a:gd name="T84" fmla="*/ 48 w 207"/>
                <a:gd name="T85" fmla="*/ 64 h 156"/>
                <a:gd name="T86" fmla="*/ 72 w 207"/>
                <a:gd name="T87" fmla="*/ 58 h 156"/>
                <a:gd name="T88" fmla="*/ 80 w 207"/>
                <a:gd name="T89" fmla="*/ 47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7"/>
                <a:gd name="T136" fmla="*/ 0 h 156"/>
                <a:gd name="T137" fmla="*/ 207 w 207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7" h="156">
                  <a:moveTo>
                    <a:pt x="72" y="42"/>
                  </a:moveTo>
                  <a:lnTo>
                    <a:pt x="70" y="38"/>
                  </a:lnTo>
                  <a:lnTo>
                    <a:pt x="93" y="33"/>
                  </a:lnTo>
                  <a:lnTo>
                    <a:pt x="105" y="18"/>
                  </a:lnTo>
                  <a:lnTo>
                    <a:pt x="117" y="4"/>
                  </a:lnTo>
                  <a:lnTo>
                    <a:pt x="132" y="0"/>
                  </a:lnTo>
                  <a:lnTo>
                    <a:pt x="138" y="11"/>
                  </a:lnTo>
                  <a:lnTo>
                    <a:pt x="145" y="22"/>
                  </a:lnTo>
                  <a:lnTo>
                    <a:pt x="143" y="40"/>
                  </a:lnTo>
                  <a:lnTo>
                    <a:pt x="154" y="42"/>
                  </a:lnTo>
                  <a:lnTo>
                    <a:pt x="157" y="47"/>
                  </a:lnTo>
                  <a:lnTo>
                    <a:pt x="172" y="58"/>
                  </a:lnTo>
                  <a:lnTo>
                    <a:pt x="174" y="65"/>
                  </a:lnTo>
                  <a:lnTo>
                    <a:pt x="189" y="78"/>
                  </a:lnTo>
                  <a:lnTo>
                    <a:pt x="195" y="88"/>
                  </a:lnTo>
                  <a:lnTo>
                    <a:pt x="204" y="100"/>
                  </a:lnTo>
                  <a:lnTo>
                    <a:pt x="207" y="106"/>
                  </a:lnTo>
                  <a:lnTo>
                    <a:pt x="198" y="104"/>
                  </a:lnTo>
                  <a:lnTo>
                    <a:pt x="185" y="102"/>
                  </a:lnTo>
                  <a:lnTo>
                    <a:pt x="173" y="101"/>
                  </a:lnTo>
                  <a:lnTo>
                    <a:pt x="167" y="106"/>
                  </a:lnTo>
                  <a:lnTo>
                    <a:pt x="155" y="106"/>
                  </a:lnTo>
                  <a:lnTo>
                    <a:pt x="139" y="112"/>
                  </a:lnTo>
                  <a:lnTo>
                    <a:pt x="132" y="111"/>
                  </a:lnTo>
                  <a:lnTo>
                    <a:pt x="125" y="122"/>
                  </a:lnTo>
                  <a:lnTo>
                    <a:pt x="111" y="118"/>
                  </a:lnTo>
                  <a:lnTo>
                    <a:pt x="95" y="113"/>
                  </a:lnTo>
                  <a:lnTo>
                    <a:pt x="78" y="104"/>
                  </a:lnTo>
                  <a:lnTo>
                    <a:pt x="66" y="120"/>
                  </a:lnTo>
                  <a:lnTo>
                    <a:pt x="66" y="134"/>
                  </a:lnTo>
                  <a:lnTo>
                    <a:pt x="54" y="132"/>
                  </a:lnTo>
                  <a:lnTo>
                    <a:pt x="42" y="131"/>
                  </a:lnTo>
                  <a:lnTo>
                    <a:pt x="34" y="137"/>
                  </a:lnTo>
                  <a:lnTo>
                    <a:pt x="28" y="156"/>
                  </a:lnTo>
                  <a:lnTo>
                    <a:pt x="23" y="140"/>
                  </a:lnTo>
                  <a:lnTo>
                    <a:pt x="15" y="128"/>
                  </a:lnTo>
                  <a:lnTo>
                    <a:pt x="6" y="114"/>
                  </a:lnTo>
                  <a:lnTo>
                    <a:pt x="0" y="89"/>
                  </a:lnTo>
                  <a:lnTo>
                    <a:pt x="9" y="75"/>
                  </a:lnTo>
                  <a:lnTo>
                    <a:pt x="16" y="60"/>
                  </a:lnTo>
                  <a:lnTo>
                    <a:pt x="31" y="56"/>
                  </a:lnTo>
                  <a:lnTo>
                    <a:pt x="34" y="58"/>
                  </a:lnTo>
                  <a:lnTo>
                    <a:pt x="43" y="57"/>
                  </a:lnTo>
                  <a:lnTo>
                    <a:pt x="65" y="52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2" name="Freeform 146"/>
            <p:cNvSpPr>
              <a:spLocks noChangeAspect="1"/>
            </p:cNvSpPr>
            <p:nvPr/>
          </p:nvSpPr>
          <p:spPr bwMode="auto">
            <a:xfrm>
              <a:off x="3882781" y="3617921"/>
              <a:ext cx="70563" cy="20000"/>
            </a:xfrm>
            <a:custGeom>
              <a:avLst/>
              <a:gdLst>
                <a:gd name="T0" fmla="*/ 2 w 46"/>
                <a:gd name="T1" fmla="*/ 5 h 12"/>
                <a:gd name="T2" fmla="*/ 0 w 46"/>
                <a:gd name="T3" fmla="*/ 13 h 12"/>
                <a:gd name="T4" fmla="*/ 14 w 46"/>
                <a:gd name="T5" fmla="*/ 9 h 12"/>
                <a:gd name="T6" fmla="*/ 28 w 46"/>
                <a:gd name="T7" fmla="*/ 3 h 12"/>
                <a:gd name="T8" fmla="*/ 51 w 46"/>
                <a:gd name="T9" fmla="*/ 9 h 12"/>
                <a:gd name="T10" fmla="*/ 47 w 46"/>
                <a:gd name="T11" fmla="*/ 3 h 12"/>
                <a:gd name="T12" fmla="*/ 26 w 46"/>
                <a:gd name="T13" fmla="*/ 0 h 12"/>
                <a:gd name="T14" fmla="*/ 22 w 46"/>
                <a:gd name="T15" fmla="*/ 3 h 12"/>
                <a:gd name="T16" fmla="*/ 4 w 46"/>
                <a:gd name="T17" fmla="*/ 3 h 12"/>
                <a:gd name="T18" fmla="*/ 4 w 46"/>
                <a:gd name="T19" fmla="*/ 5 h 12"/>
                <a:gd name="T20" fmla="*/ 20 w 46"/>
                <a:gd name="T21" fmla="*/ 5 h 12"/>
                <a:gd name="T22" fmla="*/ 11 w 46"/>
                <a:gd name="T23" fmla="*/ 9 h 12"/>
                <a:gd name="T24" fmla="*/ 2 w 46"/>
                <a:gd name="T25" fmla="*/ 5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12"/>
                <a:gd name="T41" fmla="*/ 46 w 4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12">
                  <a:moveTo>
                    <a:pt x="2" y="5"/>
                  </a:moveTo>
                  <a:lnTo>
                    <a:pt x="0" y="12"/>
                  </a:lnTo>
                  <a:lnTo>
                    <a:pt x="13" y="8"/>
                  </a:lnTo>
                  <a:lnTo>
                    <a:pt x="25" y="3"/>
                  </a:lnTo>
                  <a:lnTo>
                    <a:pt x="46" y="8"/>
                  </a:lnTo>
                  <a:lnTo>
                    <a:pt x="42" y="3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3" name="Freeform 147"/>
            <p:cNvSpPr>
              <a:spLocks noChangeAspect="1"/>
            </p:cNvSpPr>
            <p:nvPr/>
          </p:nvSpPr>
          <p:spPr bwMode="auto">
            <a:xfrm>
              <a:off x="4212076" y="3699460"/>
              <a:ext cx="106537" cy="195385"/>
            </a:xfrm>
            <a:custGeom>
              <a:avLst/>
              <a:gdLst>
                <a:gd name="T0" fmla="*/ 68 w 69"/>
                <a:gd name="T1" fmla="*/ 108 h 114"/>
                <a:gd name="T2" fmla="*/ 56 w 69"/>
                <a:gd name="T3" fmla="*/ 111 h 114"/>
                <a:gd name="T4" fmla="*/ 42 w 69"/>
                <a:gd name="T5" fmla="*/ 117 h 114"/>
                <a:gd name="T6" fmla="*/ 30 w 69"/>
                <a:gd name="T7" fmla="*/ 123 h 114"/>
                <a:gd name="T8" fmla="*/ 18 w 69"/>
                <a:gd name="T9" fmla="*/ 127 h 114"/>
                <a:gd name="T10" fmla="*/ 1 w 69"/>
                <a:gd name="T11" fmla="*/ 121 h 114"/>
                <a:gd name="T12" fmla="*/ 7 w 69"/>
                <a:gd name="T13" fmla="*/ 117 h 114"/>
                <a:gd name="T14" fmla="*/ 3 w 69"/>
                <a:gd name="T15" fmla="*/ 101 h 114"/>
                <a:gd name="T16" fmla="*/ 0 w 69"/>
                <a:gd name="T17" fmla="*/ 87 h 114"/>
                <a:gd name="T18" fmla="*/ 7 w 69"/>
                <a:gd name="T19" fmla="*/ 74 h 114"/>
                <a:gd name="T20" fmla="*/ 11 w 69"/>
                <a:gd name="T21" fmla="*/ 58 h 114"/>
                <a:gd name="T22" fmla="*/ 9 w 69"/>
                <a:gd name="T23" fmla="*/ 33 h 114"/>
                <a:gd name="T24" fmla="*/ 8 w 69"/>
                <a:gd name="T25" fmla="*/ 18 h 114"/>
                <a:gd name="T26" fmla="*/ 7 w 69"/>
                <a:gd name="T27" fmla="*/ 2 h 114"/>
                <a:gd name="T28" fmla="*/ 28 w 69"/>
                <a:gd name="T29" fmla="*/ 2 h 114"/>
                <a:gd name="T30" fmla="*/ 48 w 69"/>
                <a:gd name="T31" fmla="*/ 1 h 114"/>
                <a:gd name="T32" fmla="*/ 54 w 69"/>
                <a:gd name="T33" fmla="*/ 0 h 114"/>
                <a:gd name="T34" fmla="*/ 56 w 69"/>
                <a:gd name="T35" fmla="*/ 7 h 114"/>
                <a:gd name="T36" fmla="*/ 62 w 69"/>
                <a:gd name="T37" fmla="*/ 23 h 114"/>
                <a:gd name="T38" fmla="*/ 62 w 69"/>
                <a:gd name="T39" fmla="*/ 33 h 114"/>
                <a:gd name="T40" fmla="*/ 64 w 69"/>
                <a:gd name="T41" fmla="*/ 47 h 114"/>
                <a:gd name="T42" fmla="*/ 67 w 69"/>
                <a:gd name="T43" fmla="*/ 60 h 114"/>
                <a:gd name="T44" fmla="*/ 68 w 69"/>
                <a:gd name="T45" fmla="*/ 76 h 114"/>
                <a:gd name="T46" fmla="*/ 68 w 69"/>
                <a:gd name="T47" fmla="*/ 90 h 114"/>
                <a:gd name="T48" fmla="*/ 77 w 69"/>
                <a:gd name="T49" fmla="*/ 101 h 114"/>
                <a:gd name="T50" fmla="*/ 68 w 69"/>
                <a:gd name="T51" fmla="*/ 108 h 114"/>
                <a:gd name="T52" fmla="*/ 61 w 69"/>
                <a:gd name="T53" fmla="*/ 102 h 114"/>
                <a:gd name="T54" fmla="*/ 68 w 69"/>
                <a:gd name="T55" fmla="*/ 108 h 1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"/>
                <a:gd name="T85" fmla="*/ 0 h 114"/>
                <a:gd name="T86" fmla="*/ 69 w 69"/>
                <a:gd name="T87" fmla="*/ 114 h 1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" h="114">
                  <a:moveTo>
                    <a:pt x="61" y="97"/>
                  </a:moveTo>
                  <a:lnTo>
                    <a:pt x="50" y="100"/>
                  </a:lnTo>
                  <a:lnTo>
                    <a:pt x="38" y="105"/>
                  </a:lnTo>
                  <a:lnTo>
                    <a:pt x="27" y="110"/>
                  </a:lnTo>
                  <a:lnTo>
                    <a:pt x="16" y="114"/>
                  </a:lnTo>
                  <a:lnTo>
                    <a:pt x="1" y="109"/>
                  </a:lnTo>
                  <a:lnTo>
                    <a:pt x="6" y="105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6" y="66"/>
                  </a:lnTo>
                  <a:lnTo>
                    <a:pt x="10" y="52"/>
                  </a:lnTo>
                  <a:lnTo>
                    <a:pt x="8" y="30"/>
                  </a:lnTo>
                  <a:lnTo>
                    <a:pt x="7" y="16"/>
                  </a:lnTo>
                  <a:lnTo>
                    <a:pt x="6" y="2"/>
                  </a:lnTo>
                  <a:lnTo>
                    <a:pt x="25" y="2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0" y="6"/>
                  </a:lnTo>
                  <a:lnTo>
                    <a:pt x="56" y="21"/>
                  </a:lnTo>
                  <a:lnTo>
                    <a:pt x="56" y="30"/>
                  </a:lnTo>
                  <a:lnTo>
                    <a:pt x="57" y="42"/>
                  </a:lnTo>
                  <a:lnTo>
                    <a:pt x="60" y="54"/>
                  </a:lnTo>
                  <a:lnTo>
                    <a:pt x="61" y="68"/>
                  </a:lnTo>
                  <a:lnTo>
                    <a:pt x="61" y="81"/>
                  </a:lnTo>
                  <a:lnTo>
                    <a:pt x="69" y="91"/>
                  </a:lnTo>
                  <a:lnTo>
                    <a:pt x="61" y="97"/>
                  </a:lnTo>
                  <a:lnTo>
                    <a:pt x="55" y="92"/>
                  </a:lnTo>
                  <a:lnTo>
                    <a:pt x="61" y="9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4" name="Freeform 148"/>
            <p:cNvSpPr>
              <a:spLocks noChangeAspect="1"/>
            </p:cNvSpPr>
            <p:nvPr/>
          </p:nvSpPr>
          <p:spPr bwMode="auto">
            <a:xfrm>
              <a:off x="3922905" y="3651767"/>
              <a:ext cx="178484" cy="167693"/>
            </a:xfrm>
            <a:custGeom>
              <a:avLst/>
              <a:gdLst>
                <a:gd name="T0" fmla="*/ 117 w 116"/>
                <a:gd name="T1" fmla="*/ 26 h 97"/>
                <a:gd name="T2" fmla="*/ 113 w 116"/>
                <a:gd name="T3" fmla="*/ 33 h 97"/>
                <a:gd name="T4" fmla="*/ 117 w 116"/>
                <a:gd name="T5" fmla="*/ 33 h 97"/>
                <a:gd name="T6" fmla="*/ 125 w 116"/>
                <a:gd name="T7" fmla="*/ 52 h 97"/>
                <a:gd name="T8" fmla="*/ 123 w 116"/>
                <a:gd name="T9" fmla="*/ 66 h 97"/>
                <a:gd name="T10" fmla="*/ 126 w 116"/>
                <a:gd name="T11" fmla="*/ 70 h 97"/>
                <a:gd name="T12" fmla="*/ 127 w 116"/>
                <a:gd name="T13" fmla="*/ 74 h 97"/>
                <a:gd name="T14" fmla="*/ 129 w 116"/>
                <a:gd name="T15" fmla="*/ 81 h 97"/>
                <a:gd name="T16" fmla="*/ 129 w 116"/>
                <a:gd name="T17" fmla="*/ 87 h 97"/>
                <a:gd name="T18" fmla="*/ 120 w 116"/>
                <a:gd name="T19" fmla="*/ 88 h 97"/>
                <a:gd name="T20" fmla="*/ 123 w 116"/>
                <a:gd name="T21" fmla="*/ 96 h 97"/>
                <a:gd name="T22" fmla="*/ 118 w 116"/>
                <a:gd name="T23" fmla="*/ 102 h 97"/>
                <a:gd name="T24" fmla="*/ 117 w 116"/>
                <a:gd name="T25" fmla="*/ 103 h 97"/>
                <a:gd name="T26" fmla="*/ 111 w 116"/>
                <a:gd name="T27" fmla="*/ 103 h 97"/>
                <a:gd name="T28" fmla="*/ 103 w 116"/>
                <a:gd name="T29" fmla="*/ 109 h 97"/>
                <a:gd name="T30" fmla="*/ 99 w 116"/>
                <a:gd name="T31" fmla="*/ 106 h 97"/>
                <a:gd name="T32" fmla="*/ 93 w 116"/>
                <a:gd name="T33" fmla="*/ 85 h 97"/>
                <a:gd name="T34" fmla="*/ 85 w 116"/>
                <a:gd name="T35" fmla="*/ 85 h 97"/>
                <a:gd name="T36" fmla="*/ 78 w 116"/>
                <a:gd name="T37" fmla="*/ 87 h 97"/>
                <a:gd name="T38" fmla="*/ 79 w 116"/>
                <a:gd name="T39" fmla="*/ 73 h 97"/>
                <a:gd name="T40" fmla="*/ 69 w 116"/>
                <a:gd name="T41" fmla="*/ 54 h 97"/>
                <a:gd name="T42" fmla="*/ 44 w 116"/>
                <a:gd name="T43" fmla="*/ 61 h 97"/>
                <a:gd name="T44" fmla="*/ 31 w 116"/>
                <a:gd name="T45" fmla="*/ 74 h 97"/>
                <a:gd name="T46" fmla="*/ 30 w 116"/>
                <a:gd name="T47" fmla="*/ 67 h 97"/>
                <a:gd name="T48" fmla="*/ 26 w 116"/>
                <a:gd name="T49" fmla="*/ 62 h 97"/>
                <a:gd name="T50" fmla="*/ 23 w 116"/>
                <a:gd name="T51" fmla="*/ 58 h 97"/>
                <a:gd name="T52" fmla="*/ 18 w 116"/>
                <a:gd name="T53" fmla="*/ 53 h 97"/>
                <a:gd name="T54" fmla="*/ 9 w 116"/>
                <a:gd name="T55" fmla="*/ 42 h 97"/>
                <a:gd name="T56" fmla="*/ 9 w 116"/>
                <a:gd name="T57" fmla="*/ 38 h 97"/>
                <a:gd name="T58" fmla="*/ 7 w 116"/>
                <a:gd name="T59" fmla="*/ 39 h 97"/>
                <a:gd name="T60" fmla="*/ 6 w 116"/>
                <a:gd name="T61" fmla="*/ 34 h 97"/>
                <a:gd name="T62" fmla="*/ 0 w 116"/>
                <a:gd name="T63" fmla="*/ 36 h 97"/>
                <a:gd name="T64" fmla="*/ 2 w 116"/>
                <a:gd name="T65" fmla="*/ 35 h 97"/>
                <a:gd name="T66" fmla="*/ 6 w 116"/>
                <a:gd name="T67" fmla="*/ 27 h 97"/>
                <a:gd name="T68" fmla="*/ 22 w 116"/>
                <a:gd name="T69" fmla="*/ 20 h 97"/>
                <a:gd name="T70" fmla="*/ 22 w 116"/>
                <a:gd name="T71" fmla="*/ 9 h 97"/>
                <a:gd name="T72" fmla="*/ 24 w 116"/>
                <a:gd name="T73" fmla="*/ 0 h 97"/>
                <a:gd name="T74" fmla="*/ 40 w 116"/>
                <a:gd name="T75" fmla="*/ 4 h 97"/>
                <a:gd name="T76" fmla="*/ 66 w 116"/>
                <a:gd name="T77" fmla="*/ 6 h 97"/>
                <a:gd name="T78" fmla="*/ 63 w 116"/>
                <a:gd name="T79" fmla="*/ 11 h 97"/>
                <a:gd name="T80" fmla="*/ 73 w 116"/>
                <a:gd name="T81" fmla="*/ 11 h 97"/>
                <a:gd name="T82" fmla="*/ 79 w 116"/>
                <a:gd name="T83" fmla="*/ 13 h 97"/>
                <a:gd name="T84" fmla="*/ 90 w 116"/>
                <a:gd name="T85" fmla="*/ 12 h 97"/>
                <a:gd name="T86" fmla="*/ 102 w 116"/>
                <a:gd name="T87" fmla="*/ 8 h 97"/>
                <a:gd name="T88" fmla="*/ 105 w 116"/>
                <a:gd name="T89" fmla="*/ 4 h 97"/>
                <a:gd name="T90" fmla="*/ 110 w 116"/>
                <a:gd name="T91" fmla="*/ 20 h 97"/>
                <a:gd name="T92" fmla="*/ 117 w 116"/>
                <a:gd name="T93" fmla="*/ 26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97"/>
                <a:gd name="T143" fmla="*/ 116 w 116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97">
                  <a:moveTo>
                    <a:pt x="105" y="23"/>
                  </a:moveTo>
                  <a:lnTo>
                    <a:pt x="102" y="29"/>
                  </a:lnTo>
                  <a:lnTo>
                    <a:pt x="105" y="29"/>
                  </a:lnTo>
                  <a:lnTo>
                    <a:pt x="112" y="46"/>
                  </a:lnTo>
                  <a:lnTo>
                    <a:pt x="111" y="59"/>
                  </a:lnTo>
                  <a:lnTo>
                    <a:pt x="113" y="62"/>
                  </a:lnTo>
                  <a:lnTo>
                    <a:pt x="114" y="66"/>
                  </a:lnTo>
                  <a:lnTo>
                    <a:pt x="116" y="72"/>
                  </a:lnTo>
                  <a:lnTo>
                    <a:pt x="116" y="77"/>
                  </a:lnTo>
                  <a:lnTo>
                    <a:pt x="108" y="78"/>
                  </a:lnTo>
                  <a:lnTo>
                    <a:pt x="111" y="85"/>
                  </a:lnTo>
                  <a:lnTo>
                    <a:pt x="106" y="91"/>
                  </a:lnTo>
                  <a:lnTo>
                    <a:pt x="105" y="92"/>
                  </a:lnTo>
                  <a:lnTo>
                    <a:pt x="100" y="92"/>
                  </a:lnTo>
                  <a:lnTo>
                    <a:pt x="93" y="97"/>
                  </a:lnTo>
                  <a:lnTo>
                    <a:pt x="89" y="94"/>
                  </a:lnTo>
                  <a:lnTo>
                    <a:pt x="84" y="76"/>
                  </a:lnTo>
                  <a:lnTo>
                    <a:pt x="76" y="76"/>
                  </a:lnTo>
                  <a:lnTo>
                    <a:pt x="70" y="77"/>
                  </a:lnTo>
                  <a:lnTo>
                    <a:pt x="71" y="65"/>
                  </a:lnTo>
                  <a:lnTo>
                    <a:pt x="62" y="48"/>
                  </a:lnTo>
                  <a:lnTo>
                    <a:pt x="40" y="54"/>
                  </a:lnTo>
                  <a:lnTo>
                    <a:pt x="28" y="66"/>
                  </a:lnTo>
                  <a:lnTo>
                    <a:pt x="27" y="6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16" y="47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6" y="35"/>
                  </a:lnTo>
                  <a:lnTo>
                    <a:pt x="5" y="30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5" y="24"/>
                  </a:lnTo>
                  <a:lnTo>
                    <a:pt x="20" y="18"/>
                  </a:lnTo>
                  <a:lnTo>
                    <a:pt x="20" y="8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59" y="5"/>
                  </a:lnTo>
                  <a:lnTo>
                    <a:pt x="57" y="10"/>
                  </a:lnTo>
                  <a:lnTo>
                    <a:pt x="66" y="10"/>
                  </a:lnTo>
                  <a:lnTo>
                    <a:pt x="71" y="12"/>
                  </a:lnTo>
                  <a:lnTo>
                    <a:pt x="81" y="11"/>
                  </a:lnTo>
                  <a:lnTo>
                    <a:pt x="92" y="7"/>
                  </a:lnTo>
                  <a:lnTo>
                    <a:pt x="94" y="4"/>
                  </a:lnTo>
                  <a:lnTo>
                    <a:pt x="99" y="18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5" name="Freeform 149"/>
            <p:cNvSpPr>
              <a:spLocks noChangeAspect="1"/>
            </p:cNvSpPr>
            <p:nvPr/>
          </p:nvSpPr>
          <p:spPr bwMode="auto">
            <a:xfrm>
              <a:off x="3885548" y="3651767"/>
              <a:ext cx="70563" cy="53846"/>
            </a:xfrm>
            <a:custGeom>
              <a:avLst/>
              <a:gdLst>
                <a:gd name="T0" fmla="*/ 26 w 47"/>
                <a:gd name="T1" fmla="*/ 21 h 31"/>
                <a:gd name="T2" fmla="*/ 24 w 47"/>
                <a:gd name="T3" fmla="*/ 27 h 31"/>
                <a:gd name="T4" fmla="*/ 26 w 47"/>
                <a:gd name="T5" fmla="*/ 33 h 31"/>
                <a:gd name="T6" fmla="*/ 29 w 47"/>
                <a:gd name="T7" fmla="*/ 35 h 31"/>
                <a:gd name="T8" fmla="*/ 33 w 47"/>
                <a:gd name="T9" fmla="*/ 27 h 31"/>
                <a:gd name="T10" fmla="*/ 49 w 47"/>
                <a:gd name="T11" fmla="*/ 20 h 31"/>
                <a:gd name="T12" fmla="*/ 49 w 47"/>
                <a:gd name="T13" fmla="*/ 9 h 31"/>
                <a:gd name="T14" fmla="*/ 51 w 47"/>
                <a:gd name="T15" fmla="*/ 0 h 31"/>
                <a:gd name="T16" fmla="*/ 37 w 47"/>
                <a:gd name="T17" fmla="*/ 1 h 31"/>
                <a:gd name="T18" fmla="*/ 23 w 47"/>
                <a:gd name="T19" fmla="*/ 2 h 31"/>
                <a:gd name="T20" fmla="*/ 0 w 47"/>
                <a:gd name="T21" fmla="*/ 8 h 31"/>
                <a:gd name="T22" fmla="*/ 8 w 47"/>
                <a:gd name="T23" fmla="*/ 8 h 31"/>
                <a:gd name="T24" fmla="*/ 5 w 47"/>
                <a:gd name="T25" fmla="*/ 12 h 31"/>
                <a:gd name="T26" fmla="*/ 14 w 47"/>
                <a:gd name="T27" fmla="*/ 14 h 31"/>
                <a:gd name="T28" fmla="*/ 13 w 47"/>
                <a:gd name="T29" fmla="*/ 16 h 31"/>
                <a:gd name="T30" fmla="*/ 25 w 47"/>
                <a:gd name="T31" fmla="*/ 16 h 31"/>
                <a:gd name="T32" fmla="*/ 29 w 47"/>
                <a:gd name="T33" fmla="*/ 19 h 31"/>
                <a:gd name="T34" fmla="*/ 20 w 47"/>
                <a:gd name="T35" fmla="*/ 20 h 31"/>
                <a:gd name="T36" fmla="*/ 26 w 47"/>
                <a:gd name="T37" fmla="*/ 21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1"/>
                <a:gd name="T59" fmla="*/ 47 w 47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1">
                  <a:moveTo>
                    <a:pt x="24" y="19"/>
                  </a:moveTo>
                  <a:lnTo>
                    <a:pt x="22" y="24"/>
                  </a:lnTo>
                  <a:lnTo>
                    <a:pt x="24" y="29"/>
                  </a:lnTo>
                  <a:lnTo>
                    <a:pt x="27" y="31"/>
                  </a:lnTo>
                  <a:lnTo>
                    <a:pt x="30" y="24"/>
                  </a:lnTo>
                  <a:lnTo>
                    <a:pt x="45" y="18"/>
                  </a:lnTo>
                  <a:lnTo>
                    <a:pt x="45" y="8"/>
                  </a:lnTo>
                  <a:lnTo>
                    <a:pt x="47" y="0"/>
                  </a:lnTo>
                  <a:lnTo>
                    <a:pt x="34" y="1"/>
                  </a:lnTo>
                  <a:lnTo>
                    <a:pt x="21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5" y="11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23" y="14"/>
                  </a:lnTo>
                  <a:lnTo>
                    <a:pt x="27" y="17"/>
                  </a:lnTo>
                  <a:lnTo>
                    <a:pt x="18" y="18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6" name="Freeform 150"/>
            <p:cNvSpPr>
              <a:spLocks noChangeAspect="1"/>
            </p:cNvSpPr>
            <p:nvPr/>
          </p:nvSpPr>
          <p:spPr bwMode="auto">
            <a:xfrm>
              <a:off x="4082018" y="3713306"/>
              <a:ext cx="145277" cy="195385"/>
            </a:xfrm>
            <a:custGeom>
              <a:avLst/>
              <a:gdLst>
                <a:gd name="T0" fmla="*/ 60 w 93"/>
                <a:gd name="T1" fmla="*/ 8 h 114"/>
                <a:gd name="T2" fmla="*/ 53 w 93"/>
                <a:gd name="T3" fmla="*/ 6 h 114"/>
                <a:gd name="T4" fmla="*/ 41 w 93"/>
                <a:gd name="T5" fmla="*/ 8 h 114"/>
                <a:gd name="T6" fmla="*/ 37 w 93"/>
                <a:gd name="T7" fmla="*/ 0 h 114"/>
                <a:gd name="T8" fmla="*/ 30 w 93"/>
                <a:gd name="T9" fmla="*/ 4 h 114"/>
                <a:gd name="T10" fmla="*/ 23 w 93"/>
                <a:gd name="T11" fmla="*/ 9 h 114"/>
                <a:gd name="T12" fmla="*/ 12 w 93"/>
                <a:gd name="T13" fmla="*/ 7 h 114"/>
                <a:gd name="T14" fmla="*/ 8 w 93"/>
                <a:gd name="T15" fmla="*/ 11 h 114"/>
                <a:gd name="T16" fmla="*/ 7 w 93"/>
                <a:gd name="T17" fmla="*/ 26 h 114"/>
                <a:gd name="T18" fmla="*/ 9 w 93"/>
                <a:gd name="T19" fmla="*/ 29 h 114"/>
                <a:gd name="T20" fmla="*/ 10 w 93"/>
                <a:gd name="T21" fmla="*/ 33 h 114"/>
                <a:gd name="T22" fmla="*/ 12 w 93"/>
                <a:gd name="T23" fmla="*/ 40 h 114"/>
                <a:gd name="T24" fmla="*/ 12 w 93"/>
                <a:gd name="T25" fmla="*/ 46 h 114"/>
                <a:gd name="T26" fmla="*/ 3 w 93"/>
                <a:gd name="T27" fmla="*/ 47 h 114"/>
                <a:gd name="T28" fmla="*/ 7 w 93"/>
                <a:gd name="T29" fmla="*/ 55 h 114"/>
                <a:gd name="T30" fmla="*/ 1 w 93"/>
                <a:gd name="T31" fmla="*/ 61 h 114"/>
                <a:gd name="T32" fmla="*/ 0 w 93"/>
                <a:gd name="T33" fmla="*/ 62 h 114"/>
                <a:gd name="T34" fmla="*/ 0 w 93"/>
                <a:gd name="T35" fmla="*/ 80 h 114"/>
                <a:gd name="T36" fmla="*/ 0 w 93"/>
                <a:gd name="T37" fmla="*/ 85 h 114"/>
                <a:gd name="T38" fmla="*/ 10 w 93"/>
                <a:gd name="T39" fmla="*/ 94 h 114"/>
                <a:gd name="T40" fmla="*/ 19 w 93"/>
                <a:gd name="T41" fmla="*/ 102 h 114"/>
                <a:gd name="T42" fmla="*/ 16 w 93"/>
                <a:gd name="T43" fmla="*/ 127 h 114"/>
                <a:gd name="T44" fmla="*/ 40 w 93"/>
                <a:gd name="T45" fmla="*/ 119 h 114"/>
                <a:gd name="T46" fmla="*/ 61 w 93"/>
                <a:gd name="T47" fmla="*/ 111 h 114"/>
                <a:gd name="T48" fmla="*/ 55 w 93"/>
                <a:gd name="T49" fmla="*/ 111 h 114"/>
                <a:gd name="T50" fmla="*/ 78 w 93"/>
                <a:gd name="T51" fmla="*/ 109 h 114"/>
                <a:gd name="T52" fmla="*/ 68 w 93"/>
                <a:gd name="T53" fmla="*/ 109 h 114"/>
                <a:gd name="T54" fmla="*/ 81 w 93"/>
                <a:gd name="T55" fmla="*/ 108 h 114"/>
                <a:gd name="T56" fmla="*/ 91 w 93"/>
                <a:gd name="T57" fmla="*/ 109 h 114"/>
                <a:gd name="T58" fmla="*/ 95 w 93"/>
                <a:gd name="T59" fmla="*/ 113 h 114"/>
                <a:gd name="T60" fmla="*/ 100 w 93"/>
                <a:gd name="T61" fmla="*/ 108 h 114"/>
                <a:gd name="T62" fmla="*/ 97 w 93"/>
                <a:gd name="T63" fmla="*/ 92 h 114"/>
                <a:gd name="T64" fmla="*/ 94 w 93"/>
                <a:gd name="T65" fmla="*/ 78 h 114"/>
                <a:gd name="T66" fmla="*/ 100 w 93"/>
                <a:gd name="T67" fmla="*/ 65 h 114"/>
                <a:gd name="T68" fmla="*/ 105 w 93"/>
                <a:gd name="T69" fmla="*/ 49 h 114"/>
                <a:gd name="T70" fmla="*/ 103 w 93"/>
                <a:gd name="T71" fmla="*/ 25 h 114"/>
                <a:gd name="T72" fmla="*/ 87 w 93"/>
                <a:gd name="T73" fmla="*/ 14 h 114"/>
                <a:gd name="T74" fmla="*/ 70 w 93"/>
                <a:gd name="T75" fmla="*/ 20 h 114"/>
                <a:gd name="T76" fmla="*/ 60 w 93"/>
                <a:gd name="T77" fmla="*/ 8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3"/>
                <a:gd name="T118" fmla="*/ 0 h 114"/>
                <a:gd name="T119" fmla="*/ 93 w 93"/>
                <a:gd name="T120" fmla="*/ 114 h 1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3" h="114">
                  <a:moveTo>
                    <a:pt x="53" y="7"/>
                  </a:moveTo>
                  <a:lnTo>
                    <a:pt x="47" y="5"/>
                  </a:lnTo>
                  <a:lnTo>
                    <a:pt x="36" y="7"/>
                  </a:lnTo>
                  <a:lnTo>
                    <a:pt x="33" y="0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1" y="6"/>
                  </a:lnTo>
                  <a:lnTo>
                    <a:pt x="7" y="10"/>
                  </a:lnTo>
                  <a:lnTo>
                    <a:pt x="6" y="23"/>
                  </a:lnTo>
                  <a:lnTo>
                    <a:pt x="8" y="26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3" y="42"/>
                  </a:lnTo>
                  <a:lnTo>
                    <a:pt x="6" y="49"/>
                  </a:lnTo>
                  <a:lnTo>
                    <a:pt x="1" y="55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9" y="84"/>
                  </a:lnTo>
                  <a:lnTo>
                    <a:pt x="17" y="92"/>
                  </a:lnTo>
                  <a:lnTo>
                    <a:pt x="14" y="114"/>
                  </a:lnTo>
                  <a:lnTo>
                    <a:pt x="35" y="107"/>
                  </a:lnTo>
                  <a:lnTo>
                    <a:pt x="54" y="100"/>
                  </a:lnTo>
                  <a:lnTo>
                    <a:pt x="49" y="100"/>
                  </a:lnTo>
                  <a:lnTo>
                    <a:pt x="69" y="98"/>
                  </a:lnTo>
                  <a:lnTo>
                    <a:pt x="60" y="98"/>
                  </a:lnTo>
                  <a:lnTo>
                    <a:pt x="72" y="97"/>
                  </a:lnTo>
                  <a:lnTo>
                    <a:pt x="81" y="98"/>
                  </a:lnTo>
                  <a:lnTo>
                    <a:pt x="84" y="101"/>
                  </a:lnTo>
                  <a:lnTo>
                    <a:pt x="89" y="97"/>
                  </a:lnTo>
                  <a:lnTo>
                    <a:pt x="86" y="83"/>
                  </a:lnTo>
                  <a:lnTo>
                    <a:pt x="83" y="70"/>
                  </a:lnTo>
                  <a:lnTo>
                    <a:pt x="89" y="58"/>
                  </a:lnTo>
                  <a:lnTo>
                    <a:pt x="93" y="44"/>
                  </a:lnTo>
                  <a:lnTo>
                    <a:pt x="91" y="22"/>
                  </a:lnTo>
                  <a:lnTo>
                    <a:pt x="77" y="13"/>
                  </a:lnTo>
                  <a:lnTo>
                    <a:pt x="62" y="18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7" name="Freeform 151"/>
            <p:cNvSpPr>
              <a:spLocks noChangeAspect="1"/>
            </p:cNvSpPr>
            <p:nvPr/>
          </p:nvSpPr>
          <p:spPr bwMode="auto">
            <a:xfrm>
              <a:off x="3965797" y="3733306"/>
              <a:ext cx="73331" cy="95385"/>
            </a:xfrm>
            <a:custGeom>
              <a:avLst/>
              <a:gdLst>
                <a:gd name="T0" fmla="*/ 53 w 48"/>
                <a:gd name="T1" fmla="*/ 32 h 55"/>
                <a:gd name="T2" fmla="*/ 45 w 48"/>
                <a:gd name="T3" fmla="*/ 43 h 55"/>
                <a:gd name="T4" fmla="*/ 38 w 48"/>
                <a:gd name="T5" fmla="*/ 55 h 55"/>
                <a:gd name="T6" fmla="*/ 32 w 48"/>
                <a:gd name="T7" fmla="*/ 62 h 55"/>
                <a:gd name="T8" fmla="*/ 13 w 48"/>
                <a:gd name="T9" fmla="*/ 53 h 55"/>
                <a:gd name="T10" fmla="*/ 18 w 48"/>
                <a:gd name="T11" fmla="*/ 50 h 55"/>
                <a:gd name="T12" fmla="*/ 13 w 48"/>
                <a:gd name="T13" fmla="*/ 47 h 55"/>
                <a:gd name="T14" fmla="*/ 1 w 48"/>
                <a:gd name="T15" fmla="*/ 34 h 55"/>
                <a:gd name="T16" fmla="*/ 7 w 48"/>
                <a:gd name="T17" fmla="*/ 29 h 55"/>
                <a:gd name="T18" fmla="*/ 1 w 48"/>
                <a:gd name="T19" fmla="*/ 27 h 55"/>
                <a:gd name="T20" fmla="*/ 6 w 48"/>
                <a:gd name="T21" fmla="*/ 25 h 55"/>
                <a:gd name="T22" fmla="*/ 0 w 48"/>
                <a:gd name="T23" fmla="*/ 20 h 55"/>
                <a:gd name="T24" fmla="*/ 13 w 48"/>
                <a:gd name="T25" fmla="*/ 7 h 55"/>
                <a:gd name="T26" fmla="*/ 38 w 48"/>
                <a:gd name="T27" fmla="*/ 0 h 55"/>
                <a:gd name="T28" fmla="*/ 47 w 48"/>
                <a:gd name="T29" fmla="*/ 19 h 55"/>
                <a:gd name="T30" fmla="*/ 46 w 48"/>
                <a:gd name="T31" fmla="*/ 33 h 55"/>
                <a:gd name="T32" fmla="*/ 53 w 48"/>
                <a:gd name="T33" fmla="*/ 32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5"/>
                <a:gd name="T53" fmla="*/ 48 w 48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5">
                  <a:moveTo>
                    <a:pt x="48" y="28"/>
                  </a:moveTo>
                  <a:lnTo>
                    <a:pt x="41" y="38"/>
                  </a:lnTo>
                  <a:lnTo>
                    <a:pt x="34" y="49"/>
                  </a:lnTo>
                  <a:lnTo>
                    <a:pt x="29" y="55"/>
                  </a:lnTo>
                  <a:lnTo>
                    <a:pt x="12" y="47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1" y="30"/>
                  </a:lnTo>
                  <a:lnTo>
                    <a:pt x="6" y="26"/>
                  </a:lnTo>
                  <a:lnTo>
                    <a:pt x="1" y="24"/>
                  </a:lnTo>
                  <a:lnTo>
                    <a:pt x="5" y="22"/>
                  </a:lnTo>
                  <a:lnTo>
                    <a:pt x="0" y="18"/>
                  </a:lnTo>
                  <a:lnTo>
                    <a:pt x="12" y="6"/>
                  </a:lnTo>
                  <a:lnTo>
                    <a:pt x="34" y="0"/>
                  </a:lnTo>
                  <a:lnTo>
                    <a:pt x="43" y="17"/>
                  </a:lnTo>
                  <a:lnTo>
                    <a:pt x="42" y="29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8" name="Freeform 152"/>
            <p:cNvSpPr>
              <a:spLocks noChangeAspect="1"/>
            </p:cNvSpPr>
            <p:nvPr/>
          </p:nvSpPr>
          <p:spPr bwMode="auto">
            <a:xfrm>
              <a:off x="4285407" y="3699460"/>
              <a:ext cx="42891" cy="153847"/>
            </a:xfrm>
            <a:custGeom>
              <a:avLst/>
              <a:gdLst>
                <a:gd name="T0" fmla="*/ 14 w 28"/>
                <a:gd name="T1" fmla="*/ 2 h 91"/>
                <a:gd name="T2" fmla="*/ 0 w 28"/>
                <a:gd name="T3" fmla="*/ 0 h 91"/>
                <a:gd name="T4" fmla="*/ 2 w 28"/>
                <a:gd name="T5" fmla="*/ 7 h 91"/>
                <a:gd name="T6" fmla="*/ 9 w 28"/>
                <a:gd name="T7" fmla="*/ 23 h 91"/>
                <a:gd name="T8" fmla="*/ 9 w 28"/>
                <a:gd name="T9" fmla="*/ 33 h 91"/>
                <a:gd name="T10" fmla="*/ 10 w 28"/>
                <a:gd name="T11" fmla="*/ 46 h 91"/>
                <a:gd name="T12" fmla="*/ 13 w 28"/>
                <a:gd name="T13" fmla="*/ 59 h 91"/>
                <a:gd name="T14" fmla="*/ 14 w 28"/>
                <a:gd name="T15" fmla="*/ 75 h 91"/>
                <a:gd name="T16" fmla="*/ 14 w 28"/>
                <a:gd name="T17" fmla="*/ 89 h 91"/>
                <a:gd name="T18" fmla="*/ 23 w 28"/>
                <a:gd name="T19" fmla="*/ 100 h 91"/>
                <a:gd name="T20" fmla="*/ 31 w 28"/>
                <a:gd name="T21" fmla="*/ 97 h 91"/>
                <a:gd name="T22" fmla="*/ 30 w 28"/>
                <a:gd name="T23" fmla="*/ 82 h 91"/>
                <a:gd name="T24" fmla="*/ 30 w 28"/>
                <a:gd name="T25" fmla="*/ 68 h 91"/>
                <a:gd name="T26" fmla="*/ 29 w 28"/>
                <a:gd name="T27" fmla="*/ 53 h 91"/>
                <a:gd name="T28" fmla="*/ 29 w 28"/>
                <a:gd name="T29" fmla="*/ 37 h 91"/>
                <a:gd name="T30" fmla="*/ 27 w 28"/>
                <a:gd name="T31" fmla="*/ 22 h 91"/>
                <a:gd name="T32" fmla="*/ 17 w 28"/>
                <a:gd name="T33" fmla="*/ 11 h 91"/>
                <a:gd name="T34" fmla="*/ 18 w 28"/>
                <a:gd name="T35" fmla="*/ 2 h 91"/>
                <a:gd name="T36" fmla="*/ 14 w 28"/>
                <a:gd name="T37" fmla="*/ 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91"/>
                <a:gd name="T59" fmla="*/ 28 w 2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91">
                  <a:moveTo>
                    <a:pt x="13" y="2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21"/>
                  </a:lnTo>
                  <a:lnTo>
                    <a:pt x="8" y="30"/>
                  </a:lnTo>
                  <a:lnTo>
                    <a:pt x="9" y="42"/>
                  </a:lnTo>
                  <a:lnTo>
                    <a:pt x="12" y="54"/>
                  </a:lnTo>
                  <a:lnTo>
                    <a:pt x="13" y="68"/>
                  </a:lnTo>
                  <a:lnTo>
                    <a:pt x="13" y="81"/>
                  </a:lnTo>
                  <a:lnTo>
                    <a:pt x="21" y="91"/>
                  </a:lnTo>
                  <a:lnTo>
                    <a:pt x="28" y="88"/>
                  </a:lnTo>
                  <a:lnTo>
                    <a:pt x="27" y="75"/>
                  </a:lnTo>
                  <a:lnTo>
                    <a:pt x="27" y="62"/>
                  </a:lnTo>
                  <a:lnTo>
                    <a:pt x="26" y="48"/>
                  </a:lnTo>
                  <a:lnTo>
                    <a:pt x="26" y="34"/>
                  </a:lnTo>
                  <a:lnTo>
                    <a:pt x="24" y="20"/>
                  </a:lnTo>
                  <a:lnTo>
                    <a:pt x="15" y="10"/>
                  </a:lnTo>
                  <a:lnTo>
                    <a:pt x="16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39" name="Freeform 153"/>
            <p:cNvSpPr>
              <a:spLocks noChangeAspect="1"/>
            </p:cNvSpPr>
            <p:nvPr/>
          </p:nvSpPr>
          <p:spPr bwMode="auto">
            <a:xfrm>
              <a:off x="4082018" y="2910228"/>
              <a:ext cx="492559" cy="543078"/>
            </a:xfrm>
            <a:custGeom>
              <a:avLst/>
              <a:gdLst>
                <a:gd name="T0" fmla="*/ 0 w 319"/>
                <a:gd name="T1" fmla="*/ 183 h 318"/>
                <a:gd name="T2" fmla="*/ 17 w 319"/>
                <a:gd name="T3" fmla="*/ 202 h 318"/>
                <a:gd name="T4" fmla="*/ 49 w 319"/>
                <a:gd name="T5" fmla="*/ 224 h 318"/>
                <a:gd name="T6" fmla="*/ 79 w 319"/>
                <a:gd name="T7" fmla="*/ 246 h 318"/>
                <a:gd name="T8" fmla="*/ 104 w 319"/>
                <a:gd name="T9" fmla="*/ 266 h 318"/>
                <a:gd name="T10" fmla="*/ 129 w 319"/>
                <a:gd name="T11" fmla="*/ 284 h 318"/>
                <a:gd name="T12" fmla="*/ 156 w 319"/>
                <a:gd name="T13" fmla="*/ 304 h 318"/>
                <a:gd name="T14" fmla="*/ 169 w 319"/>
                <a:gd name="T15" fmla="*/ 321 h 318"/>
                <a:gd name="T16" fmla="*/ 202 w 319"/>
                <a:gd name="T17" fmla="*/ 337 h 318"/>
                <a:gd name="T18" fmla="*/ 222 w 319"/>
                <a:gd name="T19" fmla="*/ 353 h 318"/>
                <a:gd name="T20" fmla="*/ 250 w 319"/>
                <a:gd name="T21" fmla="*/ 347 h 318"/>
                <a:gd name="T22" fmla="*/ 278 w 319"/>
                <a:gd name="T23" fmla="*/ 320 h 318"/>
                <a:gd name="T24" fmla="*/ 317 w 319"/>
                <a:gd name="T25" fmla="*/ 293 h 318"/>
                <a:gd name="T26" fmla="*/ 356 w 319"/>
                <a:gd name="T27" fmla="*/ 266 h 318"/>
                <a:gd name="T28" fmla="*/ 328 w 319"/>
                <a:gd name="T29" fmla="*/ 248 h 318"/>
                <a:gd name="T30" fmla="*/ 310 w 319"/>
                <a:gd name="T31" fmla="*/ 214 h 318"/>
                <a:gd name="T32" fmla="*/ 317 w 319"/>
                <a:gd name="T33" fmla="*/ 183 h 318"/>
                <a:gd name="T34" fmla="*/ 309 w 319"/>
                <a:gd name="T35" fmla="*/ 137 h 318"/>
                <a:gd name="T36" fmla="*/ 307 w 319"/>
                <a:gd name="T37" fmla="*/ 114 h 318"/>
                <a:gd name="T38" fmla="*/ 288 w 319"/>
                <a:gd name="T39" fmla="*/ 81 h 318"/>
                <a:gd name="T40" fmla="*/ 282 w 319"/>
                <a:gd name="T41" fmla="*/ 47 h 318"/>
                <a:gd name="T42" fmla="*/ 288 w 319"/>
                <a:gd name="T43" fmla="*/ 4 h 318"/>
                <a:gd name="T44" fmla="*/ 264 w 319"/>
                <a:gd name="T45" fmla="*/ 0 h 318"/>
                <a:gd name="T46" fmla="*/ 233 w 319"/>
                <a:gd name="T47" fmla="*/ 2 h 318"/>
                <a:gd name="T48" fmla="*/ 195 w 319"/>
                <a:gd name="T49" fmla="*/ 2 h 318"/>
                <a:gd name="T50" fmla="*/ 153 w 319"/>
                <a:gd name="T51" fmla="*/ 16 h 318"/>
                <a:gd name="T52" fmla="*/ 127 w 319"/>
                <a:gd name="T53" fmla="*/ 28 h 318"/>
                <a:gd name="T54" fmla="*/ 116 w 319"/>
                <a:gd name="T55" fmla="*/ 40 h 318"/>
                <a:gd name="T56" fmla="*/ 121 w 319"/>
                <a:gd name="T57" fmla="*/ 69 h 318"/>
                <a:gd name="T58" fmla="*/ 127 w 319"/>
                <a:gd name="T59" fmla="*/ 93 h 318"/>
                <a:gd name="T60" fmla="*/ 87 w 319"/>
                <a:gd name="T61" fmla="*/ 102 h 318"/>
                <a:gd name="T62" fmla="*/ 75 w 319"/>
                <a:gd name="T63" fmla="*/ 123 h 318"/>
                <a:gd name="T64" fmla="*/ 47 w 319"/>
                <a:gd name="T65" fmla="*/ 138 h 318"/>
                <a:gd name="T66" fmla="*/ 19 w 319"/>
                <a:gd name="T67" fmla="*/ 153 h 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9"/>
                <a:gd name="T103" fmla="*/ 0 h 318"/>
                <a:gd name="T104" fmla="*/ 319 w 319"/>
                <a:gd name="T105" fmla="*/ 318 h 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9" h="318">
                  <a:moveTo>
                    <a:pt x="3" y="144"/>
                  </a:moveTo>
                  <a:lnTo>
                    <a:pt x="0" y="165"/>
                  </a:lnTo>
                  <a:lnTo>
                    <a:pt x="0" y="172"/>
                  </a:lnTo>
                  <a:lnTo>
                    <a:pt x="15" y="182"/>
                  </a:lnTo>
                  <a:lnTo>
                    <a:pt x="30" y="193"/>
                  </a:lnTo>
                  <a:lnTo>
                    <a:pt x="44" y="202"/>
                  </a:lnTo>
                  <a:lnTo>
                    <a:pt x="59" y="213"/>
                  </a:lnTo>
                  <a:lnTo>
                    <a:pt x="71" y="222"/>
                  </a:lnTo>
                  <a:lnTo>
                    <a:pt x="81" y="230"/>
                  </a:lnTo>
                  <a:lnTo>
                    <a:pt x="93" y="240"/>
                  </a:lnTo>
                  <a:lnTo>
                    <a:pt x="105" y="248"/>
                  </a:lnTo>
                  <a:lnTo>
                    <a:pt x="116" y="256"/>
                  </a:lnTo>
                  <a:lnTo>
                    <a:pt x="128" y="266"/>
                  </a:lnTo>
                  <a:lnTo>
                    <a:pt x="140" y="274"/>
                  </a:lnTo>
                  <a:lnTo>
                    <a:pt x="151" y="283"/>
                  </a:lnTo>
                  <a:lnTo>
                    <a:pt x="151" y="289"/>
                  </a:lnTo>
                  <a:lnTo>
                    <a:pt x="159" y="295"/>
                  </a:lnTo>
                  <a:lnTo>
                    <a:pt x="181" y="304"/>
                  </a:lnTo>
                  <a:lnTo>
                    <a:pt x="182" y="318"/>
                  </a:lnTo>
                  <a:lnTo>
                    <a:pt x="199" y="318"/>
                  </a:lnTo>
                  <a:lnTo>
                    <a:pt x="212" y="315"/>
                  </a:lnTo>
                  <a:lnTo>
                    <a:pt x="224" y="313"/>
                  </a:lnTo>
                  <a:lnTo>
                    <a:pt x="236" y="300"/>
                  </a:lnTo>
                  <a:lnTo>
                    <a:pt x="249" y="288"/>
                  </a:lnTo>
                  <a:lnTo>
                    <a:pt x="266" y="276"/>
                  </a:lnTo>
                  <a:lnTo>
                    <a:pt x="284" y="264"/>
                  </a:lnTo>
                  <a:lnTo>
                    <a:pt x="301" y="252"/>
                  </a:lnTo>
                  <a:lnTo>
                    <a:pt x="319" y="240"/>
                  </a:lnTo>
                  <a:lnTo>
                    <a:pt x="312" y="225"/>
                  </a:lnTo>
                  <a:lnTo>
                    <a:pt x="294" y="223"/>
                  </a:lnTo>
                  <a:lnTo>
                    <a:pt x="288" y="207"/>
                  </a:lnTo>
                  <a:lnTo>
                    <a:pt x="278" y="193"/>
                  </a:lnTo>
                  <a:lnTo>
                    <a:pt x="285" y="186"/>
                  </a:lnTo>
                  <a:lnTo>
                    <a:pt x="284" y="165"/>
                  </a:lnTo>
                  <a:lnTo>
                    <a:pt x="284" y="145"/>
                  </a:lnTo>
                  <a:lnTo>
                    <a:pt x="277" y="123"/>
                  </a:lnTo>
                  <a:lnTo>
                    <a:pt x="278" y="120"/>
                  </a:lnTo>
                  <a:lnTo>
                    <a:pt x="275" y="103"/>
                  </a:lnTo>
                  <a:lnTo>
                    <a:pt x="270" y="86"/>
                  </a:lnTo>
                  <a:lnTo>
                    <a:pt x="258" y="73"/>
                  </a:lnTo>
                  <a:lnTo>
                    <a:pt x="246" y="55"/>
                  </a:lnTo>
                  <a:lnTo>
                    <a:pt x="253" y="42"/>
                  </a:lnTo>
                  <a:lnTo>
                    <a:pt x="259" y="28"/>
                  </a:lnTo>
                  <a:lnTo>
                    <a:pt x="258" y="4"/>
                  </a:lnTo>
                  <a:lnTo>
                    <a:pt x="261" y="0"/>
                  </a:lnTo>
                  <a:lnTo>
                    <a:pt x="237" y="0"/>
                  </a:lnTo>
                  <a:lnTo>
                    <a:pt x="225" y="0"/>
                  </a:lnTo>
                  <a:lnTo>
                    <a:pt x="209" y="2"/>
                  </a:lnTo>
                  <a:lnTo>
                    <a:pt x="192" y="2"/>
                  </a:lnTo>
                  <a:lnTo>
                    <a:pt x="175" y="2"/>
                  </a:lnTo>
                  <a:lnTo>
                    <a:pt x="156" y="8"/>
                  </a:lnTo>
                  <a:lnTo>
                    <a:pt x="137" y="14"/>
                  </a:lnTo>
                  <a:lnTo>
                    <a:pt x="128" y="18"/>
                  </a:lnTo>
                  <a:lnTo>
                    <a:pt x="114" y="25"/>
                  </a:lnTo>
                  <a:lnTo>
                    <a:pt x="101" y="32"/>
                  </a:lnTo>
                  <a:lnTo>
                    <a:pt x="104" y="36"/>
                  </a:lnTo>
                  <a:lnTo>
                    <a:pt x="105" y="49"/>
                  </a:lnTo>
                  <a:lnTo>
                    <a:pt x="108" y="62"/>
                  </a:lnTo>
                  <a:lnTo>
                    <a:pt x="117" y="79"/>
                  </a:lnTo>
                  <a:lnTo>
                    <a:pt x="114" y="84"/>
                  </a:lnTo>
                  <a:lnTo>
                    <a:pt x="98" y="85"/>
                  </a:lnTo>
                  <a:lnTo>
                    <a:pt x="78" y="92"/>
                  </a:lnTo>
                  <a:lnTo>
                    <a:pt x="78" y="103"/>
                  </a:lnTo>
                  <a:lnTo>
                    <a:pt x="67" y="111"/>
                  </a:lnTo>
                  <a:lnTo>
                    <a:pt x="56" y="118"/>
                  </a:lnTo>
                  <a:lnTo>
                    <a:pt x="42" y="124"/>
                  </a:lnTo>
                  <a:lnTo>
                    <a:pt x="29" y="130"/>
                  </a:lnTo>
                  <a:lnTo>
                    <a:pt x="17" y="138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0" name="Freeform 154"/>
            <p:cNvSpPr>
              <a:spLocks noChangeAspect="1"/>
            </p:cNvSpPr>
            <p:nvPr/>
          </p:nvSpPr>
          <p:spPr bwMode="auto">
            <a:xfrm>
              <a:off x="3953344" y="3156382"/>
              <a:ext cx="15220" cy="16923"/>
            </a:xfrm>
            <a:custGeom>
              <a:avLst/>
              <a:gdLst>
                <a:gd name="T0" fmla="*/ 11 w 9"/>
                <a:gd name="T1" fmla="*/ 0 h 9"/>
                <a:gd name="T2" fmla="*/ 10 w 9"/>
                <a:gd name="T3" fmla="*/ 9 h 9"/>
                <a:gd name="T4" fmla="*/ 0 w 9"/>
                <a:gd name="T5" fmla="*/ 11 h 9"/>
                <a:gd name="T6" fmla="*/ 11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0"/>
                  </a:moveTo>
                  <a:lnTo>
                    <a:pt x="8" y="7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1" name="Freeform 155"/>
            <p:cNvSpPr>
              <a:spLocks noChangeAspect="1"/>
            </p:cNvSpPr>
            <p:nvPr/>
          </p:nvSpPr>
          <p:spPr bwMode="auto">
            <a:xfrm>
              <a:off x="3895233" y="3165613"/>
              <a:ext cx="12452" cy="13846"/>
            </a:xfrm>
            <a:custGeom>
              <a:avLst/>
              <a:gdLst>
                <a:gd name="T0" fmla="*/ 9 w 8"/>
                <a:gd name="T1" fmla="*/ 0 h 7"/>
                <a:gd name="T2" fmla="*/ 0 w 8"/>
                <a:gd name="T3" fmla="*/ 9 h 7"/>
                <a:gd name="T4" fmla="*/ 0 w 8"/>
                <a:gd name="T5" fmla="*/ 1 h 7"/>
                <a:gd name="T6" fmla="*/ 9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0"/>
                  </a:moveTo>
                  <a:lnTo>
                    <a:pt x="0" y="7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2" name="Freeform 156"/>
            <p:cNvSpPr>
              <a:spLocks noChangeAspect="1"/>
            </p:cNvSpPr>
            <p:nvPr/>
          </p:nvSpPr>
          <p:spPr bwMode="auto">
            <a:xfrm>
              <a:off x="3915987" y="3182536"/>
              <a:ext cx="9685" cy="4615"/>
            </a:xfrm>
            <a:custGeom>
              <a:avLst/>
              <a:gdLst>
                <a:gd name="T0" fmla="*/ 7 w 6"/>
                <a:gd name="T1" fmla="*/ 0 h 4"/>
                <a:gd name="T2" fmla="*/ 6 w 6"/>
                <a:gd name="T3" fmla="*/ 3 h 4"/>
                <a:gd name="T4" fmla="*/ 0 w 6"/>
                <a:gd name="T5" fmla="*/ 0 h 4"/>
                <a:gd name="T6" fmla="*/ 7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6" y="0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3" name="Freeform 157"/>
            <p:cNvSpPr>
              <a:spLocks noChangeAspect="1"/>
            </p:cNvSpPr>
            <p:nvPr/>
          </p:nvSpPr>
          <p:spPr bwMode="auto">
            <a:xfrm>
              <a:off x="3968564" y="3142535"/>
              <a:ext cx="9685" cy="3077"/>
            </a:xfrm>
            <a:custGeom>
              <a:avLst/>
              <a:gdLst>
                <a:gd name="T0" fmla="*/ 5 w 6"/>
                <a:gd name="T1" fmla="*/ 2 h 3"/>
                <a:gd name="T2" fmla="*/ 7 w 6"/>
                <a:gd name="T3" fmla="*/ 0 h 3"/>
                <a:gd name="T4" fmla="*/ 0 w 6"/>
                <a:gd name="T5" fmla="*/ 2 h 3"/>
                <a:gd name="T6" fmla="*/ 5 w 6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"/>
                <a:gd name="T14" fmla="*/ 6 w 6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">
                  <a:moveTo>
                    <a:pt x="4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4" name="Freeform 158"/>
            <p:cNvSpPr>
              <a:spLocks noChangeAspect="1"/>
            </p:cNvSpPr>
            <p:nvPr/>
          </p:nvSpPr>
          <p:spPr bwMode="auto">
            <a:xfrm>
              <a:off x="3704297" y="3531767"/>
              <a:ext cx="5534" cy="3077"/>
            </a:xfrm>
            <a:custGeom>
              <a:avLst/>
              <a:gdLst>
                <a:gd name="T0" fmla="*/ 4 w 3"/>
                <a:gd name="T1" fmla="*/ 2 h 1"/>
                <a:gd name="T2" fmla="*/ 1 w 3"/>
                <a:gd name="T3" fmla="*/ 2 h 1"/>
                <a:gd name="T4" fmla="*/ 0 w 3"/>
                <a:gd name="T5" fmla="*/ 0 h 1"/>
                <a:gd name="T6" fmla="*/ 4 w 3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5" name="Rectangle 159"/>
            <p:cNvSpPr>
              <a:spLocks noChangeAspect="1" noChangeArrowheads="1"/>
            </p:cNvSpPr>
            <p:nvPr/>
          </p:nvSpPr>
          <p:spPr bwMode="auto">
            <a:xfrm>
              <a:off x="4165034" y="2930227"/>
              <a:ext cx="0" cy="3077"/>
            </a:xfrm>
            <a:prstGeom prst="rect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 eaLnBrk="1" hangingPunct="1">
                <a:lnSpc>
                  <a:spcPct val="90000"/>
                </a:lnSpc>
              </a:pPr>
              <a:endParaRPr lang="sv-SE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6" name="Freeform 160"/>
            <p:cNvSpPr>
              <a:spLocks noChangeAspect="1"/>
            </p:cNvSpPr>
            <p:nvPr/>
          </p:nvSpPr>
          <p:spPr bwMode="auto">
            <a:xfrm>
              <a:off x="4509549" y="3022535"/>
              <a:ext cx="377721" cy="420001"/>
            </a:xfrm>
            <a:custGeom>
              <a:avLst/>
              <a:gdLst>
                <a:gd name="T0" fmla="*/ 255 w 246"/>
                <a:gd name="T1" fmla="*/ 273 h 245"/>
                <a:gd name="T2" fmla="*/ 255 w 246"/>
                <a:gd name="T3" fmla="*/ 263 h 245"/>
                <a:gd name="T4" fmla="*/ 273 w 246"/>
                <a:gd name="T5" fmla="*/ 263 h 245"/>
                <a:gd name="T6" fmla="*/ 272 w 246"/>
                <a:gd name="T7" fmla="*/ 243 h 245"/>
                <a:gd name="T8" fmla="*/ 272 w 246"/>
                <a:gd name="T9" fmla="*/ 223 h 245"/>
                <a:gd name="T10" fmla="*/ 271 w 246"/>
                <a:gd name="T11" fmla="*/ 204 h 245"/>
                <a:gd name="T12" fmla="*/ 269 w 246"/>
                <a:gd name="T13" fmla="*/ 186 h 245"/>
                <a:gd name="T14" fmla="*/ 267 w 246"/>
                <a:gd name="T15" fmla="*/ 167 h 245"/>
                <a:gd name="T16" fmla="*/ 266 w 246"/>
                <a:gd name="T17" fmla="*/ 148 h 245"/>
                <a:gd name="T18" fmla="*/ 265 w 246"/>
                <a:gd name="T19" fmla="*/ 129 h 245"/>
                <a:gd name="T20" fmla="*/ 264 w 246"/>
                <a:gd name="T21" fmla="*/ 110 h 245"/>
                <a:gd name="T22" fmla="*/ 262 w 246"/>
                <a:gd name="T23" fmla="*/ 92 h 245"/>
                <a:gd name="T24" fmla="*/ 261 w 246"/>
                <a:gd name="T25" fmla="*/ 72 h 245"/>
                <a:gd name="T26" fmla="*/ 261 w 246"/>
                <a:gd name="T27" fmla="*/ 57 h 245"/>
                <a:gd name="T28" fmla="*/ 260 w 246"/>
                <a:gd name="T29" fmla="*/ 42 h 245"/>
                <a:gd name="T30" fmla="*/ 262 w 246"/>
                <a:gd name="T31" fmla="*/ 29 h 245"/>
                <a:gd name="T32" fmla="*/ 253 w 246"/>
                <a:gd name="T33" fmla="*/ 22 h 245"/>
                <a:gd name="T34" fmla="*/ 228 w 246"/>
                <a:gd name="T35" fmla="*/ 16 h 245"/>
                <a:gd name="T36" fmla="*/ 224 w 246"/>
                <a:gd name="T37" fmla="*/ 9 h 245"/>
                <a:gd name="T38" fmla="*/ 202 w 246"/>
                <a:gd name="T39" fmla="*/ 3 h 245"/>
                <a:gd name="T40" fmla="*/ 189 w 246"/>
                <a:gd name="T41" fmla="*/ 12 h 245"/>
                <a:gd name="T42" fmla="*/ 178 w 246"/>
                <a:gd name="T43" fmla="*/ 20 h 245"/>
                <a:gd name="T44" fmla="*/ 179 w 246"/>
                <a:gd name="T45" fmla="*/ 47 h 245"/>
                <a:gd name="T46" fmla="*/ 161 w 246"/>
                <a:gd name="T47" fmla="*/ 57 h 245"/>
                <a:gd name="T48" fmla="*/ 141 w 246"/>
                <a:gd name="T49" fmla="*/ 48 h 245"/>
                <a:gd name="T50" fmla="*/ 122 w 246"/>
                <a:gd name="T51" fmla="*/ 39 h 245"/>
                <a:gd name="T52" fmla="*/ 102 w 246"/>
                <a:gd name="T53" fmla="*/ 33 h 245"/>
                <a:gd name="T54" fmla="*/ 94 w 246"/>
                <a:gd name="T55" fmla="*/ 14 h 245"/>
                <a:gd name="T56" fmla="*/ 75 w 246"/>
                <a:gd name="T57" fmla="*/ 10 h 245"/>
                <a:gd name="T58" fmla="*/ 58 w 246"/>
                <a:gd name="T59" fmla="*/ 6 h 245"/>
                <a:gd name="T60" fmla="*/ 33 w 246"/>
                <a:gd name="T61" fmla="*/ 0 h 245"/>
                <a:gd name="T62" fmla="*/ 32 w 246"/>
                <a:gd name="T63" fmla="*/ 16 h 245"/>
                <a:gd name="T64" fmla="*/ 21 w 246"/>
                <a:gd name="T65" fmla="*/ 26 h 245"/>
                <a:gd name="T66" fmla="*/ 11 w 246"/>
                <a:gd name="T67" fmla="*/ 35 h 245"/>
                <a:gd name="T68" fmla="*/ 11 w 246"/>
                <a:gd name="T69" fmla="*/ 50 h 245"/>
                <a:gd name="T70" fmla="*/ 1 w 246"/>
                <a:gd name="T71" fmla="*/ 59 h 245"/>
                <a:gd name="T72" fmla="*/ 0 w 246"/>
                <a:gd name="T73" fmla="*/ 62 h 245"/>
                <a:gd name="T74" fmla="*/ 8 w 246"/>
                <a:gd name="T75" fmla="*/ 87 h 245"/>
                <a:gd name="T76" fmla="*/ 8 w 246"/>
                <a:gd name="T77" fmla="*/ 109 h 245"/>
                <a:gd name="T78" fmla="*/ 9 w 246"/>
                <a:gd name="T79" fmla="*/ 133 h 245"/>
                <a:gd name="T80" fmla="*/ 1 w 246"/>
                <a:gd name="T81" fmla="*/ 140 h 245"/>
                <a:gd name="T82" fmla="*/ 12 w 246"/>
                <a:gd name="T83" fmla="*/ 156 h 245"/>
                <a:gd name="T84" fmla="*/ 19 w 246"/>
                <a:gd name="T85" fmla="*/ 174 h 245"/>
                <a:gd name="T86" fmla="*/ 39 w 246"/>
                <a:gd name="T87" fmla="*/ 176 h 245"/>
                <a:gd name="T88" fmla="*/ 47 w 246"/>
                <a:gd name="T89" fmla="*/ 193 h 245"/>
                <a:gd name="T90" fmla="*/ 71 w 246"/>
                <a:gd name="T91" fmla="*/ 199 h 245"/>
                <a:gd name="T92" fmla="*/ 85 w 246"/>
                <a:gd name="T93" fmla="*/ 211 h 245"/>
                <a:gd name="T94" fmla="*/ 98 w 246"/>
                <a:gd name="T95" fmla="*/ 203 h 245"/>
                <a:gd name="T96" fmla="*/ 115 w 246"/>
                <a:gd name="T97" fmla="*/ 193 h 245"/>
                <a:gd name="T98" fmla="*/ 133 w 246"/>
                <a:gd name="T99" fmla="*/ 203 h 245"/>
                <a:gd name="T100" fmla="*/ 151 w 246"/>
                <a:gd name="T101" fmla="*/ 213 h 245"/>
                <a:gd name="T102" fmla="*/ 168 w 246"/>
                <a:gd name="T103" fmla="*/ 223 h 245"/>
                <a:gd name="T104" fmla="*/ 185 w 246"/>
                <a:gd name="T105" fmla="*/ 233 h 245"/>
                <a:gd name="T106" fmla="*/ 202 w 246"/>
                <a:gd name="T107" fmla="*/ 243 h 245"/>
                <a:gd name="T108" fmla="*/ 221 w 246"/>
                <a:gd name="T109" fmla="*/ 253 h 245"/>
                <a:gd name="T110" fmla="*/ 239 w 246"/>
                <a:gd name="T111" fmla="*/ 263 h 245"/>
                <a:gd name="T112" fmla="*/ 255 w 246"/>
                <a:gd name="T113" fmla="*/ 273 h 2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6"/>
                <a:gd name="T172" fmla="*/ 0 h 245"/>
                <a:gd name="T173" fmla="*/ 246 w 246"/>
                <a:gd name="T174" fmla="*/ 245 h 2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6" h="245">
                  <a:moveTo>
                    <a:pt x="230" y="245"/>
                  </a:moveTo>
                  <a:lnTo>
                    <a:pt x="230" y="236"/>
                  </a:lnTo>
                  <a:lnTo>
                    <a:pt x="246" y="236"/>
                  </a:lnTo>
                  <a:lnTo>
                    <a:pt x="245" y="218"/>
                  </a:lnTo>
                  <a:lnTo>
                    <a:pt x="245" y="200"/>
                  </a:lnTo>
                  <a:lnTo>
                    <a:pt x="244" y="183"/>
                  </a:lnTo>
                  <a:lnTo>
                    <a:pt x="242" y="167"/>
                  </a:lnTo>
                  <a:lnTo>
                    <a:pt x="241" y="150"/>
                  </a:lnTo>
                  <a:lnTo>
                    <a:pt x="240" y="133"/>
                  </a:lnTo>
                  <a:lnTo>
                    <a:pt x="239" y="116"/>
                  </a:lnTo>
                  <a:lnTo>
                    <a:pt x="238" y="99"/>
                  </a:lnTo>
                  <a:lnTo>
                    <a:pt x="236" y="83"/>
                  </a:lnTo>
                  <a:lnTo>
                    <a:pt x="235" y="65"/>
                  </a:lnTo>
                  <a:lnTo>
                    <a:pt x="235" y="51"/>
                  </a:lnTo>
                  <a:lnTo>
                    <a:pt x="234" y="38"/>
                  </a:lnTo>
                  <a:lnTo>
                    <a:pt x="236" y="26"/>
                  </a:lnTo>
                  <a:lnTo>
                    <a:pt x="228" y="20"/>
                  </a:lnTo>
                  <a:lnTo>
                    <a:pt x="205" y="14"/>
                  </a:lnTo>
                  <a:lnTo>
                    <a:pt x="202" y="8"/>
                  </a:lnTo>
                  <a:lnTo>
                    <a:pt x="182" y="3"/>
                  </a:lnTo>
                  <a:lnTo>
                    <a:pt x="170" y="11"/>
                  </a:lnTo>
                  <a:lnTo>
                    <a:pt x="160" y="18"/>
                  </a:lnTo>
                  <a:lnTo>
                    <a:pt x="161" y="42"/>
                  </a:lnTo>
                  <a:lnTo>
                    <a:pt x="145" y="51"/>
                  </a:lnTo>
                  <a:lnTo>
                    <a:pt x="127" y="43"/>
                  </a:lnTo>
                  <a:lnTo>
                    <a:pt x="110" y="35"/>
                  </a:lnTo>
                  <a:lnTo>
                    <a:pt x="92" y="30"/>
                  </a:lnTo>
                  <a:lnTo>
                    <a:pt x="85" y="13"/>
                  </a:lnTo>
                  <a:lnTo>
                    <a:pt x="68" y="9"/>
                  </a:lnTo>
                  <a:lnTo>
                    <a:pt x="52" y="5"/>
                  </a:lnTo>
                  <a:lnTo>
                    <a:pt x="30" y="0"/>
                  </a:lnTo>
                  <a:lnTo>
                    <a:pt x="29" y="14"/>
                  </a:lnTo>
                  <a:lnTo>
                    <a:pt x="19" y="23"/>
                  </a:lnTo>
                  <a:lnTo>
                    <a:pt x="10" y="31"/>
                  </a:lnTo>
                  <a:lnTo>
                    <a:pt x="10" y="45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7" y="78"/>
                  </a:lnTo>
                  <a:lnTo>
                    <a:pt x="7" y="98"/>
                  </a:lnTo>
                  <a:lnTo>
                    <a:pt x="8" y="119"/>
                  </a:lnTo>
                  <a:lnTo>
                    <a:pt x="1" y="126"/>
                  </a:lnTo>
                  <a:lnTo>
                    <a:pt x="11" y="140"/>
                  </a:lnTo>
                  <a:lnTo>
                    <a:pt x="17" y="156"/>
                  </a:lnTo>
                  <a:lnTo>
                    <a:pt x="35" y="158"/>
                  </a:lnTo>
                  <a:lnTo>
                    <a:pt x="42" y="173"/>
                  </a:lnTo>
                  <a:lnTo>
                    <a:pt x="64" y="179"/>
                  </a:lnTo>
                  <a:lnTo>
                    <a:pt x="77" y="189"/>
                  </a:lnTo>
                  <a:lnTo>
                    <a:pt x="88" y="182"/>
                  </a:lnTo>
                  <a:lnTo>
                    <a:pt x="104" y="173"/>
                  </a:lnTo>
                  <a:lnTo>
                    <a:pt x="120" y="182"/>
                  </a:lnTo>
                  <a:lnTo>
                    <a:pt x="136" y="191"/>
                  </a:lnTo>
                  <a:lnTo>
                    <a:pt x="151" y="200"/>
                  </a:lnTo>
                  <a:lnTo>
                    <a:pt x="167" y="209"/>
                  </a:lnTo>
                  <a:lnTo>
                    <a:pt x="182" y="218"/>
                  </a:lnTo>
                  <a:lnTo>
                    <a:pt x="199" y="227"/>
                  </a:lnTo>
                  <a:lnTo>
                    <a:pt x="215" y="236"/>
                  </a:lnTo>
                  <a:lnTo>
                    <a:pt x="230" y="24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7" name="Freeform 161"/>
            <p:cNvSpPr>
              <a:spLocks noChangeAspect="1"/>
            </p:cNvSpPr>
            <p:nvPr/>
          </p:nvSpPr>
          <p:spPr bwMode="auto">
            <a:xfrm>
              <a:off x="3993468" y="3274843"/>
              <a:ext cx="395707" cy="455385"/>
            </a:xfrm>
            <a:custGeom>
              <a:avLst/>
              <a:gdLst>
                <a:gd name="T0" fmla="*/ 62 w 258"/>
                <a:gd name="T1" fmla="*/ 277 h 267"/>
                <a:gd name="T2" fmla="*/ 73 w 258"/>
                <a:gd name="T3" fmla="*/ 296 h 267"/>
                <a:gd name="T4" fmla="*/ 88 w 258"/>
                <a:gd name="T5" fmla="*/ 294 h 267"/>
                <a:gd name="T6" fmla="*/ 102 w 258"/>
                <a:gd name="T7" fmla="*/ 285 h 267"/>
                <a:gd name="T8" fmla="*/ 118 w 258"/>
                <a:gd name="T9" fmla="*/ 290 h 267"/>
                <a:gd name="T10" fmla="*/ 126 w 258"/>
                <a:gd name="T11" fmla="*/ 259 h 267"/>
                <a:gd name="T12" fmla="*/ 140 w 258"/>
                <a:gd name="T13" fmla="*/ 243 h 267"/>
                <a:gd name="T14" fmla="*/ 153 w 258"/>
                <a:gd name="T15" fmla="*/ 236 h 267"/>
                <a:gd name="T16" fmla="*/ 160 w 258"/>
                <a:gd name="T17" fmla="*/ 226 h 267"/>
                <a:gd name="T18" fmla="*/ 177 w 258"/>
                <a:gd name="T19" fmla="*/ 216 h 267"/>
                <a:gd name="T20" fmla="*/ 201 w 258"/>
                <a:gd name="T21" fmla="*/ 197 h 267"/>
                <a:gd name="T22" fmla="*/ 219 w 258"/>
                <a:gd name="T23" fmla="*/ 200 h 267"/>
                <a:gd name="T24" fmla="*/ 255 w 258"/>
                <a:gd name="T25" fmla="*/ 193 h 267"/>
                <a:gd name="T26" fmla="*/ 284 w 258"/>
                <a:gd name="T27" fmla="*/ 174 h 267"/>
                <a:gd name="T28" fmla="*/ 285 w 258"/>
                <a:gd name="T29" fmla="*/ 145 h 267"/>
                <a:gd name="T30" fmla="*/ 286 w 258"/>
                <a:gd name="T31" fmla="*/ 116 h 267"/>
                <a:gd name="T32" fmla="*/ 266 w 258"/>
                <a:gd name="T33" fmla="*/ 101 h 267"/>
                <a:gd name="T34" fmla="*/ 233 w 258"/>
                <a:gd name="T35" fmla="*/ 84 h 267"/>
                <a:gd name="T36" fmla="*/ 221 w 258"/>
                <a:gd name="T37" fmla="*/ 68 h 267"/>
                <a:gd name="T38" fmla="*/ 194 w 258"/>
                <a:gd name="T39" fmla="*/ 48 h 267"/>
                <a:gd name="T40" fmla="*/ 168 w 258"/>
                <a:gd name="T41" fmla="*/ 30 h 267"/>
                <a:gd name="T42" fmla="*/ 144 w 258"/>
                <a:gd name="T43" fmla="*/ 10 h 267"/>
                <a:gd name="T44" fmla="*/ 115 w 258"/>
                <a:gd name="T45" fmla="*/ 0 h 267"/>
                <a:gd name="T46" fmla="*/ 102 w 258"/>
                <a:gd name="T47" fmla="*/ 21 h 267"/>
                <a:gd name="T48" fmla="*/ 106 w 258"/>
                <a:gd name="T49" fmla="*/ 64 h 267"/>
                <a:gd name="T50" fmla="*/ 111 w 258"/>
                <a:gd name="T51" fmla="*/ 105 h 267"/>
                <a:gd name="T52" fmla="*/ 113 w 258"/>
                <a:gd name="T53" fmla="*/ 147 h 267"/>
                <a:gd name="T54" fmla="*/ 120 w 258"/>
                <a:gd name="T55" fmla="*/ 173 h 267"/>
                <a:gd name="T56" fmla="*/ 101 w 258"/>
                <a:gd name="T57" fmla="*/ 190 h 267"/>
                <a:gd name="T58" fmla="*/ 68 w 258"/>
                <a:gd name="T59" fmla="*/ 190 h 267"/>
                <a:gd name="T60" fmla="*/ 49 w 258"/>
                <a:gd name="T61" fmla="*/ 187 h 267"/>
                <a:gd name="T62" fmla="*/ 21 w 258"/>
                <a:gd name="T63" fmla="*/ 194 h 267"/>
                <a:gd name="T64" fmla="*/ 2 w 258"/>
                <a:gd name="T65" fmla="*/ 205 h 267"/>
                <a:gd name="T66" fmla="*/ 4 w 258"/>
                <a:gd name="T67" fmla="*/ 224 h 267"/>
                <a:gd name="T68" fmla="*/ 14 w 258"/>
                <a:gd name="T69" fmla="*/ 251 h 267"/>
                <a:gd name="T70" fmla="*/ 22 w 258"/>
                <a:gd name="T71" fmla="*/ 256 h 267"/>
                <a:gd name="T72" fmla="*/ 39 w 258"/>
                <a:gd name="T73" fmla="*/ 257 h 267"/>
                <a:gd name="T74" fmla="*/ 53 w 258"/>
                <a:gd name="T75" fmla="*/ 249 h 267"/>
                <a:gd name="T76" fmla="*/ 65 w 258"/>
                <a:gd name="T77" fmla="*/ 271 h 2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8"/>
                <a:gd name="T118" fmla="*/ 0 h 267"/>
                <a:gd name="T119" fmla="*/ 258 w 258"/>
                <a:gd name="T120" fmla="*/ 267 h 2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8" h="267">
                  <a:moveTo>
                    <a:pt x="59" y="244"/>
                  </a:moveTo>
                  <a:lnTo>
                    <a:pt x="56" y="250"/>
                  </a:lnTo>
                  <a:lnTo>
                    <a:pt x="59" y="250"/>
                  </a:lnTo>
                  <a:lnTo>
                    <a:pt x="66" y="267"/>
                  </a:lnTo>
                  <a:lnTo>
                    <a:pt x="70" y="263"/>
                  </a:lnTo>
                  <a:lnTo>
                    <a:pt x="79" y="265"/>
                  </a:lnTo>
                  <a:lnTo>
                    <a:pt x="86" y="261"/>
                  </a:lnTo>
                  <a:lnTo>
                    <a:pt x="92" y="257"/>
                  </a:lnTo>
                  <a:lnTo>
                    <a:pt x="95" y="264"/>
                  </a:lnTo>
                  <a:lnTo>
                    <a:pt x="106" y="262"/>
                  </a:lnTo>
                  <a:lnTo>
                    <a:pt x="109" y="238"/>
                  </a:lnTo>
                  <a:lnTo>
                    <a:pt x="114" y="234"/>
                  </a:lnTo>
                  <a:lnTo>
                    <a:pt x="122" y="226"/>
                  </a:lnTo>
                  <a:lnTo>
                    <a:pt x="126" y="219"/>
                  </a:lnTo>
                  <a:lnTo>
                    <a:pt x="128" y="208"/>
                  </a:lnTo>
                  <a:lnTo>
                    <a:pt x="138" y="213"/>
                  </a:lnTo>
                  <a:lnTo>
                    <a:pt x="140" y="205"/>
                  </a:lnTo>
                  <a:lnTo>
                    <a:pt x="144" y="204"/>
                  </a:lnTo>
                  <a:lnTo>
                    <a:pt x="150" y="195"/>
                  </a:lnTo>
                  <a:lnTo>
                    <a:pt x="160" y="195"/>
                  </a:lnTo>
                  <a:lnTo>
                    <a:pt x="161" y="187"/>
                  </a:lnTo>
                  <a:lnTo>
                    <a:pt x="181" y="178"/>
                  </a:lnTo>
                  <a:lnTo>
                    <a:pt x="196" y="180"/>
                  </a:lnTo>
                  <a:lnTo>
                    <a:pt x="198" y="180"/>
                  </a:lnTo>
                  <a:lnTo>
                    <a:pt x="212" y="174"/>
                  </a:lnTo>
                  <a:lnTo>
                    <a:pt x="230" y="174"/>
                  </a:lnTo>
                  <a:lnTo>
                    <a:pt x="247" y="173"/>
                  </a:lnTo>
                  <a:lnTo>
                    <a:pt x="256" y="157"/>
                  </a:lnTo>
                  <a:lnTo>
                    <a:pt x="257" y="144"/>
                  </a:lnTo>
                  <a:lnTo>
                    <a:pt x="257" y="131"/>
                  </a:lnTo>
                  <a:lnTo>
                    <a:pt x="258" y="118"/>
                  </a:lnTo>
                  <a:lnTo>
                    <a:pt x="258" y="105"/>
                  </a:lnTo>
                  <a:lnTo>
                    <a:pt x="241" y="105"/>
                  </a:lnTo>
                  <a:lnTo>
                    <a:pt x="240" y="91"/>
                  </a:lnTo>
                  <a:lnTo>
                    <a:pt x="218" y="82"/>
                  </a:lnTo>
                  <a:lnTo>
                    <a:pt x="210" y="76"/>
                  </a:lnTo>
                  <a:lnTo>
                    <a:pt x="210" y="70"/>
                  </a:lnTo>
                  <a:lnTo>
                    <a:pt x="199" y="61"/>
                  </a:lnTo>
                  <a:lnTo>
                    <a:pt x="187" y="53"/>
                  </a:lnTo>
                  <a:lnTo>
                    <a:pt x="175" y="43"/>
                  </a:lnTo>
                  <a:lnTo>
                    <a:pt x="164" y="35"/>
                  </a:lnTo>
                  <a:lnTo>
                    <a:pt x="152" y="27"/>
                  </a:lnTo>
                  <a:lnTo>
                    <a:pt x="140" y="17"/>
                  </a:lnTo>
                  <a:lnTo>
                    <a:pt x="130" y="9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92" y="19"/>
                  </a:lnTo>
                  <a:lnTo>
                    <a:pt x="94" y="39"/>
                  </a:lnTo>
                  <a:lnTo>
                    <a:pt x="96" y="58"/>
                  </a:lnTo>
                  <a:lnTo>
                    <a:pt x="97" y="76"/>
                  </a:lnTo>
                  <a:lnTo>
                    <a:pt x="100" y="95"/>
                  </a:lnTo>
                  <a:lnTo>
                    <a:pt x="101" y="114"/>
                  </a:lnTo>
                  <a:lnTo>
                    <a:pt x="102" y="133"/>
                  </a:lnTo>
                  <a:lnTo>
                    <a:pt x="104" y="153"/>
                  </a:lnTo>
                  <a:lnTo>
                    <a:pt x="108" y="156"/>
                  </a:lnTo>
                  <a:lnTo>
                    <a:pt x="106" y="171"/>
                  </a:lnTo>
                  <a:lnTo>
                    <a:pt x="91" y="171"/>
                  </a:lnTo>
                  <a:lnTo>
                    <a:pt x="76" y="171"/>
                  </a:lnTo>
                  <a:lnTo>
                    <a:pt x="61" y="171"/>
                  </a:lnTo>
                  <a:lnTo>
                    <a:pt x="46" y="171"/>
                  </a:lnTo>
                  <a:lnTo>
                    <a:pt x="44" y="169"/>
                  </a:lnTo>
                  <a:lnTo>
                    <a:pt x="22" y="174"/>
                  </a:lnTo>
                  <a:lnTo>
                    <a:pt x="19" y="175"/>
                  </a:lnTo>
                  <a:lnTo>
                    <a:pt x="10" y="169"/>
                  </a:lnTo>
                  <a:lnTo>
                    <a:pt x="2" y="185"/>
                  </a:lnTo>
                  <a:lnTo>
                    <a:pt x="0" y="184"/>
                  </a:lnTo>
                  <a:lnTo>
                    <a:pt x="4" y="202"/>
                  </a:lnTo>
                  <a:lnTo>
                    <a:pt x="8" y="209"/>
                  </a:lnTo>
                  <a:lnTo>
                    <a:pt x="13" y="226"/>
                  </a:lnTo>
                  <a:lnTo>
                    <a:pt x="11" y="231"/>
                  </a:lnTo>
                  <a:lnTo>
                    <a:pt x="20" y="231"/>
                  </a:lnTo>
                  <a:lnTo>
                    <a:pt x="25" y="233"/>
                  </a:lnTo>
                  <a:lnTo>
                    <a:pt x="35" y="232"/>
                  </a:lnTo>
                  <a:lnTo>
                    <a:pt x="46" y="228"/>
                  </a:lnTo>
                  <a:lnTo>
                    <a:pt x="48" y="225"/>
                  </a:lnTo>
                  <a:lnTo>
                    <a:pt x="53" y="239"/>
                  </a:lnTo>
                  <a:lnTo>
                    <a:pt x="59" y="24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8" name="Freeform 162"/>
            <p:cNvSpPr>
              <a:spLocks noChangeAspect="1"/>
            </p:cNvSpPr>
            <p:nvPr/>
          </p:nvSpPr>
          <p:spPr bwMode="auto">
            <a:xfrm>
              <a:off x="4617469" y="2936381"/>
              <a:ext cx="5534" cy="4615"/>
            </a:xfrm>
            <a:custGeom>
              <a:avLst/>
              <a:gdLst>
                <a:gd name="T0" fmla="*/ 4 w 3"/>
                <a:gd name="T1" fmla="*/ 2 h 3"/>
                <a:gd name="T2" fmla="*/ 3 w 3"/>
                <a:gd name="T3" fmla="*/ 3 h 3"/>
                <a:gd name="T4" fmla="*/ 0 w 3"/>
                <a:gd name="T5" fmla="*/ 0 h 3"/>
                <a:gd name="T6" fmla="*/ 4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2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49" name="Freeform 163"/>
            <p:cNvSpPr>
              <a:spLocks noChangeAspect="1"/>
            </p:cNvSpPr>
            <p:nvPr/>
          </p:nvSpPr>
          <p:spPr bwMode="auto">
            <a:xfrm>
              <a:off x="3880014" y="3204074"/>
              <a:ext cx="294705" cy="386155"/>
            </a:xfrm>
            <a:custGeom>
              <a:avLst/>
              <a:gdLst>
                <a:gd name="T0" fmla="*/ 10 w 191"/>
                <a:gd name="T1" fmla="*/ 217 h 226"/>
                <a:gd name="T2" fmla="*/ 7 w 191"/>
                <a:gd name="T3" fmla="*/ 224 h 226"/>
                <a:gd name="T4" fmla="*/ 12 w 191"/>
                <a:gd name="T5" fmla="*/ 200 h 226"/>
                <a:gd name="T6" fmla="*/ 16 w 191"/>
                <a:gd name="T7" fmla="*/ 177 h 226"/>
                <a:gd name="T8" fmla="*/ 10 w 191"/>
                <a:gd name="T9" fmla="*/ 158 h 226"/>
                <a:gd name="T10" fmla="*/ 12 w 191"/>
                <a:gd name="T11" fmla="*/ 137 h 226"/>
                <a:gd name="T12" fmla="*/ 1 w 191"/>
                <a:gd name="T13" fmla="*/ 124 h 226"/>
                <a:gd name="T14" fmla="*/ 0 w 191"/>
                <a:gd name="T15" fmla="*/ 130 h 226"/>
                <a:gd name="T16" fmla="*/ 2 w 191"/>
                <a:gd name="T17" fmla="*/ 119 h 226"/>
                <a:gd name="T18" fmla="*/ 19 w 191"/>
                <a:gd name="T19" fmla="*/ 119 h 226"/>
                <a:gd name="T20" fmla="*/ 36 w 191"/>
                <a:gd name="T21" fmla="*/ 119 h 226"/>
                <a:gd name="T22" fmla="*/ 54 w 191"/>
                <a:gd name="T23" fmla="*/ 119 h 226"/>
                <a:gd name="T24" fmla="*/ 70 w 191"/>
                <a:gd name="T25" fmla="*/ 119 h 226"/>
                <a:gd name="T26" fmla="*/ 70 w 191"/>
                <a:gd name="T27" fmla="*/ 102 h 226"/>
                <a:gd name="T28" fmla="*/ 70 w 191"/>
                <a:gd name="T29" fmla="*/ 86 h 226"/>
                <a:gd name="T30" fmla="*/ 88 w 191"/>
                <a:gd name="T31" fmla="*/ 77 h 226"/>
                <a:gd name="T32" fmla="*/ 89 w 191"/>
                <a:gd name="T33" fmla="*/ 51 h 226"/>
                <a:gd name="T34" fmla="*/ 89 w 191"/>
                <a:gd name="T35" fmla="*/ 26 h 226"/>
                <a:gd name="T36" fmla="*/ 104 w 191"/>
                <a:gd name="T37" fmla="*/ 26 h 226"/>
                <a:gd name="T38" fmla="*/ 119 w 191"/>
                <a:gd name="T39" fmla="*/ 26 h 226"/>
                <a:gd name="T40" fmla="*/ 133 w 191"/>
                <a:gd name="T41" fmla="*/ 26 h 226"/>
                <a:gd name="T42" fmla="*/ 147 w 191"/>
                <a:gd name="T43" fmla="*/ 26 h 226"/>
                <a:gd name="T44" fmla="*/ 147 w 191"/>
                <a:gd name="T45" fmla="*/ 0 h 226"/>
                <a:gd name="T46" fmla="*/ 164 w 191"/>
                <a:gd name="T47" fmla="*/ 11 h 226"/>
                <a:gd name="T48" fmla="*/ 181 w 191"/>
                <a:gd name="T49" fmla="*/ 23 h 226"/>
                <a:gd name="T50" fmla="*/ 196 w 191"/>
                <a:gd name="T51" fmla="*/ 33 h 226"/>
                <a:gd name="T52" fmla="*/ 213 w 191"/>
                <a:gd name="T53" fmla="*/ 46 h 226"/>
                <a:gd name="T54" fmla="*/ 197 w 191"/>
                <a:gd name="T55" fmla="*/ 46 h 226"/>
                <a:gd name="T56" fmla="*/ 182 w 191"/>
                <a:gd name="T57" fmla="*/ 46 h 226"/>
                <a:gd name="T58" fmla="*/ 184 w 191"/>
                <a:gd name="T59" fmla="*/ 67 h 226"/>
                <a:gd name="T60" fmla="*/ 186 w 191"/>
                <a:gd name="T61" fmla="*/ 89 h 226"/>
                <a:gd name="T62" fmla="*/ 188 w 191"/>
                <a:gd name="T63" fmla="*/ 110 h 226"/>
                <a:gd name="T64" fmla="*/ 190 w 191"/>
                <a:gd name="T65" fmla="*/ 130 h 226"/>
                <a:gd name="T66" fmla="*/ 193 w 191"/>
                <a:gd name="T67" fmla="*/ 151 h 226"/>
                <a:gd name="T68" fmla="*/ 194 w 191"/>
                <a:gd name="T69" fmla="*/ 172 h 226"/>
                <a:gd name="T70" fmla="*/ 195 w 191"/>
                <a:gd name="T71" fmla="*/ 193 h 226"/>
                <a:gd name="T72" fmla="*/ 197 w 191"/>
                <a:gd name="T73" fmla="*/ 215 h 226"/>
                <a:gd name="T74" fmla="*/ 202 w 191"/>
                <a:gd name="T75" fmla="*/ 219 h 226"/>
                <a:gd name="T76" fmla="*/ 200 w 191"/>
                <a:gd name="T77" fmla="*/ 235 h 226"/>
                <a:gd name="T78" fmla="*/ 183 w 191"/>
                <a:gd name="T79" fmla="*/ 235 h 226"/>
                <a:gd name="T80" fmla="*/ 166 w 191"/>
                <a:gd name="T81" fmla="*/ 235 h 226"/>
                <a:gd name="T82" fmla="*/ 149 w 191"/>
                <a:gd name="T83" fmla="*/ 235 h 226"/>
                <a:gd name="T84" fmla="*/ 133 w 191"/>
                <a:gd name="T85" fmla="*/ 235 h 226"/>
                <a:gd name="T86" fmla="*/ 130 w 191"/>
                <a:gd name="T87" fmla="*/ 233 h 226"/>
                <a:gd name="T88" fmla="*/ 106 w 191"/>
                <a:gd name="T89" fmla="*/ 239 h 226"/>
                <a:gd name="T90" fmla="*/ 103 w 191"/>
                <a:gd name="T91" fmla="*/ 240 h 226"/>
                <a:gd name="T92" fmla="*/ 93 w 191"/>
                <a:gd name="T93" fmla="*/ 233 h 226"/>
                <a:gd name="T94" fmla="*/ 84 w 191"/>
                <a:gd name="T95" fmla="*/ 251 h 226"/>
                <a:gd name="T96" fmla="*/ 81 w 191"/>
                <a:gd name="T97" fmla="*/ 250 h 226"/>
                <a:gd name="T98" fmla="*/ 68 w 191"/>
                <a:gd name="T99" fmla="*/ 237 h 226"/>
                <a:gd name="T100" fmla="*/ 55 w 191"/>
                <a:gd name="T101" fmla="*/ 222 h 226"/>
                <a:gd name="T102" fmla="*/ 39 w 191"/>
                <a:gd name="T103" fmla="*/ 212 h 226"/>
                <a:gd name="T104" fmla="*/ 26 w 191"/>
                <a:gd name="T105" fmla="*/ 213 h 226"/>
                <a:gd name="T106" fmla="*/ 10 w 191"/>
                <a:gd name="T107" fmla="*/ 217 h 2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1"/>
                <a:gd name="T163" fmla="*/ 0 h 226"/>
                <a:gd name="T164" fmla="*/ 191 w 191"/>
                <a:gd name="T165" fmla="*/ 226 h 2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1" h="226">
                  <a:moveTo>
                    <a:pt x="9" y="195"/>
                  </a:moveTo>
                  <a:lnTo>
                    <a:pt x="6" y="202"/>
                  </a:lnTo>
                  <a:lnTo>
                    <a:pt x="11" y="180"/>
                  </a:lnTo>
                  <a:lnTo>
                    <a:pt x="14" y="159"/>
                  </a:lnTo>
                  <a:lnTo>
                    <a:pt x="9" y="142"/>
                  </a:lnTo>
                  <a:lnTo>
                    <a:pt x="11" y="123"/>
                  </a:lnTo>
                  <a:lnTo>
                    <a:pt x="1" y="112"/>
                  </a:lnTo>
                  <a:lnTo>
                    <a:pt x="0" y="117"/>
                  </a:lnTo>
                  <a:lnTo>
                    <a:pt x="2" y="107"/>
                  </a:lnTo>
                  <a:lnTo>
                    <a:pt x="17" y="107"/>
                  </a:lnTo>
                  <a:lnTo>
                    <a:pt x="32" y="107"/>
                  </a:lnTo>
                  <a:lnTo>
                    <a:pt x="48" y="107"/>
                  </a:lnTo>
                  <a:lnTo>
                    <a:pt x="63" y="107"/>
                  </a:lnTo>
                  <a:lnTo>
                    <a:pt x="63" y="92"/>
                  </a:lnTo>
                  <a:lnTo>
                    <a:pt x="63" y="77"/>
                  </a:lnTo>
                  <a:lnTo>
                    <a:pt x="79" y="69"/>
                  </a:lnTo>
                  <a:lnTo>
                    <a:pt x="80" y="46"/>
                  </a:lnTo>
                  <a:lnTo>
                    <a:pt x="80" y="23"/>
                  </a:lnTo>
                  <a:lnTo>
                    <a:pt x="93" y="23"/>
                  </a:lnTo>
                  <a:lnTo>
                    <a:pt x="107" y="23"/>
                  </a:lnTo>
                  <a:lnTo>
                    <a:pt x="119" y="23"/>
                  </a:lnTo>
                  <a:lnTo>
                    <a:pt x="132" y="23"/>
                  </a:lnTo>
                  <a:lnTo>
                    <a:pt x="132" y="0"/>
                  </a:lnTo>
                  <a:lnTo>
                    <a:pt x="147" y="10"/>
                  </a:lnTo>
                  <a:lnTo>
                    <a:pt x="162" y="21"/>
                  </a:lnTo>
                  <a:lnTo>
                    <a:pt x="176" y="30"/>
                  </a:lnTo>
                  <a:lnTo>
                    <a:pt x="191" y="41"/>
                  </a:lnTo>
                  <a:lnTo>
                    <a:pt x="177" y="41"/>
                  </a:lnTo>
                  <a:lnTo>
                    <a:pt x="163" y="41"/>
                  </a:lnTo>
                  <a:lnTo>
                    <a:pt x="165" y="60"/>
                  </a:lnTo>
                  <a:lnTo>
                    <a:pt x="167" y="80"/>
                  </a:lnTo>
                  <a:lnTo>
                    <a:pt x="169" y="99"/>
                  </a:lnTo>
                  <a:lnTo>
                    <a:pt x="170" y="117"/>
                  </a:lnTo>
                  <a:lnTo>
                    <a:pt x="173" y="136"/>
                  </a:lnTo>
                  <a:lnTo>
                    <a:pt x="174" y="155"/>
                  </a:lnTo>
                  <a:lnTo>
                    <a:pt x="175" y="174"/>
                  </a:lnTo>
                  <a:lnTo>
                    <a:pt x="177" y="194"/>
                  </a:lnTo>
                  <a:lnTo>
                    <a:pt x="181" y="197"/>
                  </a:lnTo>
                  <a:lnTo>
                    <a:pt x="179" y="212"/>
                  </a:lnTo>
                  <a:lnTo>
                    <a:pt x="164" y="212"/>
                  </a:lnTo>
                  <a:lnTo>
                    <a:pt x="149" y="212"/>
                  </a:lnTo>
                  <a:lnTo>
                    <a:pt x="134" y="212"/>
                  </a:lnTo>
                  <a:lnTo>
                    <a:pt x="119" y="212"/>
                  </a:lnTo>
                  <a:lnTo>
                    <a:pt x="117" y="210"/>
                  </a:lnTo>
                  <a:lnTo>
                    <a:pt x="95" y="215"/>
                  </a:lnTo>
                  <a:lnTo>
                    <a:pt x="92" y="216"/>
                  </a:lnTo>
                  <a:lnTo>
                    <a:pt x="83" y="210"/>
                  </a:lnTo>
                  <a:lnTo>
                    <a:pt x="75" y="226"/>
                  </a:lnTo>
                  <a:lnTo>
                    <a:pt x="73" y="225"/>
                  </a:lnTo>
                  <a:lnTo>
                    <a:pt x="61" y="213"/>
                  </a:lnTo>
                  <a:lnTo>
                    <a:pt x="49" y="200"/>
                  </a:lnTo>
                  <a:lnTo>
                    <a:pt x="35" y="191"/>
                  </a:lnTo>
                  <a:lnTo>
                    <a:pt x="23" y="192"/>
                  </a:lnTo>
                  <a:lnTo>
                    <a:pt x="9" y="19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0" name="Freeform 164"/>
            <p:cNvSpPr>
              <a:spLocks noChangeAspect="1"/>
            </p:cNvSpPr>
            <p:nvPr/>
          </p:nvSpPr>
          <p:spPr bwMode="auto">
            <a:xfrm>
              <a:off x="3978249" y="2940997"/>
              <a:ext cx="285020" cy="252308"/>
            </a:xfrm>
            <a:custGeom>
              <a:avLst/>
              <a:gdLst>
                <a:gd name="T0" fmla="*/ 106 w 186"/>
                <a:gd name="T1" fmla="*/ 40 h 147"/>
                <a:gd name="T2" fmla="*/ 91 w 186"/>
                <a:gd name="T3" fmla="*/ 50 h 147"/>
                <a:gd name="T4" fmla="*/ 76 w 186"/>
                <a:gd name="T5" fmla="*/ 60 h 147"/>
                <a:gd name="T6" fmla="*/ 66 w 186"/>
                <a:gd name="T7" fmla="*/ 76 h 147"/>
                <a:gd name="T8" fmla="*/ 59 w 186"/>
                <a:gd name="T9" fmla="*/ 90 h 147"/>
                <a:gd name="T10" fmla="*/ 62 w 186"/>
                <a:gd name="T11" fmla="*/ 109 h 147"/>
                <a:gd name="T12" fmla="*/ 53 w 186"/>
                <a:gd name="T13" fmla="*/ 123 h 147"/>
                <a:gd name="T14" fmla="*/ 45 w 186"/>
                <a:gd name="T15" fmla="*/ 137 h 147"/>
                <a:gd name="T16" fmla="*/ 32 w 186"/>
                <a:gd name="T17" fmla="*/ 147 h 147"/>
                <a:gd name="T18" fmla="*/ 19 w 186"/>
                <a:gd name="T19" fmla="*/ 156 h 147"/>
                <a:gd name="T20" fmla="*/ 0 w 186"/>
                <a:gd name="T21" fmla="*/ 164 h 147"/>
                <a:gd name="T22" fmla="*/ 19 w 186"/>
                <a:gd name="T23" fmla="*/ 164 h 147"/>
                <a:gd name="T24" fmla="*/ 39 w 186"/>
                <a:gd name="T25" fmla="*/ 164 h 147"/>
                <a:gd name="T26" fmla="*/ 58 w 186"/>
                <a:gd name="T27" fmla="*/ 164 h 147"/>
                <a:gd name="T28" fmla="*/ 76 w 186"/>
                <a:gd name="T29" fmla="*/ 164 h 147"/>
                <a:gd name="T30" fmla="*/ 80 w 186"/>
                <a:gd name="T31" fmla="*/ 141 h 147"/>
                <a:gd name="T32" fmla="*/ 95 w 186"/>
                <a:gd name="T33" fmla="*/ 134 h 147"/>
                <a:gd name="T34" fmla="*/ 109 w 186"/>
                <a:gd name="T35" fmla="*/ 125 h 147"/>
                <a:gd name="T36" fmla="*/ 123 w 186"/>
                <a:gd name="T37" fmla="*/ 118 h 147"/>
                <a:gd name="T38" fmla="*/ 138 w 186"/>
                <a:gd name="T39" fmla="*/ 112 h 147"/>
                <a:gd name="T40" fmla="*/ 151 w 186"/>
                <a:gd name="T41" fmla="*/ 104 h 147"/>
                <a:gd name="T42" fmla="*/ 163 w 186"/>
                <a:gd name="T43" fmla="*/ 95 h 147"/>
                <a:gd name="T44" fmla="*/ 163 w 186"/>
                <a:gd name="T45" fmla="*/ 83 h 147"/>
                <a:gd name="T46" fmla="*/ 185 w 186"/>
                <a:gd name="T47" fmla="*/ 75 h 147"/>
                <a:gd name="T48" fmla="*/ 203 w 186"/>
                <a:gd name="T49" fmla="*/ 74 h 147"/>
                <a:gd name="T50" fmla="*/ 206 w 186"/>
                <a:gd name="T51" fmla="*/ 68 h 147"/>
                <a:gd name="T52" fmla="*/ 196 w 186"/>
                <a:gd name="T53" fmla="*/ 49 h 147"/>
                <a:gd name="T54" fmla="*/ 193 w 186"/>
                <a:gd name="T55" fmla="*/ 35 h 147"/>
                <a:gd name="T56" fmla="*/ 192 w 186"/>
                <a:gd name="T57" fmla="*/ 20 h 147"/>
                <a:gd name="T58" fmla="*/ 188 w 186"/>
                <a:gd name="T59" fmla="*/ 16 h 147"/>
                <a:gd name="T60" fmla="*/ 176 w 186"/>
                <a:gd name="T61" fmla="*/ 11 h 147"/>
                <a:gd name="T62" fmla="*/ 171 w 186"/>
                <a:gd name="T63" fmla="*/ 13 h 147"/>
                <a:gd name="T64" fmla="*/ 143 w 186"/>
                <a:gd name="T65" fmla="*/ 10 h 147"/>
                <a:gd name="T66" fmla="*/ 133 w 186"/>
                <a:gd name="T67" fmla="*/ 0 h 147"/>
                <a:gd name="T68" fmla="*/ 124 w 186"/>
                <a:gd name="T69" fmla="*/ 8 h 147"/>
                <a:gd name="T70" fmla="*/ 116 w 186"/>
                <a:gd name="T71" fmla="*/ 23 h 147"/>
                <a:gd name="T72" fmla="*/ 106 w 186"/>
                <a:gd name="T73" fmla="*/ 40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7"/>
                <a:gd name="T113" fmla="*/ 186 w 186"/>
                <a:gd name="T114" fmla="*/ 147 h 1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7">
                  <a:moveTo>
                    <a:pt x="96" y="36"/>
                  </a:moveTo>
                  <a:lnTo>
                    <a:pt x="82" y="45"/>
                  </a:lnTo>
                  <a:lnTo>
                    <a:pt x="69" y="54"/>
                  </a:lnTo>
                  <a:lnTo>
                    <a:pt x="60" y="68"/>
                  </a:lnTo>
                  <a:lnTo>
                    <a:pt x="53" y="81"/>
                  </a:lnTo>
                  <a:lnTo>
                    <a:pt x="56" y="98"/>
                  </a:lnTo>
                  <a:lnTo>
                    <a:pt x="48" y="110"/>
                  </a:lnTo>
                  <a:lnTo>
                    <a:pt x="41" y="123"/>
                  </a:lnTo>
                  <a:lnTo>
                    <a:pt x="29" y="132"/>
                  </a:lnTo>
                  <a:lnTo>
                    <a:pt x="17" y="140"/>
                  </a:lnTo>
                  <a:lnTo>
                    <a:pt x="0" y="147"/>
                  </a:lnTo>
                  <a:lnTo>
                    <a:pt x="17" y="147"/>
                  </a:lnTo>
                  <a:lnTo>
                    <a:pt x="35" y="147"/>
                  </a:lnTo>
                  <a:lnTo>
                    <a:pt x="52" y="147"/>
                  </a:lnTo>
                  <a:lnTo>
                    <a:pt x="69" y="147"/>
                  </a:lnTo>
                  <a:lnTo>
                    <a:pt x="72" y="126"/>
                  </a:lnTo>
                  <a:lnTo>
                    <a:pt x="86" y="120"/>
                  </a:lnTo>
                  <a:lnTo>
                    <a:pt x="98" y="112"/>
                  </a:lnTo>
                  <a:lnTo>
                    <a:pt x="111" y="106"/>
                  </a:lnTo>
                  <a:lnTo>
                    <a:pt x="125" y="100"/>
                  </a:lnTo>
                  <a:lnTo>
                    <a:pt x="136" y="93"/>
                  </a:lnTo>
                  <a:lnTo>
                    <a:pt x="147" y="85"/>
                  </a:lnTo>
                  <a:lnTo>
                    <a:pt x="147" y="74"/>
                  </a:lnTo>
                  <a:lnTo>
                    <a:pt x="167" y="67"/>
                  </a:lnTo>
                  <a:lnTo>
                    <a:pt x="183" y="66"/>
                  </a:lnTo>
                  <a:lnTo>
                    <a:pt x="186" y="61"/>
                  </a:lnTo>
                  <a:lnTo>
                    <a:pt x="177" y="44"/>
                  </a:lnTo>
                  <a:lnTo>
                    <a:pt x="174" y="31"/>
                  </a:lnTo>
                  <a:lnTo>
                    <a:pt x="173" y="18"/>
                  </a:lnTo>
                  <a:lnTo>
                    <a:pt x="170" y="14"/>
                  </a:lnTo>
                  <a:lnTo>
                    <a:pt x="159" y="10"/>
                  </a:lnTo>
                  <a:lnTo>
                    <a:pt x="154" y="12"/>
                  </a:lnTo>
                  <a:lnTo>
                    <a:pt x="129" y="9"/>
                  </a:lnTo>
                  <a:lnTo>
                    <a:pt x="120" y="0"/>
                  </a:lnTo>
                  <a:lnTo>
                    <a:pt x="112" y="7"/>
                  </a:lnTo>
                  <a:lnTo>
                    <a:pt x="105" y="21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1" name="Freeform 165"/>
            <p:cNvSpPr>
              <a:spLocks noChangeAspect="1"/>
            </p:cNvSpPr>
            <p:nvPr/>
          </p:nvSpPr>
          <p:spPr bwMode="auto">
            <a:xfrm>
              <a:off x="4295092" y="3319459"/>
              <a:ext cx="377721" cy="363078"/>
            </a:xfrm>
            <a:custGeom>
              <a:avLst/>
              <a:gdLst>
                <a:gd name="T0" fmla="*/ 30 w 246"/>
                <a:gd name="T1" fmla="*/ 216 h 212"/>
                <a:gd name="T2" fmla="*/ 23 w 246"/>
                <a:gd name="T3" fmla="*/ 217 h 212"/>
                <a:gd name="T4" fmla="*/ 13 w 246"/>
                <a:gd name="T5" fmla="*/ 209 h 212"/>
                <a:gd name="T6" fmla="*/ 13 w 246"/>
                <a:gd name="T7" fmla="*/ 203 h 212"/>
                <a:gd name="T8" fmla="*/ 16 w 246"/>
                <a:gd name="T9" fmla="*/ 201 h 212"/>
                <a:gd name="T10" fmla="*/ 2 w 246"/>
                <a:gd name="T11" fmla="*/ 187 h 212"/>
                <a:gd name="T12" fmla="*/ 0 w 246"/>
                <a:gd name="T13" fmla="*/ 170 h 212"/>
                <a:gd name="T14" fmla="*/ 2 w 246"/>
                <a:gd name="T15" fmla="*/ 170 h 212"/>
                <a:gd name="T16" fmla="*/ 18 w 246"/>
                <a:gd name="T17" fmla="*/ 164 h 212"/>
                <a:gd name="T18" fmla="*/ 38 w 246"/>
                <a:gd name="T19" fmla="*/ 164 h 212"/>
                <a:gd name="T20" fmla="*/ 57 w 246"/>
                <a:gd name="T21" fmla="*/ 163 h 212"/>
                <a:gd name="T22" fmla="*/ 67 w 246"/>
                <a:gd name="T23" fmla="*/ 145 h 212"/>
                <a:gd name="T24" fmla="*/ 68 w 246"/>
                <a:gd name="T25" fmla="*/ 130 h 212"/>
                <a:gd name="T26" fmla="*/ 68 w 246"/>
                <a:gd name="T27" fmla="*/ 116 h 212"/>
                <a:gd name="T28" fmla="*/ 69 w 246"/>
                <a:gd name="T29" fmla="*/ 101 h 212"/>
                <a:gd name="T30" fmla="*/ 69 w 246"/>
                <a:gd name="T31" fmla="*/ 87 h 212"/>
                <a:gd name="T32" fmla="*/ 83 w 246"/>
                <a:gd name="T33" fmla="*/ 83 h 212"/>
                <a:gd name="T34" fmla="*/ 97 w 246"/>
                <a:gd name="T35" fmla="*/ 81 h 212"/>
                <a:gd name="T36" fmla="*/ 110 w 246"/>
                <a:gd name="T37" fmla="*/ 67 h 212"/>
                <a:gd name="T38" fmla="*/ 124 w 246"/>
                <a:gd name="T39" fmla="*/ 53 h 212"/>
                <a:gd name="T40" fmla="*/ 143 w 246"/>
                <a:gd name="T41" fmla="*/ 40 h 212"/>
                <a:gd name="T42" fmla="*/ 163 w 246"/>
                <a:gd name="T43" fmla="*/ 27 h 212"/>
                <a:gd name="T44" fmla="*/ 182 w 246"/>
                <a:gd name="T45" fmla="*/ 13 h 212"/>
                <a:gd name="T46" fmla="*/ 202 w 246"/>
                <a:gd name="T47" fmla="*/ 0 h 212"/>
                <a:gd name="T48" fmla="*/ 226 w 246"/>
                <a:gd name="T49" fmla="*/ 7 h 212"/>
                <a:gd name="T50" fmla="*/ 241 w 246"/>
                <a:gd name="T51" fmla="*/ 18 h 212"/>
                <a:gd name="T52" fmla="*/ 253 w 246"/>
                <a:gd name="T53" fmla="*/ 10 h 212"/>
                <a:gd name="T54" fmla="*/ 254 w 246"/>
                <a:gd name="T55" fmla="*/ 10 h 212"/>
                <a:gd name="T56" fmla="*/ 255 w 246"/>
                <a:gd name="T57" fmla="*/ 24 h 212"/>
                <a:gd name="T58" fmla="*/ 257 w 246"/>
                <a:gd name="T59" fmla="*/ 40 h 212"/>
                <a:gd name="T60" fmla="*/ 273 w 246"/>
                <a:gd name="T61" fmla="*/ 62 h 212"/>
                <a:gd name="T62" fmla="*/ 269 w 246"/>
                <a:gd name="T63" fmla="*/ 71 h 212"/>
                <a:gd name="T64" fmla="*/ 267 w 246"/>
                <a:gd name="T65" fmla="*/ 87 h 212"/>
                <a:gd name="T66" fmla="*/ 266 w 246"/>
                <a:gd name="T67" fmla="*/ 101 h 212"/>
                <a:gd name="T68" fmla="*/ 266 w 246"/>
                <a:gd name="T69" fmla="*/ 117 h 212"/>
                <a:gd name="T70" fmla="*/ 264 w 246"/>
                <a:gd name="T71" fmla="*/ 131 h 212"/>
                <a:gd name="T72" fmla="*/ 256 w 246"/>
                <a:gd name="T73" fmla="*/ 144 h 212"/>
                <a:gd name="T74" fmla="*/ 249 w 246"/>
                <a:gd name="T75" fmla="*/ 156 h 212"/>
                <a:gd name="T76" fmla="*/ 241 w 246"/>
                <a:gd name="T77" fmla="*/ 168 h 212"/>
                <a:gd name="T78" fmla="*/ 233 w 246"/>
                <a:gd name="T79" fmla="*/ 180 h 212"/>
                <a:gd name="T80" fmla="*/ 234 w 246"/>
                <a:gd name="T81" fmla="*/ 196 h 212"/>
                <a:gd name="T82" fmla="*/ 214 w 246"/>
                <a:gd name="T83" fmla="*/ 207 h 212"/>
                <a:gd name="T84" fmla="*/ 196 w 246"/>
                <a:gd name="T85" fmla="*/ 205 h 212"/>
                <a:gd name="T86" fmla="*/ 178 w 246"/>
                <a:gd name="T87" fmla="*/ 204 h 212"/>
                <a:gd name="T88" fmla="*/ 158 w 246"/>
                <a:gd name="T89" fmla="*/ 214 h 212"/>
                <a:gd name="T90" fmla="*/ 146 w 246"/>
                <a:gd name="T91" fmla="*/ 208 h 212"/>
                <a:gd name="T92" fmla="*/ 133 w 246"/>
                <a:gd name="T93" fmla="*/ 203 h 212"/>
                <a:gd name="T94" fmla="*/ 114 w 246"/>
                <a:gd name="T95" fmla="*/ 208 h 212"/>
                <a:gd name="T96" fmla="*/ 102 w 246"/>
                <a:gd name="T97" fmla="*/ 196 h 212"/>
                <a:gd name="T98" fmla="*/ 84 w 246"/>
                <a:gd name="T99" fmla="*/ 195 h 212"/>
                <a:gd name="T100" fmla="*/ 69 w 246"/>
                <a:gd name="T101" fmla="*/ 200 h 212"/>
                <a:gd name="T102" fmla="*/ 64 w 246"/>
                <a:gd name="T103" fmla="*/ 215 h 212"/>
                <a:gd name="T104" fmla="*/ 60 w 246"/>
                <a:gd name="T105" fmla="*/ 228 h 212"/>
                <a:gd name="T106" fmla="*/ 58 w 246"/>
                <a:gd name="T107" fmla="*/ 236 h 212"/>
                <a:gd name="T108" fmla="*/ 43 w 246"/>
                <a:gd name="T109" fmla="*/ 223 h 212"/>
                <a:gd name="T110" fmla="*/ 38 w 246"/>
                <a:gd name="T111" fmla="*/ 229 h 212"/>
                <a:gd name="T112" fmla="*/ 38 w 246"/>
                <a:gd name="T113" fmla="*/ 232 h 212"/>
                <a:gd name="T114" fmla="*/ 34 w 246"/>
                <a:gd name="T115" fmla="*/ 222 h 212"/>
                <a:gd name="T116" fmla="*/ 30 w 246"/>
                <a:gd name="T117" fmla="*/ 216 h 2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12"/>
                <a:gd name="T179" fmla="*/ 246 w 246"/>
                <a:gd name="T180" fmla="*/ 212 h 2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12">
                  <a:moveTo>
                    <a:pt x="27" y="194"/>
                  </a:moveTo>
                  <a:lnTo>
                    <a:pt x="21" y="195"/>
                  </a:lnTo>
                  <a:lnTo>
                    <a:pt x="12" y="188"/>
                  </a:lnTo>
                  <a:lnTo>
                    <a:pt x="12" y="182"/>
                  </a:lnTo>
                  <a:lnTo>
                    <a:pt x="14" y="181"/>
                  </a:lnTo>
                  <a:lnTo>
                    <a:pt x="2" y="168"/>
                  </a:lnTo>
                  <a:lnTo>
                    <a:pt x="0" y="153"/>
                  </a:lnTo>
                  <a:lnTo>
                    <a:pt x="2" y="153"/>
                  </a:lnTo>
                  <a:lnTo>
                    <a:pt x="16" y="147"/>
                  </a:lnTo>
                  <a:lnTo>
                    <a:pt x="34" y="147"/>
                  </a:lnTo>
                  <a:lnTo>
                    <a:pt x="51" y="146"/>
                  </a:lnTo>
                  <a:lnTo>
                    <a:pt x="60" y="130"/>
                  </a:lnTo>
                  <a:lnTo>
                    <a:pt x="61" y="117"/>
                  </a:lnTo>
                  <a:lnTo>
                    <a:pt x="61" y="104"/>
                  </a:lnTo>
                  <a:lnTo>
                    <a:pt x="62" y="91"/>
                  </a:lnTo>
                  <a:lnTo>
                    <a:pt x="62" y="78"/>
                  </a:lnTo>
                  <a:lnTo>
                    <a:pt x="75" y="75"/>
                  </a:lnTo>
                  <a:lnTo>
                    <a:pt x="87" y="73"/>
                  </a:lnTo>
                  <a:lnTo>
                    <a:pt x="99" y="60"/>
                  </a:lnTo>
                  <a:lnTo>
                    <a:pt x="112" y="48"/>
                  </a:lnTo>
                  <a:lnTo>
                    <a:pt x="129" y="36"/>
                  </a:lnTo>
                  <a:lnTo>
                    <a:pt x="147" y="24"/>
                  </a:lnTo>
                  <a:lnTo>
                    <a:pt x="164" y="12"/>
                  </a:lnTo>
                  <a:lnTo>
                    <a:pt x="182" y="0"/>
                  </a:lnTo>
                  <a:lnTo>
                    <a:pt x="204" y="6"/>
                  </a:lnTo>
                  <a:lnTo>
                    <a:pt x="217" y="16"/>
                  </a:lnTo>
                  <a:lnTo>
                    <a:pt x="228" y="9"/>
                  </a:lnTo>
                  <a:lnTo>
                    <a:pt x="229" y="9"/>
                  </a:lnTo>
                  <a:lnTo>
                    <a:pt x="230" y="22"/>
                  </a:lnTo>
                  <a:lnTo>
                    <a:pt x="232" y="36"/>
                  </a:lnTo>
                  <a:lnTo>
                    <a:pt x="246" y="56"/>
                  </a:lnTo>
                  <a:lnTo>
                    <a:pt x="242" y="64"/>
                  </a:lnTo>
                  <a:lnTo>
                    <a:pt x="241" y="78"/>
                  </a:lnTo>
                  <a:lnTo>
                    <a:pt x="240" y="91"/>
                  </a:lnTo>
                  <a:lnTo>
                    <a:pt x="240" y="105"/>
                  </a:lnTo>
                  <a:lnTo>
                    <a:pt x="238" y="118"/>
                  </a:lnTo>
                  <a:lnTo>
                    <a:pt x="231" y="129"/>
                  </a:lnTo>
                  <a:lnTo>
                    <a:pt x="224" y="140"/>
                  </a:lnTo>
                  <a:lnTo>
                    <a:pt x="217" y="151"/>
                  </a:lnTo>
                  <a:lnTo>
                    <a:pt x="210" y="162"/>
                  </a:lnTo>
                  <a:lnTo>
                    <a:pt x="211" y="176"/>
                  </a:lnTo>
                  <a:lnTo>
                    <a:pt x="193" y="186"/>
                  </a:lnTo>
                  <a:lnTo>
                    <a:pt x="177" y="184"/>
                  </a:lnTo>
                  <a:lnTo>
                    <a:pt x="160" y="183"/>
                  </a:lnTo>
                  <a:lnTo>
                    <a:pt x="142" y="192"/>
                  </a:lnTo>
                  <a:lnTo>
                    <a:pt x="132" y="187"/>
                  </a:lnTo>
                  <a:lnTo>
                    <a:pt x="120" y="182"/>
                  </a:lnTo>
                  <a:lnTo>
                    <a:pt x="103" y="187"/>
                  </a:lnTo>
                  <a:lnTo>
                    <a:pt x="92" y="176"/>
                  </a:lnTo>
                  <a:lnTo>
                    <a:pt x="76" y="175"/>
                  </a:lnTo>
                  <a:lnTo>
                    <a:pt x="62" y="180"/>
                  </a:lnTo>
                  <a:lnTo>
                    <a:pt x="58" y="193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39" y="200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31" y="199"/>
                  </a:lnTo>
                  <a:lnTo>
                    <a:pt x="27" y="19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2" name="Freeform 166"/>
            <p:cNvSpPr>
              <a:spLocks noChangeAspect="1"/>
            </p:cNvSpPr>
            <p:nvPr/>
          </p:nvSpPr>
          <p:spPr bwMode="auto">
            <a:xfrm>
              <a:off x="3867561" y="3531767"/>
              <a:ext cx="146661" cy="133846"/>
            </a:xfrm>
            <a:custGeom>
              <a:avLst/>
              <a:gdLst>
                <a:gd name="T0" fmla="*/ 20 w 95"/>
                <a:gd name="T1" fmla="*/ 4 h 78"/>
                <a:gd name="T2" fmla="*/ 17 w 95"/>
                <a:gd name="T3" fmla="*/ 12 h 78"/>
                <a:gd name="T4" fmla="*/ 9 w 95"/>
                <a:gd name="T5" fmla="*/ 26 h 78"/>
                <a:gd name="T6" fmla="*/ 0 w 95"/>
                <a:gd name="T7" fmla="*/ 39 h 78"/>
                <a:gd name="T8" fmla="*/ 11 w 95"/>
                <a:gd name="T9" fmla="*/ 54 h 78"/>
                <a:gd name="T10" fmla="*/ 17 w 95"/>
                <a:gd name="T11" fmla="*/ 50 h 78"/>
                <a:gd name="T12" fmla="*/ 12 w 95"/>
                <a:gd name="T13" fmla="*/ 54 h 78"/>
                <a:gd name="T14" fmla="*/ 16 w 95"/>
                <a:gd name="T15" fmla="*/ 55 h 78"/>
                <a:gd name="T16" fmla="*/ 16 w 95"/>
                <a:gd name="T17" fmla="*/ 61 h 78"/>
                <a:gd name="T18" fmla="*/ 33 w 95"/>
                <a:gd name="T19" fmla="*/ 61 h 78"/>
                <a:gd name="T20" fmla="*/ 37 w 95"/>
                <a:gd name="T21" fmla="*/ 58 h 78"/>
                <a:gd name="T22" fmla="*/ 58 w 95"/>
                <a:gd name="T23" fmla="*/ 61 h 78"/>
                <a:gd name="T24" fmla="*/ 62 w 95"/>
                <a:gd name="T25" fmla="*/ 67 h 78"/>
                <a:gd name="T26" fmla="*/ 39 w 95"/>
                <a:gd name="T27" fmla="*/ 61 h 78"/>
                <a:gd name="T28" fmla="*/ 26 w 95"/>
                <a:gd name="T29" fmla="*/ 67 h 78"/>
                <a:gd name="T30" fmla="*/ 11 w 95"/>
                <a:gd name="T31" fmla="*/ 71 h 78"/>
                <a:gd name="T32" fmla="*/ 13 w 95"/>
                <a:gd name="T33" fmla="*/ 80 h 78"/>
                <a:gd name="T34" fmla="*/ 26 w 95"/>
                <a:gd name="T35" fmla="*/ 79 h 78"/>
                <a:gd name="T36" fmla="*/ 32 w 95"/>
                <a:gd name="T37" fmla="*/ 77 h 78"/>
                <a:gd name="T38" fmla="*/ 32 w 95"/>
                <a:gd name="T39" fmla="*/ 79 h 78"/>
                <a:gd name="T40" fmla="*/ 17 w 95"/>
                <a:gd name="T41" fmla="*/ 80 h 78"/>
                <a:gd name="T42" fmla="*/ 12 w 95"/>
                <a:gd name="T43" fmla="*/ 87 h 78"/>
                <a:gd name="T44" fmla="*/ 36 w 95"/>
                <a:gd name="T45" fmla="*/ 81 h 78"/>
                <a:gd name="T46" fmla="*/ 50 w 95"/>
                <a:gd name="T47" fmla="*/ 80 h 78"/>
                <a:gd name="T48" fmla="*/ 65 w 95"/>
                <a:gd name="T49" fmla="*/ 79 h 78"/>
                <a:gd name="T50" fmla="*/ 80 w 95"/>
                <a:gd name="T51" fmla="*/ 84 h 78"/>
                <a:gd name="T52" fmla="*/ 106 w 95"/>
                <a:gd name="T53" fmla="*/ 85 h 78"/>
                <a:gd name="T54" fmla="*/ 100 w 95"/>
                <a:gd name="T55" fmla="*/ 66 h 78"/>
                <a:gd name="T56" fmla="*/ 96 w 95"/>
                <a:gd name="T57" fmla="*/ 58 h 78"/>
                <a:gd name="T58" fmla="*/ 91 w 95"/>
                <a:gd name="T59" fmla="*/ 38 h 78"/>
                <a:gd name="T60" fmla="*/ 78 w 95"/>
                <a:gd name="T61" fmla="*/ 25 h 78"/>
                <a:gd name="T62" fmla="*/ 65 w 95"/>
                <a:gd name="T63" fmla="*/ 10 h 78"/>
                <a:gd name="T64" fmla="*/ 49 w 95"/>
                <a:gd name="T65" fmla="*/ 0 h 78"/>
                <a:gd name="T66" fmla="*/ 36 w 95"/>
                <a:gd name="T67" fmla="*/ 1 h 78"/>
                <a:gd name="T68" fmla="*/ 20 w 95"/>
                <a:gd name="T69" fmla="*/ 4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78"/>
                <a:gd name="T107" fmla="*/ 95 w 95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78">
                  <a:moveTo>
                    <a:pt x="18" y="4"/>
                  </a:moveTo>
                  <a:lnTo>
                    <a:pt x="15" y="11"/>
                  </a:lnTo>
                  <a:lnTo>
                    <a:pt x="8" y="23"/>
                  </a:lnTo>
                  <a:lnTo>
                    <a:pt x="0" y="35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1" y="48"/>
                  </a:lnTo>
                  <a:lnTo>
                    <a:pt x="14" y="49"/>
                  </a:lnTo>
                  <a:lnTo>
                    <a:pt x="14" y="55"/>
                  </a:lnTo>
                  <a:lnTo>
                    <a:pt x="30" y="55"/>
                  </a:lnTo>
                  <a:lnTo>
                    <a:pt x="33" y="52"/>
                  </a:lnTo>
                  <a:lnTo>
                    <a:pt x="52" y="55"/>
                  </a:lnTo>
                  <a:lnTo>
                    <a:pt x="56" y="60"/>
                  </a:lnTo>
                  <a:lnTo>
                    <a:pt x="35" y="55"/>
                  </a:lnTo>
                  <a:lnTo>
                    <a:pt x="23" y="60"/>
                  </a:lnTo>
                  <a:lnTo>
                    <a:pt x="10" y="64"/>
                  </a:lnTo>
                  <a:lnTo>
                    <a:pt x="12" y="72"/>
                  </a:lnTo>
                  <a:lnTo>
                    <a:pt x="23" y="71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15" y="72"/>
                  </a:lnTo>
                  <a:lnTo>
                    <a:pt x="11" y="78"/>
                  </a:lnTo>
                  <a:lnTo>
                    <a:pt x="32" y="73"/>
                  </a:lnTo>
                  <a:lnTo>
                    <a:pt x="45" y="72"/>
                  </a:lnTo>
                  <a:lnTo>
                    <a:pt x="58" y="71"/>
                  </a:lnTo>
                  <a:lnTo>
                    <a:pt x="72" y="75"/>
                  </a:lnTo>
                  <a:lnTo>
                    <a:pt x="95" y="76"/>
                  </a:lnTo>
                  <a:lnTo>
                    <a:pt x="90" y="59"/>
                  </a:lnTo>
                  <a:lnTo>
                    <a:pt x="86" y="52"/>
                  </a:lnTo>
                  <a:lnTo>
                    <a:pt x="82" y="34"/>
                  </a:lnTo>
                  <a:lnTo>
                    <a:pt x="70" y="22"/>
                  </a:lnTo>
                  <a:lnTo>
                    <a:pt x="58" y="9"/>
                  </a:lnTo>
                  <a:lnTo>
                    <a:pt x="44" y="0"/>
                  </a:lnTo>
                  <a:lnTo>
                    <a:pt x="32" y="1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3" name="Freeform 167"/>
            <p:cNvSpPr>
              <a:spLocks noChangeAspect="1"/>
            </p:cNvSpPr>
            <p:nvPr/>
          </p:nvSpPr>
          <p:spPr bwMode="auto">
            <a:xfrm>
              <a:off x="4461123" y="2899458"/>
              <a:ext cx="94085" cy="215385"/>
            </a:xfrm>
            <a:custGeom>
              <a:avLst/>
              <a:gdLst>
                <a:gd name="T0" fmla="*/ 46 w 61"/>
                <a:gd name="T1" fmla="*/ 131 h 126"/>
                <a:gd name="T2" fmla="*/ 36 w 61"/>
                <a:gd name="T3" fmla="*/ 140 h 126"/>
                <a:gd name="T4" fmla="*/ 32 w 61"/>
                <a:gd name="T5" fmla="*/ 121 h 126"/>
                <a:gd name="T6" fmla="*/ 27 w 61"/>
                <a:gd name="T7" fmla="*/ 102 h 126"/>
                <a:gd name="T8" fmla="*/ 13 w 61"/>
                <a:gd name="T9" fmla="*/ 88 h 126"/>
                <a:gd name="T10" fmla="*/ 0 w 61"/>
                <a:gd name="T11" fmla="*/ 68 h 126"/>
                <a:gd name="T12" fmla="*/ 8 w 61"/>
                <a:gd name="T13" fmla="*/ 53 h 126"/>
                <a:gd name="T14" fmla="*/ 14 w 61"/>
                <a:gd name="T15" fmla="*/ 38 h 126"/>
                <a:gd name="T16" fmla="*/ 13 w 61"/>
                <a:gd name="T17" fmla="*/ 11 h 126"/>
                <a:gd name="T18" fmla="*/ 17 w 61"/>
                <a:gd name="T19" fmla="*/ 7 h 126"/>
                <a:gd name="T20" fmla="*/ 36 w 61"/>
                <a:gd name="T21" fmla="*/ 0 h 126"/>
                <a:gd name="T22" fmla="*/ 42 w 61"/>
                <a:gd name="T23" fmla="*/ 3 h 126"/>
                <a:gd name="T24" fmla="*/ 47 w 61"/>
                <a:gd name="T25" fmla="*/ 10 h 126"/>
                <a:gd name="T26" fmla="*/ 57 w 61"/>
                <a:gd name="T27" fmla="*/ 3 h 126"/>
                <a:gd name="T28" fmla="*/ 49 w 61"/>
                <a:gd name="T29" fmla="*/ 24 h 126"/>
                <a:gd name="T30" fmla="*/ 60 w 61"/>
                <a:gd name="T31" fmla="*/ 40 h 126"/>
                <a:gd name="T32" fmla="*/ 50 w 61"/>
                <a:gd name="T33" fmla="*/ 51 h 126"/>
                <a:gd name="T34" fmla="*/ 42 w 61"/>
                <a:gd name="T35" fmla="*/ 63 h 126"/>
                <a:gd name="T36" fmla="*/ 57 w 61"/>
                <a:gd name="T37" fmla="*/ 73 h 126"/>
                <a:gd name="T38" fmla="*/ 68 w 61"/>
                <a:gd name="T39" fmla="*/ 81 h 126"/>
                <a:gd name="T40" fmla="*/ 67 w 61"/>
                <a:gd name="T41" fmla="*/ 97 h 126"/>
                <a:gd name="T42" fmla="*/ 56 w 61"/>
                <a:gd name="T43" fmla="*/ 107 h 126"/>
                <a:gd name="T44" fmla="*/ 46 w 61"/>
                <a:gd name="T45" fmla="*/ 116 h 126"/>
                <a:gd name="T46" fmla="*/ 46 w 61"/>
                <a:gd name="T47" fmla="*/ 131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126"/>
                <a:gd name="T74" fmla="*/ 61 w 61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126">
                  <a:moveTo>
                    <a:pt x="41" y="118"/>
                  </a:moveTo>
                  <a:lnTo>
                    <a:pt x="32" y="126"/>
                  </a:lnTo>
                  <a:lnTo>
                    <a:pt x="29" y="109"/>
                  </a:lnTo>
                  <a:lnTo>
                    <a:pt x="24" y="92"/>
                  </a:lnTo>
                  <a:lnTo>
                    <a:pt x="12" y="79"/>
                  </a:lnTo>
                  <a:lnTo>
                    <a:pt x="0" y="61"/>
                  </a:lnTo>
                  <a:lnTo>
                    <a:pt x="7" y="48"/>
                  </a:lnTo>
                  <a:lnTo>
                    <a:pt x="13" y="34"/>
                  </a:lnTo>
                  <a:lnTo>
                    <a:pt x="12" y="10"/>
                  </a:lnTo>
                  <a:lnTo>
                    <a:pt x="15" y="6"/>
                  </a:lnTo>
                  <a:lnTo>
                    <a:pt x="32" y="0"/>
                  </a:lnTo>
                  <a:lnTo>
                    <a:pt x="38" y="3"/>
                  </a:lnTo>
                  <a:lnTo>
                    <a:pt x="42" y="9"/>
                  </a:lnTo>
                  <a:lnTo>
                    <a:pt x="51" y="3"/>
                  </a:lnTo>
                  <a:lnTo>
                    <a:pt x="44" y="22"/>
                  </a:lnTo>
                  <a:lnTo>
                    <a:pt x="54" y="36"/>
                  </a:lnTo>
                  <a:lnTo>
                    <a:pt x="45" y="46"/>
                  </a:lnTo>
                  <a:lnTo>
                    <a:pt x="38" y="57"/>
                  </a:lnTo>
                  <a:lnTo>
                    <a:pt x="51" y="66"/>
                  </a:lnTo>
                  <a:lnTo>
                    <a:pt x="61" y="73"/>
                  </a:lnTo>
                  <a:lnTo>
                    <a:pt x="60" y="87"/>
                  </a:lnTo>
                  <a:lnTo>
                    <a:pt x="50" y="96"/>
                  </a:lnTo>
                  <a:lnTo>
                    <a:pt x="41" y="104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4" name="Freeform 168"/>
            <p:cNvSpPr>
              <a:spLocks noChangeAspect="1"/>
            </p:cNvSpPr>
            <p:nvPr/>
          </p:nvSpPr>
          <p:spPr bwMode="auto">
            <a:xfrm>
              <a:off x="4008688" y="3780998"/>
              <a:ext cx="101002" cy="127693"/>
            </a:xfrm>
            <a:custGeom>
              <a:avLst/>
              <a:gdLst>
                <a:gd name="T0" fmla="*/ 70 w 65"/>
                <a:gd name="T1" fmla="*/ 83 h 74"/>
                <a:gd name="T2" fmla="*/ 51 w 65"/>
                <a:gd name="T3" fmla="*/ 71 h 74"/>
                <a:gd name="T4" fmla="*/ 33 w 65"/>
                <a:gd name="T5" fmla="*/ 61 h 74"/>
                <a:gd name="T6" fmla="*/ 16 w 65"/>
                <a:gd name="T7" fmla="*/ 45 h 74"/>
                <a:gd name="T8" fmla="*/ 0 w 65"/>
                <a:gd name="T9" fmla="*/ 30 h 74"/>
                <a:gd name="T10" fmla="*/ 6 w 65"/>
                <a:gd name="T11" fmla="*/ 24 h 74"/>
                <a:gd name="T12" fmla="*/ 13 w 65"/>
                <a:gd name="T13" fmla="*/ 11 h 74"/>
                <a:gd name="T14" fmla="*/ 21 w 65"/>
                <a:gd name="T15" fmla="*/ 0 h 74"/>
                <a:gd name="T16" fmla="*/ 30 w 65"/>
                <a:gd name="T17" fmla="*/ 0 h 74"/>
                <a:gd name="T18" fmla="*/ 36 w 65"/>
                <a:gd name="T19" fmla="*/ 20 h 74"/>
                <a:gd name="T20" fmla="*/ 40 w 65"/>
                <a:gd name="T21" fmla="*/ 24 h 74"/>
                <a:gd name="T22" fmla="*/ 48 w 65"/>
                <a:gd name="T23" fmla="*/ 18 h 74"/>
                <a:gd name="T24" fmla="*/ 54 w 65"/>
                <a:gd name="T25" fmla="*/ 18 h 74"/>
                <a:gd name="T26" fmla="*/ 54 w 65"/>
                <a:gd name="T27" fmla="*/ 36 h 74"/>
                <a:gd name="T28" fmla="*/ 54 w 65"/>
                <a:gd name="T29" fmla="*/ 40 h 74"/>
                <a:gd name="T30" fmla="*/ 64 w 65"/>
                <a:gd name="T31" fmla="*/ 49 h 74"/>
                <a:gd name="T32" fmla="*/ 73 w 65"/>
                <a:gd name="T33" fmla="*/ 58 h 74"/>
                <a:gd name="T34" fmla="*/ 70 w 65"/>
                <a:gd name="T35" fmla="*/ 83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74"/>
                <a:gd name="T56" fmla="*/ 65 w 65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74">
                  <a:moveTo>
                    <a:pt x="62" y="74"/>
                  </a:moveTo>
                  <a:lnTo>
                    <a:pt x="45" y="63"/>
                  </a:lnTo>
                  <a:lnTo>
                    <a:pt x="29" y="54"/>
                  </a:lnTo>
                  <a:lnTo>
                    <a:pt x="14" y="40"/>
                  </a:lnTo>
                  <a:lnTo>
                    <a:pt x="0" y="27"/>
                  </a:lnTo>
                  <a:lnTo>
                    <a:pt x="5" y="21"/>
                  </a:lnTo>
                  <a:lnTo>
                    <a:pt x="12" y="1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2" y="18"/>
                  </a:lnTo>
                  <a:lnTo>
                    <a:pt x="36" y="21"/>
                  </a:lnTo>
                  <a:lnTo>
                    <a:pt x="43" y="1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36"/>
                  </a:lnTo>
                  <a:lnTo>
                    <a:pt x="57" y="44"/>
                  </a:lnTo>
                  <a:lnTo>
                    <a:pt x="65" y="52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5" name="Freeform 211"/>
            <p:cNvSpPr>
              <a:spLocks noChangeAspect="1"/>
            </p:cNvSpPr>
            <p:nvPr/>
          </p:nvSpPr>
          <p:spPr bwMode="auto">
            <a:xfrm>
              <a:off x="6941905" y="4373307"/>
              <a:ext cx="968515" cy="864617"/>
            </a:xfrm>
            <a:custGeom>
              <a:avLst/>
              <a:gdLst>
                <a:gd name="T0" fmla="*/ 396 w 630"/>
                <a:gd name="T1" fmla="*/ 13 h 508"/>
                <a:gd name="T2" fmla="*/ 401 w 630"/>
                <a:gd name="T3" fmla="*/ 28 h 508"/>
                <a:gd name="T4" fmla="*/ 370 w 630"/>
                <a:gd name="T5" fmla="*/ 38 h 508"/>
                <a:gd name="T6" fmla="*/ 356 w 630"/>
                <a:gd name="T7" fmla="*/ 53 h 508"/>
                <a:gd name="T8" fmla="*/ 349 w 630"/>
                <a:gd name="T9" fmla="*/ 80 h 508"/>
                <a:gd name="T10" fmla="*/ 334 w 630"/>
                <a:gd name="T11" fmla="*/ 86 h 508"/>
                <a:gd name="T12" fmla="*/ 313 w 630"/>
                <a:gd name="T13" fmla="*/ 94 h 508"/>
                <a:gd name="T14" fmla="*/ 299 w 630"/>
                <a:gd name="T15" fmla="*/ 64 h 508"/>
                <a:gd name="T16" fmla="*/ 282 w 630"/>
                <a:gd name="T17" fmla="*/ 66 h 508"/>
                <a:gd name="T18" fmla="*/ 268 w 630"/>
                <a:gd name="T19" fmla="*/ 87 h 508"/>
                <a:gd name="T20" fmla="*/ 250 w 630"/>
                <a:gd name="T21" fmla="*/ 100 h 508"/>
                <a:gd name="T22" fmla="*/ 249 w 630"/>
                <a:gd name="T23" fmla="*/ 111 h 508"/>
                <a:gd name="T24" fmla="*/ 236 w 630"/>
                <a:gd name="T25" fmla="*/ 111 h 508"/>
                <a:gd name="T26" fmla="*/ 232 w 630"/>
                <a:gd name="T27" fmla="*/ 143 h 508"/>
                <a:gd name="T28" fmla="*/ 203 w 630"/>
                <a:gd name="T29" fmla="*/ 134 h 508"/>
                <a:gd name="T30" fmla="*/ 160 w 630"/>
                <a:gd name="T31" fmla="*/ 183 h 508"/>
                <a:gd name="T32" fmla="*/ 102 w 630"/>
                <a:gd name="T33" fmla="*/ 194 h 508"/>
                <a:gd name="T34" fmla="*/ 49 w 630"/>
                <a:gd name="T35" fmla="*/ 220 h 508"/>
                <a:gd name="T36" fmla="*/ 32 w 630"/>
                <a:gd name="T37" fmla="*/ 292 h 508"/>
                <a:gd name="T38" fmla="*/ 23 w 630"/>
                <a:gd name="T39" fmla="*/ 295 h 508"/>
                <a:gd name="T40" fmla="*/ 21 w 630"/>
                <a:gd name="T41" fmla="*/ 324 h 508"/>
                <a:gd name="T42" fmla="*/ 27 w 630"/>
                <a:gd name="T43" fmla="*/ 392 h 508"/>
                <a:gd name="T44" fmla="*/ 9 w 630"/>
                <a:gd name="T45" fmla="*/ 455 h 508"/>
                <a:gd name="T46" fmla="*/ 23 w 630"/>
                <a:gd name="T47" fmla="*/ 483 h 508"/>
                <a:gd name="T48" fmla="*/ 80 w 630"/>
                <a:gd name="T49" fmla="*/ 462 h 508"/>
                <a:gd name="T50" fmla="*/ 157 w 630"/>
                <a:gd name="T51" fmla="*/ 445 h 508"/>
                <a:gd name="T52" fmla="*/ 243 w 630"/>
                <a:gd name="T53" fmla="*/ 419 h 508"/>
                <a:gd name="T54" fmla="*/ 322 w 630"/>
                <a:gd name="T55" fmla="*/ 426 h 508"/>
                <a:gd name="T56" fmla="*/ 333 w 630"/>
                <a:gd name="T57" fmla="*/ 458 h 508"/>
                <a:gd name="T58" fmla="*/ 342 w 630"/>
                <a:gd name="T59" fmla="*/ 477 h 508"/>
                <a:gd name="T60" fmla="*/ 387 w 630"/>
                <a:gd name="T61" fmla="*/ 449 h 508"/>
                <a:gd name="T62" fmla="*/ 367 w 630"/>
                <a:gd name="T63" fmla="*/ 486 h 508"/>
                <a:gd name="T64" fmla="*/ 381 w 630"/>
                <a:gd name="T65" fmla="*/ 492 h 508"/>
                <a:gd name="T66" fmla="*/ 383 w 630"/>
                <a:gd name="T67" fmla="*/ 541 h 508"/>
                <a:gd name="T68" fmla="*/ 448 w 630"/>
                <a:gd name="T69" fmla="*/ 548 h 508"/>
                <a:gd name="T70" fmla="*/ 456 w 630"/>
                <a:gd name="T71" fmla="*/ 550 h 508"/>
                <a:gd name="T72" fmla="*/ 473 w 630"/>
                <a:gd name="T73" fmla="*/ 555 h 508"/>
                <a:gd name="T74" fmla="*/ 550 w 630"/>
                <a:gd name="T75" fmla="*/ 521 h 508"/>
                <a:gd name="T76" fmla="*/ 610 w 630"/>
                <a:gd name="T77" fmla="*/ 452 h 508"/>
                <a:gd name="T78" fmla="*/ 666 w 630"/>
                <a:gd name="T79" fmla="*/ 396 h 508"/>
                <a:gd name="T80" fmla="*/ 690 w 630"/>
                <a:gd name="T81" fmla="*/ 331 h 508"/>
                <a:gd name="T82" fmla="*/ 692 w 630"/>
                <a:gd name="T83" fmla="*/ 277 h 508"/>
                <a:gd name="T84" fmla="*/ 676 w 630"/>
                <a:gd name="T85" fmla="*/ 236 h 508"/>
                <a:gd name="T86" fmla="*/ 660 w 630"/>
                <a:gd name="T87" fmla="*/ 214 h 508"/>
                <a:gd name="T88" fmla="*/ 639 w 630"/>
                <a:gd name="T89" fmla="*/ 174 h 508"/>
                <a:gd name="T90" fmla="*/ 614 w 630"/>
                <a:gd name="T91" fmla="*/ 107 h 508"/>
                <a:gd name="T92" fmla="*/ 592 w 630"/>
                <a:gd name="T93" fmla="*/ 72 h 508"/>
                <a:gd name="T94" fmla="*/ 583 w 630"/>
                <a:gd name="T95" fmla="*/ 14 h 508"/>
                <a:gd name="T96" fmla="*/ 566 w 630"/>
                <a:gd name="T97" fmla="*/ 25 h 508"/>
                <a:gd name="T98" fmla="*/ 559 w 630"/>
                <a:gd name="T99" fmla="*/ 48 h 508"/>
                <a:gd name="T100" fmla="*/ 552 w 630"/>
                <a:gd name="T101" fmla="*/ 90 h 508"/>
                <a:gd name="T102" fmla="*/ 501 w 630"/>
                <a:gd name="T103" fmla="*/ 126 h 508"/>
                <a:gd name="T104" fmla="*/ 446 w 630"/>
                <a:gd name="T105" fmla="*/ 80 h 508"/>
                <a:gd name="T106" fmla="*/ 469 w 630"/>
                <a:gd name="T107" fmla="*/ 44 h 508"/>
                <a:gd name="T108" fmla="*/ 461 w 630"/>
                <a:gd name="T109" fmla="*/ 30 h 508"/>
                <a:gd name="T110" fmla="*/ 430 w 630"/>
                <a:gd name="T111" fmla="*/ 27 h 5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508"/>
                <a:gd name="T170" fmla="*/ 630 w 630"/>
                <a:gd name="T171" fmla="*/ 508 h 5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508">
                  <a:moveTo>
                    <a:pt x="369" y="12"/>
                  </a:moveTo>
                  <a:lnTo>
                    <a:pt x="362" y="11"/>
                  </a:lnTo>
                  <a:lnTo>
                    <a:pt x="357" y="10"/>
                  </a:lnTo>
                  <a:lnTo>
                    <a:pt x="356" y="12"/>
                  </a:lnTo>
                  <a:lnTo>
                    <a:pt x="351" y="10"/>
                  </a:lnTo>
                  <a:lnTo>
                    <a:pt x="357" y="13"/>
                  </a:lnTo>
                  <a:lnTo>
                    <a:pt x="365" y="18"/>
                  </a:lnTo>
                  <a:lnTo>
                    <a:pt x="361" y="25"/>
                  </a:lnTo>
                  <a:lnTo>
                    <a:pt x="356" y="28"/>
                  </a:lnTo>
                  <a:lnTo>
                    <a:pt x="343" y="25"/>
                  </a:lnTo>
                  <a:lnTo>
                    <a:pt x="337" y="28"/>
                  </a:lnTo>
                  <a:lnTo>
                    <a:pt x="333" y="34"/>
                  </a:lnTo>
                  <a:lnTo>
                    <a:pt x="330" y="31"/>
                  </a:lnTo>
                  <a:lnTo>
                    <a:pt x="327" y="35"/>
                  </a:lnTo>
                  <a:lnTo>
                    <a:pt x="321" y="45"/>
                  </a:lnTo>
                  <a:lnTo>
                    <a:pt x="320" y="48"/>
                  </a:lnTo>
                  <a:lnTo>
                    <a:pt x="314" y="54"/>
                  </a:lnTo>
                  <a:lnTo>
                    <a:pt x="307" y="67"/>
                  </a:lnTo>
                  <a:lnTo>
                    <a:pt x="312" y="70"/>
                  </a:lnTo>
                  <a:lnTo>
                    <a:pt x="314" y="72"/>
                  </a:lnTo>
                  <a:lnTo>
                    <a:pt x="309" y="78"/>
                  </a:lnTo>
                  <a:lnTo>
                    <a:pt x="315" y="84"/>
                  </a:lnTo>
                  <a:lnTo>
                    <a:pt x="303" y="75"/>
                  </a:lnTo>
                  <a:lnTo>
                    <a:pt x="301" y="78"/>
                  </a:lnTo>
                  <a:lnTo>
                    <a:pt x="290" y="73"/>
                  </a:lnTo>
                  <a:lnTo>
                    <a:pt x="288" y="82"/>
                  </a:lnTo>
                  <a:lnTo>
                    <a:pt x="284" y="82"/>
                  </a:lnTo>
                  <a:lnTo>
                    <a:pt x="282" y="85"/>
                  </a:lnTo>
                  <a:lnTo>
                    <a:pt x="282" y="81"/>
                  </a:lnTo>
                  <a:lnTo>
                    <a:pt x="285" y="70"/>
                  </a:lnTo>
                  <a:lnTo>
                    <a:pt x="270" y="54"/>
                  </a:lnTo>
                  <a:lnTo>
                    <a:pt x="269" y="58"/>
                  </a:lnTo>
                  <a:lnTo>
                    <a:pt x="261" y="60"/>
                  </a:lnTo>
                  <a:lnTo>
                    <a:pt x="260" y="58"/>
                  </a:lnTo>
                  <a:lnTo>
                    <a:pt x="258" y="60"/>
                  </a:lnTo>
                  <a:lnTo>
                    <a:pt x="254" y="60"/>
                  </a:lnTo>
                  <a:lnTo>
                    <a:pt x="251" y="70"/>
                  </a:lnTo>
                  <a:lnTo>
                    <a:pt x="248" y="65"/>
                  </a:lnTo>
                  <a:lnTo>
                    <a:pt x="240" y="73"/>
                  </a:lnTo>
                  <a:lnTo>
                    <a:pt x="241" y="79"/>
                  </a:lnTo>
                  <a:lnTo>
                    <a:pt x="235" y="78"/>
                  </a:lnTo>
                  <a:lnTo>
                    <a:pt x="237" y="87"/>
                  </a:lnTo>
                  <a:lnTo>
                    <a:pt x="230" y="83"/>
                  </a:lnTo>
                  <a:lnTo>
                    <a:pt x="225" y="90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4" y="95"/>
                  </a:lnTo>
                  <a:lnTo>
                    <a:pt x="224" y="100"/>
                  </a:lnTo>
                  <a:lnTo>
                    <a:pt x="228" y="101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2" y="100"/>
                  </a:lnTo>
                  <a:lnTo>
                    <a:pt x="210" y="103"/>
                  </a:lnTo>
                  <a:lnTo>
                    <a:pt x="212" y="112"/>
                  </a:lnTo>
                  <a:lnTo>
                    <a:pt x="209" y="114"/>
                  </a:lnTo>
                  <a:lnTo>
                    <a:pt x="209" y="129"/>
                  </a:lnTo>
                  <a:lnTo>
                    <a:pt x="204" y="115"/>
                  </a:lnTo>
                  <a:lnTo>
                    <a:pt x="199" y="102"/>
                  </a:lnTo>
                  <a:lnTo>
                    <a:pt x="194" y="107"/>
                  </a:lnTo>
                  <a:lnTo>
                    <a:pt x="183" y="121"/>
                  </a:lnTo>
                  <a:lnTo>
                    <a:pt x="183" y="133"/>
                  </a:lnTo>
                  <a:lnTo>
                    <a:pt x="168" y="150"/>
                  </a:lnTo>
                  <a:lnTo>
                    <a:pt x="156" y="157"/>
                  </a:lnTo>
                  <a:lnTo>
                    <a:pt x="144" y="165"/>
                  </a:lnTo>
                  <a:lnTo>
                    <a:pt x="126" y="168"/>
                  </a:lnTo>
                  <a:lnTo>
                    <a:pt x="111" y="173"/>
                  </a:lnTo>
                  <a:lnTo>
                    <a:pt x="97" y="178"/>
                  </a:lnTo>
                  <a:lnTo>
                    <a:pt x="92" y="175"/>
                  </a:lnTo>
                  <a:lnTo>
                    <a:pt x="71" y="190"/>
                  </a:lnTo>
                  <a:lnTo>
                    <a:pt x="50" y="204"/>
                  </a:lnTo>
                  <a:lnTo>
                    <a:pt x="43" y="210"/>
                  </a:lnTo>
                  <a:lnTo>
                    <a:pt x="44" y="199"/>
                  </a:lnTo>
                  <a:lnTo>
                    <a:pt x="37" y="216"/>
                  </a:lnTo>
                  <a:lnTo>
                    <a:pt x="29" y="235"/>
                  </a:lnTo>
                  <a:lnTo>
                    <a:pt x="27" y="251"/>
                  </a:lnTo>
                  <a:lnTo>
                    <a:pt x="29" y="264"/>
                  </a:lnTo>
                  <a:lnTo>
                    <a:pt x="30" y="276"/>
                  </a:lnTo>
                  <a:lnTo>
                    <a:pt x="26" y="280"/>
                  </a:lnTo>
                  <a:lnTo>
                    <a:pt x="26" y="275"/>
                  </a:lnTo>
                  <a:lnTo>
                    <a:pt x="21" y="267"/>
                  </a:lnTo>
                  <a:lnTo>
                    <a:pt x="21" y="285"/>
                  </a:lnTo>
                  <a:lnTo>
                    <a:pt x="18" y="277"/>
                  </a:lnTo>
                  <a:lnTo>
                    <a:pt x="17" y="276"/>
                  </a:lnTo>
                  <a:lnTo>
                    <a:pt x="19" y="293"/>
                  </a:lnTo>
                  <a:lnTo>
                    <a:pt x="21" y="310"/>
                  </a:lnTo>
                  <a:lnTo>
                    <a:pt x="23" y="325"/>
                  </a:lnTo>
                  <a:lnTo>
                    <a:pt x="25" y="341"/>
                  </a:lnTo>
                  <a:lnTo>
                    <a:pt x="24" y="354"/>
                  </a:lnTo>
                  <a:lnTo>
                    <a:pt x="23" y="367"/>
                  </a:lnTo>
                  <a:lnTo>
                    <a:pt x="20" y="381"/>
                  </a:lnTo>
                  <a:lnTo>
                    <a:pt x="19" y="393"/>
                  </a:lnTo>
                  <a:lnTo>
                    <a:pt x="8" y="411"/>
                  </a:lnTo>
                  <a:lnTo>
                    <a:pt x="1" y="413"/>
                  </a:lnTo>
                  <a:lnTo>
                    <a:pt x="0" y="424"/>
                  </a:lnTo>
                  <a:lnTo>
                    <a:pt x="11" y="430"/>
                  </a:lnTo>
                  <a:lnTo>
                    <a:pt x="21" y="437"/>
                  </a:lnTo>
                  <a:lnTo>
                    <a:pt x="41" y="435"/>
                  </a:lnTo>
                  <a:lnTo>
                    <a:pt x="60" y="427"/>
                  </a:lnTo>
                  <a:lnTo>
                    <a:pt x="62" y="425"/>
                  </a:lnTo>
                  <a:lnTo>
                    <a:pt x="72" y="418"/>
                  </a:lnTo>
                  <a:lnTo>
                    <a:pt x="89" y="418"/>
                  </a:lnTo>
                  <a:lnTo>
                    <a:pt x="105" y="418"/>
                  </a:lnTo>
                  <a:lnTo>
                    <a:pt x="127" y="417"/>
                  </a:lnTo>
                  <a:lnTo>
                    <a:pt x="141" y="402"/>
                  </a:lnTo>
                  <a:lnTo>
                    <a:pt x="162" y="395"/>
                  </a:lnTo>
                  <a:lnTo>
                    <a:pt x="181" y="387"/>
                  </a:lnTo>
                  <a:lnTo>
                    <a:pt x="200" y="383"/>
                  </a:lnTo>
                  <a:lnTo>
                    <a:pt x="219" y="379"/>
                  </a:lnTo>
                  <a:lnTo>
                    <a:pt x="239" y="377"/>
                  </a:lnTo>
                  <a:lnTo>
                    <a:pt x="258" y="373"/>
                  </a:lnTo>
                  <a:lnTo>
                    <a:pt x="269" y="377"/>
                  </a:lnTo>
                  <a:lnTo>
                    <a:pt x="290" y="385"/>
                  </a:lnTo>
                  <a:lnTo>
                    <a:pt x="294" y="390"/>
                  </a:lnTo>
                  <a:lnTo>
                    <a:pt x="296" y="395"/>
                  </a:lnTo>
                  <a:lnTo>
                    <a:pt x="299" y="402"/>
                  </a:lnTo>
                  <a:lnTo>
                    <a:pt x="300" y="414"/>
                  </a:lnTo>
                  <a:lnTo>
                    <a:pt x="301" y="426"/>
                  </a:lnTo>
                  <a:lnTo>
                    <a:pt x="299" y="426"/>
                  </a:lnTo>
                  <a:lnTo>
                    <a:pt x="306" y="433"/>
                  </a:lnTo>
                  <a:lnTo>
                    <a:pt x="308" y="431"/>
                  </a:lnTo>
                  <a:lnTo>
                    <a:pt x="326" y="415"/>
                  </a:lnTo>
                  <a:lnTo>
                    <a:pt x="344" y="401"/>
                  </a:lnTo>
                  <a:lnTo>
                    <a:pt x="351" y="393"/>
                  </a:lnTo>
                  <a:lnTo>
                    <a:pt x="348" y="406"/>
                  </a:lnTo>
                  <a:lnTo>
                    <a:pt x="337" y="420"/>
                  </a:lnTo>
                  <a:lnTo>
                    <a:pt x="326" y="435"/>
                  </a:lnTo>
                  <a:lnTo>
                    <a:pt x="319" y="439"/>
                  </a:lnTo>
                  <a:lnTo>
                    <a:pt x="330" y="439"/>
                  </a:lnTo>
                  <a:lnTo>
                    <a:pt x="343" y="423"/>
                  </a:lnTo>
                  <a:lnTo>
                    <a:pt x="347" y="431"/>
                  </a:lnTo>
                  <a:lnTo>
                    <a:pt x="335" y="445"/>
                  </a:lnTo>
                  <a:lnTo>
                    <a:pt x="343" y="445"/>
                  </a:lnTo>
                  <a:lnTo>
                    <a:pt x="347" y="447"/>
                  </a:lnTo>
                  <a:lnTo>
                    <a:pt x="350" y="454"/>
                  </a:lnTo>
                  <a:lnTo>
                    <a:pt x="344" y="471"/>
                  </a:lnTo>
                  <a:lnTo>
                    <a:pt x="345" y="489"/>
                  </a:lnTo>
                  <a:lnTo>
                    <a:pt x="360" y="495"/>
                  </a:lnTo>
                  <a:lnTo>
                    <a:pt x="371" y="499"/>
                  </a:lnTo>
                  <a:lnTo>
                    <a:pt x="381" y="503"/>
                  </a:lnTo>
                  <a:lnTo>
                    <a:pt x="403" y="495"/>
                  </a:lnTo>
                  <a:lnTo>
                    <a:pt x="403" y="492"/>
                  </a:lnTo>
                  <a:lnTo>
                    <a:pt x="413" y="489"/>
                  </a:lnTo>
                  <a:lnTo>
                    <a:pt x="407" y="496"/>
                  </a:lnTo>
                  <a:lnTo>
                    <a:pt x="410" y="497"/>
                  </a:lnTo>
                  <a:lnTo>
                    <a:pt x="416" y="497"/>
                  </a:lnTo>
                  <a:lnTo>
                    <a:pt x="419" y="505"/>
                  </a:lnTo>
                  <a:lnTo>
                    <a:pt x="422" y="508"/>
                  </a:lnTo>
                  <a:lnTo>
                    <a:pt x="426" y="502"/>
                  </a:lnTo>
                  <a:lnTo>
                    <a:pt x="455" y="487"/>
                  </a:lnTo>
                  <a:lnTo>
                    <a:pt x="469" y="486"/>
                  </a:lnTo>
                  <a:lnTo>
                    <a:pt x="488" y="480"/>
                  </a:lnTo>
                  <a:lnTo>
                    <a:pt x="495" y="471"/>
                  </a:lnTo>
                  <a:lnTo>
                    <a:pt x="512" y="453"/>
                  </a:lnTo>
                  <a:lnTo>
                    <a:pt x="529" y="435"/>
                  </a:lnTo>
                  <a:lnTo>
                    <a:pt x="543" y="415"/>
                  </a:lnTo>
                  <a:lnTo>
                    <a:pt x="549" y="409"/>
                  </a:lnTo>
                  <a:lnTo>
                    <a:pt x="567" y="395"/>
                  </a:lnTo>
                  <a:lnTo>
                    <a:pt x="573" y="390"/>
                  </a:lnTo>
                  <a:lnTo>
                    <a:pt x="587" y="375"/>
                  </a:lnTo>
                  <a:lnTo>
                    <a:pt x="599" y="358"/>
                  </a:lnTo>
                  <a:lnTo>
                    <a:pt x="611" y="341"/>
                  </a:lnTo>
                  <a:lnTo>
                    <a:pt x="620" y="324"/>
                  </a:lnTo>
                  <a:lnTo>
                    <a:pt x="621" y="311"/>
                  </a:lnTo>
                  <a:lnTo>
                    <a:pt x="621" y="299"/>
                  </a:lnTo>
                  <a:lnTo>
                    <a:pt x="626" y="285"/>
                  </a:lnTo>
                  <a:lnTo>
                    <a:pt x="630" y="270"/>
                  </a:lnTo>
                  <a:lnTo>
                    <a:pt x="629" y="259"/>
                  </a:lnTo>
                  <a:lnTo>
                    <a:pt x="623" y="250"/>
                  </a:lnTo>
                  <a:lnTo>
                    <a:pt x="617" y="240"/>
                  </a:lnTo>
                  <a:lnTo>
                    <a:pt x="607" y="229"/>
                  </a:lnTo>
                  <a:lnTo>
                    <a:pt x="611" y="208"/>
                  </a:lnTo>
                  <a:lnTo>
                    <a:pt x="608" y="213"/>
                  </a:lnTo>
                  <a:lnTo>
                    <a:pt x="601" y="205"/>
                  </a:lnTo>
                  <a:lnTo>
                    <a:pt x="599" y="213"/>
                  </a:lnTo>
                  <a:lnTo>
                    <a:pt x="594" y="208"/>
                  </a:lnTo>
                  <a:lnTo>
                    <a:pt x="594" y="193"/>
                  </a:lnTo>
                  <a:lnTo>
                    <a:pt x="588" y="179"/>
                  </a:lnTo>
                  <a:lnTo>
                    <a:pt x="590" y="174"/>
                  </a:lnTo>
                  <a:lnTo>
                    <a:pt x="585" y="169"/>
                  </a:lnTo>
                  <a:lnTo>
                    <a:pt x="575" y="157"/>
                  </a:lnTo>
                  <a:lnTo>
                    <a:pt x="557" y="144"/>
                  </a:lnTo>
                  <a:lnTo>
                    <a:pt x="557" y="127"/>
                  </a:lnTo>
                  <a:lnTo>
                    <a:pt x="557" y="111"/>
                  </a:lnTo>
                  <a:lnTo>
                    <a:pt x="553" y="97"/>
                  </a:lnTo>
                  <a:lnTo>
                    <a:pt x="555" y="81"/>
                  </a:lnTo>
                  <a:lnTo>
                    <a:pt x="552" y="73"/>
                  </a:lnTo>
                  <a:lnTo>
                    <a:pt x="543" y="64"/>
                  </a:lnTo>
                  <a:lnTo>
                    <a:pt x="533" y="65"/>
                  </a:lnTo>
                  <a:lnTo>
                    <a:pt x="531" y="53"/>
                  </a:lnTo>
                  <a:lnTo>
                    <a:pt x="530" y="40"/>
                  </a:lnTo>
                  <a:lnTo>
                    <a:pt x="529" y="24"/>
                  </a:lnTo>
                  <a:lnTo>
                    <a:pt x="525" y="13"/>
                  </a:lnTo>
                  <a:lnTo>
                    <a:pt x="522" y="5"/>
                  </a:lnTo>
                  <a:lnTo>
                    <a:pt x="521" y="0"/>
                  </a:lnTo>
                  <a:lnTo>
                    <a:pt x="512" y="16"/>
                  </a:lnTo>
                  <a:lnTo>
                    <a:pt x="509" y="23"/>
                  </a:lnTo>
                  <a:lnTo>
                    <a:pt x="505" y="33"/>
                  </a:lnTo>
                  <a:lnTo>
                    <a:pt x="507" y="34"/>
                  </a:lnTo>
                  <a:lnTo>
                    <a:pt x="507" y="36"/>
                  </a:lnTo>
                  <a:lnTo>
                    <a:pt x="503" y="43"/>
                  </a:lnTo>
                  <a:lnTo>
                    <a:pt x="501" y="51"/>
                  </a:lnTo>
                  <a:lnTo>
                    <a:pt x="499" y="51"/>
                  </a:lnTo>
                  <a:lnTo>
                    <a:pt x="498" y="66"/>
                  </a:lnTo>
                  <a:lnTo>
                    <a:pt x="497" y="81"/>
                  </a:lnTo>
                  <a:lnTo>
                    <a:pt x="485" y="101"/>
                  </a:lnTo>
                  <a:lnTo>
                    <a:pt x="474" y="121"/>
                  </a:lnTo>
                  <a:lnTo>
                    <a:pt x="462" y="124"/>
                  </a:lnTo>
                  <a:lnTo>
                    <a:pt x="451" y="114"/>
                  </a:lnTo>
                  <a:lnTo>
                    <a:pt x="435" y="103"/>
                  </a:lnTo>
                  <a:lnTo>
                    <a:pt x="419" y="93"/>
                  </a:lnTo>
                  <a:lnTo>
                    <a:pt x="410" y="82"/>
                  </a:lnTo>
                  <a:lnTo>
                    <a:pt x="401" y="72"/>
                  </a:lnTo>
                  <a:lnTo>
                    <a:pt x="411" y="54"/>
                  </a:lnTo>
                  <a:lnTo>
                    <a:pt x="416" y="43"/>
                  </a:lnTo>
                  <a:lnTo>
                    <a:pt x="419" y="46"/>
                  </a:lnTo>
                  <a:lnTo>
                    <a:pt x="422" y="40"/>
                  </a:lnTo>
                  <a:lnTo>
                    <a:pt x="429" y="29"/>
                  </a:lnTo>
                  <a:lnTo>
                    <a:pt x="422" y="23"/>
                  </a:lnTo>
                  <a:lnTo>
                    <a:pt x="416" y="31"/>
                  </a:lnTo>
                  <a:lnTo>
                    <a:pt x="415" y="27"/>
                  </a:lnTo>
                  <a:lnTo>
                    <a:pt x="410" y="27"/>
                  </a:lnTo>
                  <a:lnTo>
                    <a:pt x="413" y="23"/>
                  </a:lnTo>
                  <a:lnTo>
                    <a:pt x="398" y="27"/>
                  </a:lnTo>
                  <a:lnTo>
                    <a:pt x="387" y="24"/>
                  </a:lnTo>
                  <a:lnTo>
                    <a:pt x="380" y="19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212"/>
            <p:cNvSpPr>
              <a:spLocks noChangeAspect="1"/>
            </p:cNvSpPr>
            <p:nvPr/>
          </p:nvSpPr>
          <p:spPr bwMode="auto">
            <a:xfrm>
              <a:off x="7510561" y="5291771"/>
              <a:ext cx="95468" cy="86154"/>
            </a:xfrm>
            <a:custGeom>
              <a:avLst/>
              <a:gdLst>
                <a:gd name="T0" fmla="*/ 27 w 63"/>
                <a:gd name="T1" fmla="*/ 43 h 50"/>
                <a:gd name="T2" fmla="*/ 8 w 63"/>
                <a:gd name="T3" fmla="*/ 56 h 50"/>
                <a:gd name="T4" fmla="*/ 0 w 63"/>
                <a:gd name="T5" fmla="*/ 52 h 50"/>
                <a:gd name="T6" fmla="*/ 1 w 63"/>
                <a:gd name="T7" fmla="*/ 49 h 50"/>
                <a:gd name="T8" fmla="*/ 1 w 63"/>
                <a:gd name="T9" fmla="*/ 32 h 50"/>
                <a:gd name="T10" fmla="*/ 4 w 63"/>
                <a:gd name="T11" fmla="*/ 29 h 50"/>
                <a:gd name="T12" fmla="*/ 5 w 63"/>
                <a:gd name="T13" fmla="*/ 31 h 50"/>
                <a:gd name="T14" fmla="*/ 8 w 63"/>
                <a:gd name="T15" fmla="*/ 18 h 50"/>
                <a:gd name="T16" fmla="*/ 10 w 63"/>
                <a:gd name="T17" fmla="*/ 2 h 50"/>
                <a:gd name="T18" fmla="*/ 14 w 63"/>
                <a:gd name="T19" fmla="*/ 0 h 50"/>
                <a:gd name="T20" fmla="*/ 30 w 63"/>
                <a:gd name="T21" fmla="*/ 6 h 50"/>
                <a:gd name="T22" fmla="*/ 44 w 63"/>
                <a:gd name="T23" fmla="*/ 12 h 50"/>
                <a:gd name="T24" fmla="*/ 47 w 63"/>
                <a:gd name="T25" fmla="*/ 4 h 50"/>
                <a:gd name="T26" fmla="*/ 69 w 63"/>
                <a:gd name="T27" fmla="*/ 2 h 50"/>
                <a:gd name="T28" fmla="*/ 53 w 63"/>
                <a:gd name="T29" fmla="*/ 28 h 50"/>
                <a:gd name="T30" fmla="*/ 50 w 63"/>
                <a:gd name="T31" fmla="*/ 27 h 50"/>
                <a:gd name="T32" fmla="*/ 31 w 63"/>
                <a:gd name="T33" fmla="*/ 48 h 50"/>
                <a:gd name="T34" fmla="*/ 33 w 63"/>
                <a:gd name="T35" fmla="*/ 45 h 50"/>
                <a:gd name="T36" fmla="*/ 30 w 63"/>
                <a:gd name="T37" fmla="*/ 45 h 50"/>
                <a:gd name="T38" fmla="*/ 27 w 63"/>
                <a:gd name="T39" fmla="*/ 43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50"/>
                <a:gd name="T62" fmla="*/ 63 w 63"/>
                <a:gd name="T63" fmla="*/ 50 h 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50">
                  <a:moveTo>
                    <a:pt x="25" y="38"/>
                  </a:moveTo>
                  <a:lnTo>
                    <a:pt x="7" y="50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1" y="29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7" y="16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7" y="5"/>
                  </a:lnTo>
                  <a:lnTo>
                    <a:pt x="40" y="11"/>
                  </a:lnTo>
                  <a:lnTo>
                    <a:pt x="43" y="4"/>
                  </a:lnTo>
                  <a:lnTo>
                    <a:pt x="63" y="2"/>
                  </a:lnTo>
                  <a:lnTo>
                    <a:pt x="48" y="25"/>
                  </a:lnTo>
                  <a:lnTo>
                    <a:pt x="46" y="24"/>
                  </a:lnTo>
                  <a:lnTo>
                    <a:pt x="28" y="43"/>
                  </a:lnTo>
                  <a:lnTo>
                    <a:pt x="30" y="40"/>
                  </a:lnTo>
                  <a:lnTo>
                    <a:pt x="27" y="40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57" name="Freeform 215"/>
            <p:cNvSpPr>
              <a:spLocks noChangeAspect="1"/>
            </p:cNvSpPr>
            <p:nvPr/>
          </p:nvSpPr>
          <p:spPr bwMode="auto">
            <a:xfrm>
              <a:off x="8220344" y="4659462"/>
              <a:ext cx="52577" cy="66154"/>
            </a:xfrm>
            <a:custGeom>
              <a:avLst/>
              <a:gdLst>
                <a:gd name="T0" fmla="*/ 38 w 35"/>
                <a:gd name="T1" fmla="*/ 43 h 38"/>
                <a:gd name="T2" fmla="*/ 29 w 35"/>
                <a:gd name="T3" fmla="*/ 41 h 38"/>
                <a:gd name="T4" fmla="*/ 14 w 35"/>
                <a:gd name="T5" fmla="*/ 27 h 38"/>
                <a:gd name="T6" fmla="*/ 1 w 35"/>
                <a:gd name="T7" fmla="*/ 12 h 38"/>
                <a:gd name="T8" fmla="*/ 0 w 35"/>
                <a:gd name="T9" fmla="*/ 0 h 38"/>
                <a:gd name="T10" fmla="*/ 10 w 35"/>
                <a:gd name="T11" fmla="*/ 11 h 38"/>
                <a:gd name="T12" fmla="*/ 20 w 35"/>
                <a:gd name="T13" fmla="*/ 20 h 38"/>
                <a:gd name="T14" fmla="*/ 29 w 35"/>
                <a:gd name="T15" fmla="*/ 32 h 38"/>
                <a:gd name="T16" fmla="*/ 38 w 35"/>
                <a:gd name="T17" fmla="*/ 4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8"/>
                <a:gd name="T29" fmla="*/ 35 w 35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8">
                  <a:moveTo>
                    <a:pt x="35" y="38"/>
                  </a:moveTo>
                  <a:lnTo>
                    <a:pt x="27" y="36"/>
                  </a:lnTo>
                  <a:lnTo>
                    <a:pt x="13" y="24"/>
                  </a:lnTo>
                  <a:lnTo>
                    <a:pt x="1" y="11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18"/>
                  </a:lnTo>
                  <a:lnTo>
                    <a:pt x="27" y="28"/>
                  </a:lnTo>
                  <a:lnTo>
                    <a:pt x="35" y="3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216"/>
            <p:cNvSpPr>
              <a:spLocks noChangeAspect="1"/>
            </p:cNvSpPr>
            <p:nvPr/>
          </p:nvSpPr>
          <p:spPr bwMode="auto">
            <a:xfrm>
              <a:off x="7906269" y="5285617"/>
              <a:ext cx="273951" cy="184616"/>
            </a:xfrm>
            <a:custGeom>
              <a:avLst/>
              <a:gdLst>
                <a:gd name="T0" fmla="*/ 129 w 179"/>
                <a:gd name="T1" fmla="*/ 65 h 109"/>
                <a:gd name="T2" fmla="*/ 123 w 179"/>
                <a:gd name="T3" fmla="*/ 53 h 109"/>
                <a:gd name="T4" fmla="*/ 121 w 179"/>
                <a:gd name="T5" fmla="*/ 53 h 109"/>
                <a:gd name="T6" fmla="*/ 116 w 179"/>
                <a:gd name="T7" fmla="*/ 56 h 109"/>
                <a:gd name="T8" fmla="*/ 123 w 179"/>
                <a:gd name="T9" fmla="*/ 66 h 109"/>
                <a:gd name="T10" fmla="*/ 110 w 179"/>
                <a:gd name="T11" fmla="*/ 70 h 109"/>
                <a:gd name="T12" fmla="*/ 100 w 179"/>
                <a:gd name="T13" fmla="*/ 72 h 109"/>
                <a:gd name="T14" fmla="*/ 97 w 179"/>
                <a:gd name="T15" fmla="*/ 79 h 109"/>
                <a:gd name="T16" fmla="*/ 91 w 179"/>
                <a:gd name="T17" fmla="*/ 86 h 109"/>
                <a:gd name="T18" fmla="*/ 91 w 179"/>
                <a:gd name="T19" fmla="*/ 87 h 109"/>
                <a:gd name="T20" fmla="*/ 67 w 179"/>
                <a:gd name="T21" fmla="*/ 105 h 109"/>
                <a:gd name="T22" fmla="*/ 30 w 179"/>
                <a:gd name="T23" fmla="*/ 120 h 109"/>
                <a:gd name="T24" fmla="*/ 21 w 179"/>
                <a:gd name="T25" fmla="*/ 117 h 109"/>
                <a:gd name="T26" fmla="*/ 7 w 179"/>
                <a:gd name="T27" fmla="*/ 112 h 109"/>
                <a:gd name="T28" fmla="*/ 1 w 179"/>
                <a:gd name="T29" fmla="*/ 110 h 109"/>
                <a:gd name="T30" fmla="*/ 3 w 179"/>
                <a:gd name="T31" fmla="*/ 109 h 109"/>
                <a:gd name="T32" fmla="*/ 0 w 179"/>
                <a:gd name="T33" fmla="*/ 107 h 109"/>
                <a:gd name="T34" fmla="*/ 10 w 179"/>
                <a:gd name="T35" fmla="*/ 100 h 109"/>
                <a:gd name="T36" fmla="*/ 13 w 179"/>
                <a:gd name="T37" fmla="*/ 98 h 109"/>
                <a:gd name="T38" fmla="*/ 19 w 179"/>
                <a:gd name="T39" fmla="*/ 94 h 109"/>
                <a:gd name="T40" fmla="*/ 20 w 179"/>
                <a:gd name="T41" fmla="*/ 96 h 109"/>
                <a:gd name="T42" fmla="*/ 27 w 179"/>
                <a:gd name="T43" fmla="*/ 87 h 109"/>
                <a:gd name="T44" fmla="*/ 33 w 179"/>
                <a:gd name="T45" fmla="*/ 85 h 109"/>
                <a:gd name="T46" fmla="*/ 44 w 179"/>
                <a:gd name="T47" fmla="*/ 80 h 109"/>
                <a:gd name="T48" fmla="*/ 65 w 179"/>
                <a:gd name="T49" fmla="*/ 69 h 109"/>
                <a:gd name="T50" fmla="*/ 74 w 179"/>
                <a:gd name="T51" fmla="*/ 66 h 109"/>
                <a:gd name="T52" fmla="*/ 105 w 179"/>
                <a:gd name="T53" fmla="*/ 52 h 109"/>
                <a:gd name="T54" fmla="*/ 119 w 179"/>
                <a:gd name="T55" fmla="*/ 45 h 109"/>
                <a:gd name="T56" fmla="*/ 138 w 179"/>
                <a:gd name="T57" fmla="*/ 34 h 109"/>
                <a:gd name="T58" fmla="*/ 133 w 179"/>
                <a:gd name="T59" fmla="*/ 34 h 109"/>
                <a:gd name="T60" fmla="*/ 146 w 179"/>
                <a:gd name="T61" fmla="*/ 25 h 109"/>
                <a:gd name="T62" fmla="*/ 179 w 179"/>
                <a:gd name="T63" fmla="*/ 3 h 109"/>
                <a:gd name="T64" fmla="*/ 187 w 179"/>
                <a:gd name="T65" fmla="*/ 0 h 109"/>
                <a:gd name="T66" fmla="*/ 179 w 179"/>
                <a:gd name="T67" fmla="*/ 4 h 109"/>
                <a:gd name="T68" fmla="*/ 178 w 179"/>
                <a:gd name="T69" fmla="*/ 13 h 109"/>
                <a:gd name="T70" fmla="*/ 194 w 179"/>
                <a:gd name="T71" fmla="*/ 8 h 109"/>
                <a:gd name="T72" fmla="*/ 191 w 179"/>
                <a:gd name="T73" fmla="*/ 12 h 109"/>
                <a:gd name="T74" fmla="*/ 194 w 179"/>
                <a:gd name="T75" fmla="*/ 13 h 109"/>
                <a:gd name="T76" fmla="*/ 192 w 179"/>
                <a:gd name="T77" fmla="*/ 14 h 109"/>
                <a:gd name="T78" fmla="*/ 198 w 179"/>
                <a:gd name="T79" fmla="*/ 13 h 109"/>
                <a:gd name="T80" fmla="*/ 189 w 179"/>
                <a:gd name="T81" fmla="*/ 23 h 109"/>
                <a:gd name="T82" fmla="*/ 167 w 179"/>
                <a:gd name="T83" fmla="*/ 37 h 109"/>
                <a:gd name="T84" fmla="*/ 146 w 179"/>
                <a:gd name="T85" fmla="*/ 51 h 109"/>
                <a:gd name="T86" fmla="*/ 137 w 179"/>
                <a:gd name="T87" fmla="*/ 54 h 109"/>
                <a:gd name="T88" fmla="*/ 136 w 179"/>
                <a:gd name="T89" fmla="*/ 57 h 109"/>
                <a:gd name="T90" fmla="*/ 129 w 179"/>
                <a:gd name="T91" fmla="*/ 57 h 109"/>
                <a:gd name="T92" fmla="*/ 136 w 179"/>
                <a:gd name="T93" fmla="*/ 61 h 109"/>
                <a:gd name="T94" fmla="*/ 137 w 179"/>
                <a:gd name="T95" fmla="*/ 66 h 109"/>
                <a:gd name="T96" fmla="*/ 129 w 179"/>
                <a:gd name="T97" fmla="*/ 6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109"/>
                <a:gd name="T149" fmla="*/ 179 w 179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109">
                  <a:moveTo>
                    <a:pt x="117" y="59"/>
                  </a:moveTo>
                  <a:lnTo>
                    <a:pt x="111" y="48"/>
                  </a:lnTo>
                  <a:lnTo>
                    <a:pt x="109" y="48"/>
                  </a:lnTo>
                  <a:lnTo>
                    <a:pt x="105" y="51"/>
                  </a:lnTo>
                  <a:lnTo>
                    <a:pt x="111" y="60"/>
                  </a:lnTo>
                  <a:lnTo>
                    <a:pt x="99" y="64"/>
                  </a:lnTo>
                  <a:lnTo>
                    <a:pt x="90" y="65"/>
                  </a:lnTo>
                  <a:lnTo>
                    <a:pt x="88" y="72"/>
                  </a:lnTo>
                  <a:lnTo>
                    <a:pt x="82" y="78"/>
                  </a:lnTo>
                  <a:lnTo>
                    <a:pt x="82" y="79"/>
                  </a:lnTo>
                  <a:lnTo>
                    <a:pt x="61" y="95"/>
                  </a:lnTo>
                  <a:lnTo>
                    <a:pt x="27" y="109"/>
                  </a:lnTo>
                  <a:lnTo>
                    <a:pt x="19" y="106"/>
                  </a:lnTo>
                  <a:lnTo>
                    <a:pt x="6" y="102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0" y="97"/>
                  </a:lnTo>
                  <a:lnTo>
                    <a:pt x="9" y="91"/>
                  </a:lnTo>
                  <a:lnTo>
                    <a:pt x="12" y="89"/>
                  </a:lnTo>
                  <a:lnTo>
                    <a:pt x="17" y="85"/>
                  </a:lnTo>
                  <a:lnTo>
                    <a:pt x="18" y="87"/>
                  </a:lnTo>
                  <a:lnTo>
                    <a:pt x="24" y="79"/>
                  </a:lnTo>
                  <a:lnTo>
                    <a:pt x="30" y="77"/>
                  </a:lnTo>
                  <a:lnTo>
                    <a:pt x="40" y="73"/>
                  </a:lnTo>
                  <a:lnTo>
                    <a:pt x="59" y="63"/>
                  </a:lnTo>
                  <a:lnTo>
                    <a:pt x="67" y="60"/>
                  </a:lnTo>
                  <a:lnTo>
                    <a:pt x="95" y="47"/>
                  </a:lnTo>
                  <a:lnTo>
                    <a:pt x="108" y="41"/>
                  </a:lnTo>
                  <a:lnTo>
                    <a:pt x="125" y="31"/>
                  </a:lnTo>
                  <a:lnTo>
                    <a:pt x="120" y="31"/>
                  </a:lnTo>
                  <a:lnTo>
                    <a:pt x="132" y="23"/>
                  </a:lnTo>
                  <a:lnTo>
                    <a:pt x="162" y="3"/>
                  </a:lnTo>
                  <a:lnTo>
                    <a:pt x="169" y="0"/>
                  </a:lnTo>
                  <a:lnTo>
                    <a:pt x="162" y="4"/>
                  </a:lnTo>
                  <a:lnTo>
                    <a:pt x="161" y="12"/>
                  </a:lnTo>
                  <a:lnTo>
                    <a:pt x="175" y="7"/>
                  </a:lnTo>
                  <a:lnTo>
                    <a:pt x="173" y="11"/>
                  </a:lnTo>
                  <a:lnTo>
                    <a:pt x="175" y="12"/>
                  </a:lnTo>
                  <a:lnTo>
                    <a:pt x="174" y="13"/>
                  </a:lnTo>
                  <a:lnTo>
                    <a:pt x="179" y="12"/>
                  </a:lnTo>
                  <a:lnTo>
                    <a:pt x="171" y="21"/>
                  </a:lnTo>
                  <a:lnTo>
                    <a:pt x="151" y="34"/>
                  </a:lnTo>
                  <a:lnTo>
                    <a:pt x="132" y="46"/>
                  </a:lnTo>
                  <a:lnTo>
                    <a:pt x="124" y="49"/>
                  </a:lnTo>
                  <a:lnTo>
                    <a:pt x="123" y="52"/>
                  </a:lnTo>
                  <a:lnTo>
                    <a:pt x="117" y="52"/>
                  </a:lnTo>
                  <a:lnTo>
                    <a:pt x="123" y="55"/>
                  </a:lnTo>
                  <a:lnTo>
                    <a:pt x="124" y="60"/>
                  </a:lnTo>
                  <a:lnTo>
                    <a:pt x="117" y="5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217"/>
            <p:cNvSpPr>
              <a:spLocks noChangeAspect="1"/>
            </p:cNvSpPr>
            <p:nvPr/>
          </p:nvSpPr>
          <p:spPr bwMode="auto">
            <a:xfrm>
              <a:off x="8185755" y="5101001"/>
              <a:ext cx="157730" cy="215385"/>
            </a:xfrm>
            <a:custGeom>
              <a:avLst/>
              <a:gdLst>
                <a:gd name="T0" fmla="*/ 13 w 102"/>
                <a:gd name="T1" fmla="*/ 94 h 127"/>
                <a:gd name="T2" fmla="*/ 20 w 102"/>
                <a:gd name="T3" fmla="*/ 104 h 127"/>
                <a:gd name="T4" fmla="*/ 26 w 102"/>
                <a:gd name="T5" fmla="*/ 112 h 127"/>
                <a:gd name="T6" fmla="*/ 0 w 102"/>
                <a:gd name="T7" fmla="*/ 136 h 127"/>
                <a:gd name="T8" fmla="*/ 3 w 102"/>
                <a:gd name="T9" fmla="*/ 140 h 127"/>
                <a:gd name="T10" fmla="*/ 28 w 102"/>
                <a:gd name="T11" fmla="*/ 126 h 127"/>
                <a:gd name="T12" fmla="*/ 54 w 102"/>
                <a:gd name="T13" fmla="*/ 111 h 127"/>
                <a:gd name="T14" fmla="*/ 66 w 102"/>
                <a:gd name="T15" fmla="*/ 97 h 127"/>
                <a:gd name="T16" fmla="*/ 83 w 102"/>
                <a:gd name="T17" fmla="*/ 91 h 127"/>
                <a:gd name="T18" fmla="*/ 91 w 102"/>
                <a:gd name="T19" fmla="*/ 84 h 127"/>
                <a:gd name="T20" fmla="*/ 114 w 102"/>
                <a:gd name="T21" fmla="*/ 64 h 127"/>
                <a:gd name="T22" fmla="*/ 111 w 102"/>
                <a:gd name="T23" fmla="*/ 63 h 127"/>
                <a:gd name="T24" fmla="*/ 93 w 102"/>
                <a:gd name="T25" fmla="*/ 69 h 127"/>
                <a:gd name="T26" fmla="*/ 74 w 102"/>
                <a:gd name="T27" fmla="*/ 60 h 127"/>
                <a:gd name="T28" fmla="*/ 79 w 102"/>
                <a:gd name="T29" fmla="*/ 40 h 127"/>
                <a:gd name="T30" fmla="*/ 73 w 102"/>
                <a:gd name="T31" fmla="*/ 52 h 127"/>
                <a:gd name="T32" fmla="*/ 63 w 102"/>
                <a:gd name="T33" fmla="*/ 46 h 127"/>
                <a:gd name="T34" fmla="*/ 66 w 102"/>
                <a:gd name="T35" fmla="*/ 40 h 127"/>
                <a:gd name="T36" fmla="*/ 70 w 102"/>
                <a:gd name="T37" fmla="*/ 25 h 127"/>
                <a:gd name="T38" fmla="*/ 75 w 102"/>
                <a:gd name="T39" fmla="*/ 18 h 127"/>
                <a:gd name="T40" fmla="*/ 73 w 102"/>
                <a:gd name="T41" fmla="*/ 18 h 127"/>
                <a:gd name="T42" fmla="*/ 64 w 102"/>
                <a:gd name="T43" fmla="*/ 8 h 127"/>
                <a:gd name="T44" fmla="*/ 60 w 102"/>
                <a:gd name="T45" fmla="*/ 1 h 127"/>
                <a:gd name="T46" fmla="*/ 60 w 102"/>
                <a:gd name="T47" fmla="*/ 0 h 127"/>
                <a:gd name="T48" fmla="*/ 57 w 102"/>
                <a:gd name="T49" fmla="*/ 13 h 127"/>
                <a:gd name="T50" fmla="*/ 60 w 102"/>
                <a:gd name="T51" fmla="*/ 19 h 127"/>
                <a:gd name="T52" fmla="*/ 56 w 102"/>
                <a:gd name="T53" fmla="*/ 37 h 127"/>
                <a:gd name="T54" fmla="*/ 59 w 102"/>
                <a:gd name="T55" fmla="*/ 30 h 127"/>
                <a:gd name="T56" fmla="*/ 61 w 102"/>
                <a:gd name="T57" fmla="*/ 33 h 127"/>
                <a:gd name="T58" fmla="*/ 61 w 102"/>
                <a:gd name="T59" fmla="*/ 36 h 127"/>
                <a:gd name="T60" fmla="*/ 59 w 102"/>
                <a:gd name="T61" fmla="*/ 41 h 127"/>
                <a:gd name="T62" fmla="*/ 55 w 102"/>
                <a:gd name="T63" fmla="*/ 51 h 127"/>
                <a:gd name="T64" fmla="*/ 61 w 102"/>
                <a:gd name="T65" fmla="*/ 50 h 127"/>
                <a:gd name="T66" fmla="*/ 57 w 102"/>
                <a:gd name="T67" fmla="*/ 53 h 127"/>
                <a:gd name="T68" fmla="*/ 53 w 102"/>
                <a:gd name="T69" fmla="*/ 63 h 127"/>
                <a:gd name="T70" fmla="*/ 36 w 102"/>
                <a:gd name="T71" fmla="*/ 84 h 127"/>
                <a:gd name="T72" fmla="*/ 13 w 102"/>
                <a:gd name="T73" fmla="*/ 94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"/>
                <a:gd name="T112" fmla="*/ 0 h 127"/>
                <a:gd name="T113" fmla="*/ 102 w 102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" h="127">
                  <a:moveTo>
                    <a:pt x="12" y="85"/>
                  </a:moveTo>
                  <a:lnTo>
                    <a:pt x="18" y="94"/>
                  </a:lnTo>
                  <a:lnTo>
                    <a:pt x="23" y="102"/>
                  </a:lnTo>
                  <a:lnTo>
                    <a:pt x="0" y="123"/>
                  </a:lnTo>
                  <a:lnTo>
                    <a:pt x="3" y="127"/>
                  </a:lnTo>
                  <a:lnTo>
                    <a:pt x="25" y="114"/>
                  </a:lnTo>
                  <a:lnTo>
                    <a:pt x="48" y="101"/>
                  </a:lnTo>
                  <a:lnTo>
                    <a:pt x="59" y="88"/>
                  </a:lnTo>
                  <a:lnTo>
                    <a:pt x="74" y="83"/>
                  </a:lnTo>
                  <a:lnTo>
                    <a:pt x="81" y="76"/>
                  </a:lnTo>
                  <a:lnTo>
                    <a:pt x="102" y="58"/>
                  </a:lnTo>
                  <a:lnTo>
                    <a:pt x="99" y="57"/>
                  </a:lnTo>
                  <a:lnTo>
                    <a:pt x="83" y="63"/>
                  </a:lnTo>
                  <a:lnTo>
                    <a:pt x="66" y="54"/>
                  </a:lnTo>
                  <a:lnTo>
                    <a:pt x="71" y="36"/>
                  </a:lnTo>
                  <a:lnTo>
                    <a:pt x="65" y="47"/>
                  </a:lnTo>
                  <a:lnTo>
                    <a:pt x="56" y="42"/>
                  </a:lnTo>
                  <a:lnTo>
                    <a:pt x="59" y="36"/>
                  </a:lnTo>
                  <a:lnTo>
                    <a:pt x="63" y="23"/>
                  </a:lnTo>
                  <a:lnTo>
                    <a:pt x="67" y="16"/>
                  </a:lnTo>
                  <a:lnTo>
                    <a:pt x="65" y="16"/>
                  </a:lnTo>
                  <a:lnTo>
                    <a:pt x="57" y="7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1" y="12"/>
                  </a:lnTo>
                  <a:lnTo>
                    <a:pt x="54" y="17"/>
                  </a:lnTo>
                  <a:lnTo>
                    <a:pt x="50" y="34"/>
                  </a:lnTo>
                  <a:lnTo>
                    <a:pt x="53" y="27"/>
                  </a:lnTo>
                  <a:lnTo>
                    <a:pt x="55" y="30"/>
                  </a:lnTo>
                  <a:lnTo>
                    <a:pt x="55" y="33"/>
                  </a:lnTo>
                  <a:lnTo>
                    <a:pt x="53" y="37"/>
                  </a:lnTo>
                  <a:lnTo>
                    <a:pt x="49" y="46"/>
                  </a:lnTo>
                  <a:lnTo>
                    <a:pt x="55" y="45"/>
                  </a:lnTo>
                  <a:lnTo>
                    <a:pt x="51" y="48"/>
                  </a:lnTo>
                  <a:lnTo>
                    <a:pt x="47" y="57"/>
                  </a:lnTo>
                  <a:lnTo>
                    <a:pt x="32" y="76"/>
                  </a:lnTo>
                  <a:lnTo>
                    <a:pt x="12" y="8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218"/>
            <p:cNvSpPr>
              <a:spLocks noChangeAspect="1"/>
            </p:cNvSpPr>
            <p:nvPr/>
          </p:nvSpPr>
          <p:spPr bwMode="auto">
            <a:xfrm>
              <a:off x="7903502" y="5473310"/>
              <a:ext cx="15220" cy="10770"/>
            </a:xfrm>
            <a:custGeom>
              <a:avLst/>
              <a:gdLst>
                <a:gd name="T0" fmla="*/ 11 w 11"/>
                <a:gd name="T1" fmla="*/ 4 h 6"/>
                <a:gd name="T2" fmla="*/ 11 w 11"/>
                <a:gd name="T3" fmla="*/ 1 h 6"/>
                <a:gd name="T4" fmla="*/ 6 w 11"/>
                <a:gd name="T5" fmla="*/ 0 h 6"/>
                <a:gd name="T6" fmla="*/ 0 w 11"/>
                <a:gd name="T7" fmla="*/ 7 h 6"/>
                <a:gd name="T8" fmla="*/ 11 w 11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11" y="3"/>
                  </a:moveTo>
                  <a:lnTo>
                    <a:pt x="11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219"/>
            <p:cNvSpPr>
              <a:spLocks noChangeAspect="1"/>
            </p:cNvSpPr>
            <p:nvPr/>
          </p:nvSpPr>
          <p:spPr bwMode="auto">
            <a:xfrm>
              <a:off x="8165001" y="4325615"/>
              <a:ext cx="27672" cy="20000"/>
            </a:xfrm>
            <a:custGeom>
              <a:avLst/>
              <a:gdLst>
                <a:gd name="T0" fmla="*/ 19 w 18"/>
                <a:gd name="T1" fmla="*/ 13 h 11"/>
                <a:gd name="T2" fmla="*/ 20 w 18"/>
                <a:gd name="T3" fmla="*/ 11 h 11"/>
                <a:gd name="T4" fmla="*/ 3 w 18"/>
                <a:gd name="T5" fmla="*/ 0 h 11"/>
                <a:gd name="T6" fmla="*/ 0 w 18"/>
                <a:gd name="T7" fmla="*/ 6 h 11"/>
                <a:gd name="T8" fmla="*/ 19 w 18"/>
                <a:gd name="T9" fmla="*/ 1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1"/>
                <a:gd name="T17" fmla="*/ 18 w 1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1">
                  <a:moveTo>
                    <a:pt x="17" y="11"/>
                  </a:moveTo>
                  <a:lnTo>
                    <a:pt x="18" y="9"/>
                  </a:lnTo>
                  <a:lnTo>
                    <a:pt x="3" y="0"/>
                  </a:lnTo>
                  <a:lnTo>
                    <a:pt x="0" y="5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2" name="Freeform 220"/>
            <p:cNvSpPr>
              <a:spLocks noChangeAspect="1"/>
            </p:cNvSpPr>
            <p:nvPr/>
          </p:nvSpPr>
          <p:spPr bwMode="auto">
            <a:xfrm>
              <a:off x="8097205" y="4247153"/>
              <a:ext cx="22137" cy="23077"/>
            </a:xfrm>
            <a:custGeom>
              <a:avLst/>
              <a:gdLst>
                <a:gd name="T0" fmla="*/ 0 w 14"/>
                <a:gd name="T1" fmla="*/ 0 h 13"/>
                <a:gd name="T2" fmla="*/ 16 w 14"/>
                <a:gd name="T3" fmla="*/ 15 h 13"/>
                <a:gd name="T4" fmla="*/ 6 w 14"/>
                <a:gd name="T5" fmla="*/ 12 h 13"/>
                <a:gd name="T6" fmla="*/ 0 w 1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14" y="13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3" name="Freeform 221"/>
            <p:cNvSpPr>
              <a:spLocks noChangeAspect="1"/>
            </p:cNvSpPr>
            <p:nvPr/>
          </p:nvSpPr>
          <p:spPr bwMode="auto">
            <a:xfrm>
              <a:off x="8205125" y="4356384"/>
              <a:ext cx="17986" cy="16923"/>
            </a:xfrm>
            <a:custGeom>
              <a:avLst/>
              <a:gdLst>
                <a:gd name="T0" fmla="*/ 13 w 13"/>
                <a:gd name="T1" fmla="*/ 11 h 10"/>
                <a:gd name="T2" fmla="*/ 1 w 13"/>
                <a:gd name="T3" fmla="*/ 3 h 10"/>
                <a:gd name="T4" fmla="*/ 0 w 13"/>
                <a:gd name="T5" fmla="*/ 0 h 10"/>
                <a:gd name="T6" fmla="*/ 13 w 13"/>
                <a:gd name="T7" fmla="*/ 9 h 10"/>
                <a:gd name="T8" fmla="*/ 13 w 13"/>
                <a:gd name="T9" fmla="*/ 1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13" y="1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3" y="8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4" name="Freeform 222"/>
            <p:cNvSpPr>
              <a:spLocks noChangeAspect="1"/>
            </p:cNvSpPr>
            <p:nvPr/>
          </p:nvSpPr>
          <p:spPr bwMode="auto">
            <a:xfrm>
              <a:off x="8112424" y="4287154"/>
              <a:ext cx="12452" cy="16923"/>
            </a:xfrm>
            <a:custGeom>
              <a:avLst/>
              <a:gdLst>
                <a:gd name="T0" fmla="*/ 9 w 8"/>
                <a:gd name="T1" fmla="*/ 11 h 10"/>
                <a:gd name="T2" fmla="*/ 5 w 8"/>
                <a:gd name="T3" fmla="*/ 0 h 10"/>
                <a:gd name="T4" fmla="*/ 0 w 8"/>
                <a:gd name="T5" fmla="*/ 4 h 10"/>
                <a:gd name="T6" fmla="*/ 3 w 8"/>
                <a:gd name="T7" fmla="*/ 4 h 10"/>
                <a:gd name="T8" fmla="*/ 9 w 8"/>
                <a:gd name="T9" fmla="*/ 1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1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5" name="Freeform 223"/>
            <p:cNvSpPr>
              <a:spLocks noChangeAspect="1"/>
            </p:cNvSpPr>
            <p:nvPr/>
          </p:nvSpPr>
          <p:spPr bwMode="auto">
            <a:xfrm>
              <a:off x="8192673" y="4294845"/>
              <a:ext cx="12452" cy="40000"/>
            </a:xfrm>
            <a:custGeom>
              <a:avLst/>
              <a:gdLst>
                <a:gd name="T0" fmla="*/ 2 w 9"/>
                <a:gd name="T1" fmla="*/ 0 h 23"/>
                <a:gd name="T2" fmla="*/ 9 w 9"/>
                <a:gd name="T3" fmla="*/ 26 h 23"/>
                <a:gd name="T4" fmla="*/ 0 w 9"/>
                <a:gd name="T5" fmla="*/ 6 h 23"/>
                <a:gd name="T6" fmla="*/ 2 w 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3"/>
                <a:gd name="T14" fmla="*/ 9 w 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3">
                  <a:moveTo>
                    <a:pt x="2" y="0"/>
                  </a:moveTo>
                  <a:lnTo>
                    <a:pt x="9" y="2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6" name="Freeform 224"/>
            <p:cNvSpPr>
              <a:spLocks noChangeAspect="1"/>
            </p:cNvSpPr>
            <p:nvPr/>
          </p:nvSpPr>
          <p:spPr bwMode="auto">
            <a:xfrm>
              <a:off x="8147014" y="4273307"/>
              <a:ext cx="27672" cy="30769"/>
            </a:xfrm>
            <a:custGeom>
              <a:avLst/>
              <a:gdLst>
                <a:gd name="T0" fmla="*/ 18 w 19"/>
                <a:gd name="T1" fmla="*/ 20 h 18"/>
                <a:gd name="T2" fmla="*/ 20 w 19"/>
                <a:gd name="T3" fmla="*/ 20 h 18"/>
                <a:gd name="T4" fmla="*/ 11 w 19"/>
                <a:gd name="T5" fmla="*/ 10 h 18"/>
                <a:gd name="T6" fmla="*/ 0 w 19"/>
                <a:gd name="T7" fmla="*/ 0 h 18"/>
                <a:gd name="T8" fmla="*/ 9 w 19"/>
                <a:gd name="T9" fmla="*/ 10 h 18"/>
                <a:gd name="T10" fmla="*/ 18 w 19"/>
                <a:gd name="T11" fmla="*/ 2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7" y="18"/>
                  </a:moveTo>
                  <a:lnTo>
                    <a:pt x="19" y="18"/>
                  </a:lnTo>
                  <a:lnTo>
                    <a:pt x="10" y="9"/>
                  </a:lnTo>
                  <a:lnTo>
                    <a:pt x="0" y="0"/>
                  </a:lnTo>
                  <a:lnTo>
                    <a:pt x="9" y="9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7" name="Freeform 230"/>
            <p:cNvSpPr>
              <a:spLocks noChangeAspect="1"/>
            </p:cNvSpPr>
            <p:nvPr/>
          </p:nvSpPr>
          <p:spPr bwMode="auto">
            <a:xfrm>
              <a:off x="4571811" y="4561000"/>
              <a:ext cx="322377" cy="366155"/>
            </a:xfrm>
            <a:custGeom>
              <a:avLst/>
              <a:gdLst>
                <a:gd name="T0" fmla="*/ 137 w 211"/>
                <a:gd name="T1" fmla="*/ 156 h 213"/>
                <a:gd name="T2" fmla="*/ 139 w 211"/>
                <a:gd name="T3" fmla="*/ 128 h 213"/>
                <a:gd name="T4" fmla="*/ 140 w 211"/>
                <a:gd name="T5" fmla="*/ 101 h 213"/>
                <a:gd name="T6" fmla="*/ 157 w 211"/>
                <a:gd name="T7" fmla="*/ 101 h 213"/>
                <a:gd name="T8" fmla="*/ 157 w 211"/>
                <a:gd name="T9" fmla="*/ 82 h 213"/>
                <a:gd name="T10" fmla="*/ 159 w 211"/>
                <a:gd name="T11" fmla="*/ 64 h 213"/>
                <a:gd name="T12" fmla="*/ 159 w 211"/>
                <a:gd name="T13" fmla="*/ 46 h 213"/>
                <a:gd name="T14" fmla="*/ 160 w 211"/>
                <a:gd name="T15" fmla="*/ 27 h 213"/>
                <a:gd name="T16" fmla="*/ 180 w 211"/>
                <a:gd name="T17" fmla="*/ 23 h 213"/>
                <a:gd name="T18" fmla="*/ 200 w 211"/>
                <a:gd name="T19" fmla="*/ 22 h 213"/>
                <a:gd name="T20" fmla="*/ 206 w 211"/>
                <a:gd name="T21" fmla="*/ 29 h 213"/>
                <a:gd name="T22" fmla="*/ 220 w 211"/>
                <a:gd name="T23" fmla="*/ 21 h 213"/>
                <a:gd name="T24" fmla="*/ 233 w 211"/>
                <a:gd name="T25" fmla="*/ 16 h 213"/>
                <a:gd name="T26" fmla="*/ 214 w 211"/>
                <a:gd name="T27" fmla="*/ 10 h 213"/>
                <a:gd name="T28" fmla="*/ 202 w 211"/>
                <a:gd name="T29" fmla="*/ 13 h 213"/>
                <a:gd name="T30" fmla="*/ 176 w 211"/>
                <a:gd name="T31" fmla="*/ 16 h 213"/>
                <a:gd name="T32" fmla="*/ 150 w 211"/>
                <a:gd name="T33" fmla="*/ 20 h 213"/>
                <a:gd name="T34" fmla="*/ 134 w 211"/>
                <a:gd name="T35" fmla="*/ 16 h 213"/>
                <a:gd name="T36" fmla="*/ 117 w 211"/>
                <a:gd name="T37" fmla="*/ 12 h 213"/>
                <a:gd name="T38" fmla="*/ 115 w 211"/>
                <a:gd name="T39" fmla="*/ 8 h 213"/>
                <a:gd name="T40" fmla="*/ 95 w 211"/>
                <a:gd name="T41" fmla="*/ 8 h 213"/>
                <a:gd name="T42" fmla="*/ 75 w 211"/>
                <a:gd name="T43" fmla="*/ 7 h 213"/>
                <a:gd name="T44" fmla="*/ 55 w 211"/>
                <a:gd name="T45" fmla="*/ 7 h 213"/>
                <a:gd name="T46" fmla="*/ 34 w 211"/>
                <a:gd name="T47" fmla="*/ 6 h 213"/>
                <a:gd name="T48" fmla="*/ 22 w 211"/>
                <a:gd name="T49" fmla="*/ 0 h 213"/>
                <a:gd name="T50" fmla="*/ 1 w 211"/>
                <a:gd name="T51" fmla="*/ 6 h 213"/>
                <a:gd name="T52" fmla="*/ 0 w 211"/>
                <a:gd name="T53" fmla="*/ 17 h 213"/>
                <a:gd name="T54" fmla="*/ 11 w 211"/>
                <a:gd name="T55" fmla="*/ 41 h 213"/>
                <a:gd name="T56" fmla="*/ 23 w 211"/>
                <a:gd name="T57" fmla="*/ 66 h 213"/>
                <a:gd name="T58" fmla="*/ 34 w 211"/>
                <a:gd name="T59" fmla="*/ 89 h 213"/>
                <a:gd name="T60" fmla="*/ 46 w 211"/>
                <a:gd name="T61" fmla="*/ 114 h 213"/>
                <a:gd name="T62" fmla="*/ 47 w 211"/>
                <a:gd name="T63" fmla="*/ 124 h 213"/>
                <a:gd name="T64" fmla="*/ 44 w 211"/>
                <a:gd name="T65" fmla="*/ 123 h 213"/>
                <a:gd name="T66" fmla="*/ 47 w 211"/>
                <a:gd name="T67" fmla="*/ 144 h 213"/>
                <a:gd name="T68" fmla="*/ 50 w 211"/>
                <a:gd name="T69" fmla="*/ 164 h 213"/>
                <a:gd name="T70" fmla="*/ 53 w 211"/>
                <a:gd name="T71" fmla="*/ 184 h 213"/>
                <a:gd name="T72" fmla="*/ 55 w 211"/>
                <a:gd name="T73" fmla="*/ 204 h 213"/>
                <a:gd name="T74" fmla="*/ 66 w 211"/>
                <a:gd name="T75" fmla="*/ 220 h 213"/>
                <a:gd name="T76" fmla="*/ 75 w 211"/>
                <a:gd name="T77" fmla="*/ 234 h 213"/>
                <a:gd name="T78" fmla="*/ 84 w 211"/>
                <a:gd name="T79" fmla="*/ 222 h 213"/>
                <a:gd name="T80" fmla="*/ 91 w 211"/>
                <a:gd name="T81" fmla="*/ 235 h 213"/>
                <a:gd name="T82" fmla="*/ 116 w 211"/>
                <a:gd name="T83" fmla="*/ 238 h 213"/>
                <a:gd name="T84" fmla="*/ 130 w 211"/>
                <a:gd name="T85" fmla="*/ 231 h 213"/>
                <a:gd name="T86" fmla="*/ 134 w 211"/>
                <a:gd name="T87" fmla="*/ 213 h 213"/>
                <a:gd name="T88" fmla="*/ 135 w 211"/>
                <a:gd name="T89" fmla="*/ 194 h 213"/>
                <a:gd name="T90" fmla="*/ 136 w 211"/>
                <a:gd name="T91" fmla="*/ 175 h 213"/>
                <a:gd name="T92" fmla="*/ 137 w 211"/>
                <a:gd name="T93" fmla="*/ 156 h 2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1"/>
                <a:gd name="T142" fmla="*/ 0 h 213"/>
                <a:gd name="T143" fmla="*/ 211 w 211"/>
                <a:gd name="T144" fmla="*/ 213 h 2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1" h="213">
                  <a:moveTo>
                    <a:pt x="124" y="140"/>
                  </a:moveTo>
                  <a:lnTo>
                    <a:pt x="126" y="115"/>
                  </a:lnTo>
                  <a:lnTo>
                    <a:pt x="127" y="90"/>
                  </a:lnTo>
                  <a:lnTo>
                    <a:pt x="142" y="90"/>
                  </a:lnTo>
                  <a:lnTo>
                    <a:pt x="142" y="73"/>
                  </a:lnTo>
                  <a:lnTo>
                    <a:pt x="144" y="57"/>
                  </a:lnTo>
                  <a:lnTo>
                    <a:pt x="144" y="41"/>
                  </a:lnTo>
                  <a:lnTo>
                    <a:pt x="145" y="24"/>
                  </a:lnTo>
                  <a:lnTo>
                    <a:pt x="163" y="21"/>
                  </a:lnTo>
                  <a:lnTo>
                    <a:pt x="181" y="20"/>
                  </a:lnTo>
                  <a:lnTo>
                    <a:pt x="187" y="26"/>
                  </a:lnTo>
                  <a:lnTo>
                    <a:pt x="199" y="19"/>
                  </a:lnTo>
                  <a:lnTo>
                    <a:pt x="211" y="14"/>
                  </a:lnTo>
                  <a:lnTo>
                    <a:pt x="194" y="9"/>
                  </a:lnTo>
                  <a:lnTo>
                    <a:pt x="183" y="12"/>
                  </a:lnTo>
                  <a:lnTo>
                    <a:pt x="159" y="14"/>
                  </a:lnTo>
                  <a:lnTo>
                    <a:pt x="136" y="18"/>
                  </a:lnTo>
                  <a:lnTo>
                    <a:pt x="121" y="14"/>
                  </a:lnTo>
                  <a:lnTo>
                    <a:pt x="106" y="11"/>
                  </a:lnTo>
                  <a:lnTo>
                    <a:pt x="104" y="7"/>
                  </a:lnTo>
                  <a:lnTo>
                    <a:pt x="86" y="7"/>
                  </a:lnTo>
                  <a:lnTo>
                    <a:pt x="68" y="6"/>
                  </a:lnTo>
                  <a:lnTo>
                    <a:pt x="50" y="6"/>
                  </a:lnTo>
                  <a:lnTo>
                    <a:pt x="31" y="5"/>
                  </a:lnTo>
                  <a:lnTo>
                    <a:pt x="20" y="0"/>
                  </a:lnTo>
                  <a:lnTo>
                    <a:pt x="1" y="5"/>
                  </a:lnTo>
                  <a:lnTo>
                    <a:pt x="0" y="15"/>
                  </a:lnTo>
                  <a:lnTo>
                    <a:pt x="10" y="37"/>
                  </a:lnTo>
                  <a:lnTo>
                    <a:pt x="21" y="59"/>
                  </a:lnTo>
                  <a:lnTo>
                    <a:pt x="31" y="80"/>
                  </a:lnTo>
                  <a:lnTo>
                    <a:pt x="42" y="102"/>
                  </a:lnTo>
                  <a:lnTo>
                    <a:pt x="43" y="111"/>
                  </a:lnTo>
                  <a:lnTo>
                    <a:pt x="40" y="110"/>
                  </a:lnTo>
                  <a:lnTo>
                    <a:pt x="43" y="129"/>
                  </a:lnTo>
                  <a:lnTo>
                    <a:pt x="45" y="147"/>
                  </a:lnTo>
                  <a:lnTo>
                    <a:pt x="48" y="165"/>
                  </a:lnTo>
                  <a:lnTo>
                    <a:pt x="50" y="183"/>
                  </a:lnTo>
                  <a:lnTo>
                    <a:pt x="60" y="197"/>
                  </a:lnTo>
                  <a:lnTo>
                    <a:pt x="68" y="209"/>
                  </a:lnTo>
                  <a:lnTo>
                    <a:pt x="76" y="199"/>
                  </a:lnTo>
                  <a:lnTo>
                    <a:pt x="82" y="210"/>
                  </a:lnTo>
                  <a:lnTo>
                    <a:pt x="105" y="213"/>
                  </a:lnTo>
                  <a:lnTo>
                    <a:pt x="118" y="207"/>
                  </a:lnTo>
                  <a:lnTo>
                    <a:pt x="121" y="191"/>
                  </a:lnTo>
                  <a:lnTo>
                    <a:pt x="122" y="174"/>
                  </a:lnTo>
                  <a:lnTo>
                    <a:pt x="123" y="157"/>
                  </a:lnTo>
                  <a:lnTo>
                    <a:pt x="124" y="14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8" name="Freeform 231"/>
            <p:cNvSpPr>
              <a:spLocks noChangeAspect="1"/>
            </p:cNvSpPr>
            <p:nvPr/>
          </p:nvSpPr>
          <p:spPr bwMode="auto">
            <a:xfrm>
              <a:off x="4761362" y="4588692"/>
              <a:ext cx="225525" cy="276923"/>
            </a:xfrm>
            <a:custGeom>
              <a:avLst/>
              <a:gdLst>
                <a:gd name="T0" fmla="*/ 0 w 147"/>
                <a:gd name="T1" fmla="*/ 140 h 162"/>
                <a:gd name="T2" fmla="*/ 2 w 147"/>
                <a:gd name="T3" fmla="*/ 112 h 162"/>
                <a:gd name="T4" fmla="*/ 3 w 147"/>
                <a:gd name="T5" fmla="*/ 84 h 162"/>
                <a:gd name="T6" fmla="*/ 20 w 147"/>
                <a:gd name="T7" fmla="*/ 84 h 162"/>
                <a:gd name="T8" fmla="*/ 20 w 147"/>
                <a:gd name="T9" fmla="*/ 66 h 162"/>
                <a:gd name="T10" fmla="*/ 22 w 147"/>
                <a:gd name="T11" fmla="*/ 48 h 162"/>
                <a:gd name="T12" fmla="*/ 22 w 147"/>
                <a:gd name="T13" fmla="*/ 30 h 162"/>
                <a:gd name="T14" fmla="*/ 23 w 147"/>
                <a:gd name="T15" fmla="*/ 11 h 162"/>
                <a:gd name="T16" fmla="*/ 43 w 147"/>
                <a:gd name="T17" fmla="*/ 8 h 162"/>
                <a:gd name="T18" fmla="*/ 63 w 147"/>
                <a:gd name="T19" fmla="*/ 7 h 162"/>
                <a:gd name="T20" fmla="*/ 70 w 147"/>
                <a:gd name="T21" fmla="*/ 13 h 162"/>
                <a:gd name="T22" fmla="*/ 83 w 147"/>
                <a:gd name="T23" fmla="*/ 6 h 162"/>
                <a:gd name="T24" fmla="*/ 96 w 147"/>
                <a:gd name="T25" fmla="*/ 0 h 162"/>
                <a:gd name="T26" fmla="*/ 106 w 147"/>
                <a:gd name="T27" fmla="*/ 20 h 162"/>
                <a:gd name="T28" fmla="*/ 118 w 147"/>
                <a:gd name="T29" fmla="*/ 40 h 162"/>
                <a:gd name="T30" fmla="*/ 130 w 147"/>
                <a:gd name="T31" fmla="*/ 50 h 162"/>
                <a:gd name="T32" fmla="*/ 133 w 147"/>
                <a:gd name="T33" fmla="*/ 53 h 162"/>
                <a:gd name="T34" fmla="*/ 137 w 147"/>
                <a:gd name="T35" fmla="*/ 60 h 162"/>
                <a:gd name="T36" fmla="*/ 143 w 147"/>
                <a:gd name="T37" fmla="*/ 77 h 162"/>
                <a:gd name="T38" fmla="*/ 159 w 147"/>
                <a:gd name="T39" fmla="*/ 83 h 162"/>
                <a:gd name="T40" fmla="*/ 163 w 147"/>
                <a:gd name="T41" fmla="*/ 87 h 162"/>
                <a:gd name="T42" fmla="*/ 162 w 147"/>
                <a:gd name="T43" fmla="*/ 88 h 162"/>
                <a:gd name="T44" fmla="*/ 139 w 147"/>
                <a:gd name="T45" fmla="*/ 103 h 162"/>
                <a:gd name="T46" fmla="*/ 122 w 147"/>
                <a:gd name="T47" fmla="*/ 119 h 162"/>
                <a:gd name="T48" fmla="*/ 112 w 147"/>
                <a:gd name="T49" fmla="*/ 137 h 162"/>
                <a:gd name="T50" fmla="*/ 102 w 147"/>
                <a:gd name="T51" fmla="*/ 143 h 162"/>
                <a:gd name="T52" fmla="*/ 92 w 147"/>
                <a:gd name="T53" fmla="*/ 159 h 162"/>
                <a:gd name="T54" fmla="*/ 65 w 147"/>
                <a:gd name="T55" fmla="*/ 157 h 162"/>
                <a:gd name="T56" fmla="*/ 52 w 147"/>
                <a:gd name="T57" fmla="*/ 151 h 162"/>
                <a:gd name="T58" fmla="*/ 43 w 147"/>
                <a:gd name="T59" fmla="*/ 164 h 162"/>
                <a:gd name="T60" fmla="*/ 35 w 147"/>
                <a:gd name="T61" fmla="*/ 178 h 162"/>
                <a:gd name="T62" fmla="*/ 17 w 147"/>
                <a:gd name="T63" fmla="*/ 180 h 162"/>
                <a:gd name="T64" fmla="*/ 10 w 147"/>
                <a:gd name="T65" fmla="*/ 178 h 162"/>
                <a:gd name="T66" fmla="*/ 12 w 147"/>
                <a:gd name="T67" fmla="*/ 159 h 162"/>
                <a:gd name="T68" fmla="*/ 0 w 147"/>
                <a:gd name="T69" fmla="*/ 140 h 1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7"/>
                <a:gd name="T106" fmla="*/ 0 h 162"/>
                <a:gd name="T107" fmla="*/ 147 w 147"/>
                <a:gd name="T108" fmla="*/ 162 h 1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7" h="162">
                  <a:moveTo>
                    <a:pt x="0" y="126"/>
                  </a:moveTo>
                  <a:lnTo>
                    <a:pt x="2" y="101"/>
                  </a:lnTo>
                  <a:lnTo>
                    <a:pt x="3" y="76"/>
                  </a:lnTo>
                  <a:lnTo>
                    <a:pt x="18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0" y="27"/>
                  </a:lnTo>
                  <a:lnTo>
                    <a:pt x="21" y="10"/>
                  </a:lnTo>
                  <a:lnTo>
                    <a:pt x="39" y="7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96" y="18"/>
                  </a:lnTo>
                  <a:lnTo>
                    <a:pt x="106" y="36"/>
                  </a:lnTo>
                  <a:lnTo>
                    <a:pt x="117" y="45"/>
                  </a:lnTo>
                  <a:lnTo>
                    <a:pt x="120" y="48"/>
                  </a:lnTo>
                  <a:lnTo>
                    <a:pt x="124" y="54"/>
                  </a:lnTo>
                  <a:lnTo>
                    <a:pt x="129" y="69"/>
                  </a:lnTo>
                  <a:lnTo>
                    <a:pt x="143" y="75"/>
                  </a:lnTo>
                  <a:lnTo>
                    <a:pt x="147" y="78"/>
                  </a:lnTo>
                  <a:lnTo>
                    <a:pt x="146" y="79"/>
                  </a:lnTo>
                  <a:lnTo>
                    <a:pt x="125" y="93"/>
                  </a:lnTo>
                  <a:lnTo>
                    <a:pt x="110" y="107"/>
                  </a:lnTo>
                  <a:lnTo>
                    <a:pt x="101" y="123"/>
                  </a:lnTo>
                  <a:lnTo>
                    <a:pt x="92" y="129"/>
                  </a:lnTo>
                  <a:lnTo>
                    <a:pt x="83" y="143"/>
                  </a:lnTo>
                  <a:lnTo>
                    <a:pt x="59" y="141"/>
                  </a:lnTo>
                  <a:lnTo>
                    <a:pt x="47" y="136"/>
                  </a:lnTo>
                  <a:lnTo>
                    <a:pt x="39" y="148"/>
                  </a:lnTo>
                  <a:lnTo>
                    <a:pt x="32" y="160"/>
                  </a:lnTo>
                  <a:lnTo>
                    <a:pt x="15" y="162"/>
                  </a:lnTo>
                  <a:lnTo>
                    <a:pt x="9" y="160"/>
                  </a:lnTo>
                  <a:lnTo>
                    <a:pt x="11" y="14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69" name="Freeform 232"/>
            <p:cNvSpPr>
              <a:spLocks noChangeAspect="1"/>
            </p:cNvSpPr>
            <p:nvPr/>
          </p:nvSpPr>
          <p:spPr bwMode="auto">
            <a:xfrm>
              <a:off x="5336937" y="4393307"/>
              <a:ext cx="5534" cy="13846"/>
            </a:xfrm>
            <a:custGeom>
              <a:avLst/>
              <a:gdLst>
                <a:gd name="T0" fmla="*/ 4 w 3"/>
                <a:gd name="T1" fmla="*/ 9 h 9"/>
                <a:gd name="T2" fmla="*/ 4 w 3"/>
                <a:gd name="T3" fmla="*/ 7 h 9"/>
                <a:gd name="T4" fmla="*/ 0 w 3"/>
                <a:gd name="T5" fmla="*/ 0 h 9"/>
                <a:gd name="T6" fmla="*/ 4 w 3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9"/>
                <a:gd name="T14" fmla="*/ 3 w 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9">
                  <a:moveTo>
                    <a:pt x="3" y="9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0" name="Freeform 233"/>
            <p:cNvSpPr>
              <a:spLocks noChangeAspect="1"/>
            </p:cNvSpPr>
            <p:nvPr/>
          </p:nvSpPr>
          <p:spPr bwMode="auto">
            <a:xfrm>
              <a:off x="4921859" y="4919462"/>
              <a:ext cx="55343" cy="61539"/>
            </a:xfrm>
            <a:custGeom>
              <a:avLst/>
              <a:gdLst>
                <a:gd name="T0" fmla="*/ 17 w 35"/>
                <a:gd name="T1" fmla="*/ 3 h 35"/>
                <a:gd name="T2" fmla="*/ 0 w 35"/>
                <a:gd name="T3" fmla="*/ 22 h 35"/>
                <a:gd name="T4" fmla="*/ 13 w 35"/>
                <a:gd name="T5" fmla="*/ 40 h 35"/>
                <a:gd name="T6" fmla="*/ 19 w 35"/>
                <a:gd name="T7" fmla="*/ 34 h 35"/>
                <a:gd name="T8" fmla="*/ 37 w 35"/>
                <a:gd name="T9" fmla="*/ 22 h 35"/>
                <a:gd name="T10" fmla="*/ 40 w 35"/>
                <a:gd name="T11" fmla="*/ 8 h 35"/>
                <a:gd name="T12" fmla="*/ 24 w 35"/>
                <a:gd name="T13" fmla="*/ 0 h 35"/>
                <a:gd name="T14" fmla="*/ 17 w 35"/>
                <a:gd name="T15" fmla="*/ 3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5" y="3"/>
                  </a:moveTo>
                  <a:lnTo>
                    <a:pt x="0" y="19"/>
                  </a:lnTo>
                  <a:lnTo>
                    <a:pt x="11" y="35"/>
                  </a:lnTo>
                  <a:lnTo>
                    <a:pt x="17" y="30"/>
                  </a:lnTo>
                  <a:lnTo>
                    <a:pt x="32" y="19"/>
                  </a:lnTo>
                  <a:lnTo>
                    <a:pt x="35" y="7"/>
                  </a:lnTo>
                  <a:lnTo>
                    <a:pt x="21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1" name="Freeform 234"/>
            <p:cNvSpPr>
              <a:spLocks noChangeAspect="1"/>
            </p:cNvSpPr>
            <p:nvPr/>
          </p:nvSpPr>
          <p:spPr bwMode="auto">
            <a:xfrm>
              <a:off x="5321718" y="4413308"/>
              <a:ext cx="186785" cy="410770"/>
            </a:xfrm>
            <a:custGeom>
              <a:avLst/>
              <a:gdLst>
                <a:gd name="T0" fmla="*/ 49 w 121"/>
                <a:gd name="T1" fmla="*/ 76 h 241"/>
                <a:gd name="T2" fmla="*/ 42 w 121"/>
                <a:gd name="T3" fmla="*/ 78 h 241"/>
                <a:gd name="T4" fmla="*/ 27 w 121"/>
                <a:gd name="T5" fmla="*/ 85 h 241"/>
                <a:gd name="T6" fmla="*/ 22 w 121"/>
                <a:gd name="T7" fmla="*/ 101 h 241"/>
                <a:gd name="T8" fmla="*/ 19 w 121"/>
                <a:gd name="T9" fmla="*/ 117 h 241"/>
                <a:gd name="T10" fmla="*/ 21 w 121"/>
                <a:gd name="T11" fmla="*/ 137 h 241"/>
                <a:gd name="T12" fmla="*/ 25 w 121"/>
                <a:gd name="T13" fmla="*/ 157 h 241"/>
                <a:gd name="T14" fmla="*/ 15 w 121"/>
                <a:gd name="T15" fmla="*/ 171 h 241"/>
                <a:gd name="T16" fmla="*/ 6 w 121"/>
                <a:gd name="T17" fmla="*/ 184 h 241"/>
                <a:gd name="T18" fmla="*/ 0 w 121"/>
                <a:gd name="T19" fmla="*/ 210 h 241"/>
                <a:gd name="T20" fmla="*/ 4 w 121"/>
                <a:gd name="T21" fmla="*/ 233 h 241"/>
                <a:gd name="T22" fmla="*/ 11 w 121"/>
                <a:gd name="T23" fmla="*/ 258 h 241"/>
                <a:gd name="T24" fmla="*/ 33 w 121"/>
                <a:gd name="T25" fmla="*/ 267 h 241"/>
                <a:gd name="T26" fmla="*/ 48 w 121"/>
                <a:gd name="T27" fmla="*/ 260 h 241"/>
                <a:gd name="T28" fmla="*/ 65 w 121"/>
                <a:gd name="T29" fmla="*/ 253 h 241"/>
                <a:gd name="T30" fmla="*/ 69 w 121"/>
                <a:gd name="T31" fmla="*/ 234 h 241"/>
                <a:gd name="T32" fmla="*/ 76 w 121"/>
                <a:gd name="T33" fmla="*/ 216 h 241"/>
                <a:gd name="T34" fmla="*/ 83 w 121"/>
                <a:gd name="T35" fmla="*/ 198 h 241"/>
                <a:gd name="T36" fmla="*/ 89 w 121"/>
                <a:gd name="T37" fmla="*/ 179 h 241"/>
                <a:gd name="T38" fmla="*/ 95 w 121"/>
                <a:gd name="T39" fmla="*/ 163 h 241"/>
                <a:gd name="T40" fmla="*/ 102 w 121"/>
                <a:gd name="T41" fmla="*/ 144 h 241"/>
                <a:gd name="T42" fmla="*/ 108 w 121"/>
                <a:gd name="T43" fmla="*/ 125 h 241"/>
                <a:gd name="T44" fmla="*/ 114 w 121"/>
                <a:gd name="T45" fmla="*/ 107 h 241"/>
                <a:gd name="T46" fmla="*/ 122 w 121"/>
                <a:gd name="T47" fmla="*/ 94 h 241"/>
                <a:gd name="T48" fmla="*/ 120 w 121"/>
                <a:gd name="T49" fmla="*/ 66 h 241"/>
                <a:gd name="T50" fmla="*/ 132 w 121"/>
                <a:gd name="T51" fmla="*/ 74 h 241"/>
                <a:gd name="T52" fmla="*/ 135 w 121"/>
                <a:gd name="T53" fmla="*/ 64 h 241"/>
                <a:gd name="T54" fmla="*/ 129 w 121"/>
                <a:gd name="T55" fmla="*/ 39 h 241"/>
                <a:gd name="T56" fmla="*/ 123 w 121"/>
                <a:gd name="T57" fmla="*/ 14 h 241"/>
                <a:gd name="T58" fmla="*/ 118 w 121"/>
                <a:gd name="T59" fmla="*/ 0 h 241"/>
                <a:gd name="T60" fmla="*/ 114 w 121"/>
                <a:gd name="T61" fmla="*/ 0 h 241"/>
                <a:gd name="T62" fmla="*/ 109 w 121"/>
                <a:gd name="T63" fmla="*/ 7 h 241"/>
                <a:gd name="T64" fmla="*/ 106 w 121"/>
                <a:gd name="T65" fmla="*/ 27 h 241"/>
                <a:gd name="T66" fmla="*/ 99 w 121"/>
                <a:gd name="T67" fmla="*/ 31 h 241"/>
                <a:gd name="T68" fmla="*/ 96 w 121"/>
                <a:gd name="T69" fmla="*/ 33 h 241"/>
                <a:gd name="T70" fmla="*/ 91 w 121"/>
                <a:gd name="T71" fmla="*/ 31 h 241"/>
                <a:gd name="T72" fmla="*/ 93 w 121"/>
                <a:gd name="T73" fmla="*/ 41 h 241"/>
                <a:gd name="T74" fmla="*/ 88 w 121"/>
                <a:gd name="T75" fmla="*/ 50 h 241"/>
                <a:gd name="T76" fmla="*/ 91 w 121"/>
                <a:gd name="T77" fmla="*/ 52 h 241"/>
                <a:gd name="T78" fmla="*/ 81 w 121"/>
                <a:gd name="T79" fmla="*/ 58 h 241"/>
                <a:gd name="T80" fmla="*/ 81 w 121"/>
                <a:gd name="T81" fmla="*/ 52 h 241"/>
                <a:gd name="T82" fmla="*/ 76 w 121"/>
                <a:gd name="T83" fmla="*/ 65 h 241"/>
                <a:gd name="T84" fmla="*/ 74 w 121"/>
                <a:gd name="T85" fmla="*/ 65 h 241"/>
                <a:gd name="T86" fmla="*/ 69 w 121"/>
                <a:gd name="T87" fmla="*/ 64 h 241"/>
                <a:gd name="T88" fmla="*/ 62 w 121"/>
                <a:gd name="T89" fmla="*/ 74 h 241"/>
                <a:gd name="T90" fmla="*/ 49 w 121"/>
                <a:gd name="T91" fmla="*/ 76 h 2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241"/>
                <a:gd name="T140" fmla="*/ 121 w 121"/>
                <a:gd name="T141" fmla="*/ 241 h 2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241">
                  <a:moveTo>
                    <a:pt x="44" y="69"/>
                  </a:moveTo>
                  <a:lnTo>
                    <a:pt x="38" y="70"/>
                  </a:lnTo>
                  <a:lnTo>
                    <a:pt x="24" y="77"/>
                  </a:lnTo>
                  <a:lnTo>
                    <a:pt x="20" y="91"/>
                  </a:lnTo>
                  <a:lnTo>
                    <a:pt x="17" y="106"/>
                  </a:lnTo>
                  <a:lnTo>
                    <a:pt x="19" y="124"/>
                  </a:lnTo>
                  <a:lnTo>
                    <a:pt x="22" y="142"/>
                  </a:lnTo>
                  <a:lnTo>
                    <a:pt x="13" y="154"/>
                  </a:lnTo>
                  <a:lnTo>
                    <a:pt x="5" y="166"/>
                  </a:lnTo>
                  <a:lnTo>
                    <a:pt x="0" y="190"/>
                  </a:lnTo>
                  <a:lnTo>
                    <a:pt x="4" y="210"/>
                  </a:lnTo>
                  <a:lnTo>
                    <a:pt x="10" y="233"/>
                  </a:lnTo>
                  <a:lnTo>
                    <a:pt x="30" y="241"/>
                  </a:lnTo>
                  <a:lnTo>
                    <a:pt x="43" y="235"/>
                  </a:lnTo>
                  <a:lnTo>
                    <a:pt x="58" y="228"/>
                  </a:lnTo>
                  <a:lnTo>
                    <a:pt x="62" y="211"/>
                  </a:lnTo>
                  <a:lnTo>
                    <a:pt x="68" y="195"/>
                  </a:lnTo>
                  <a:lnTo>
                    <a:pt x="74" y="179"/>
                  </a:lnTo>
                  <a:lnTo>
                    <a:pt x="80" y="162"/>
                  </a:lnTo>
                  <a:lnTo>
                    <a:pt x="85" y="147"/>
                  </a:lnTo>
                  <a:lnTo>
                    <a:pt x="91" y="130"/>
                  </a:lnTo>
                  <a:lnTo>
                    <a:pt x="97" y="113"/>
                  </a:lnTo>
                  <a:lnTo>
                    <a:pt x="102" y="97"/>
                  </a:lnTo>
                  <a:lnTo>
                    <a:pt x="109" y="85"/>
                  </a:lnTo>
                  <a:lnTo>
                    <a:pt x="108" y="60"/>
                  </a:lnTo>
                  <a:lnTo>
                    <a:pt x="118" y="67"/>
                  </a:lnTo>
                  <a:lnTo>
                    <a:pt x="121" y="58"/>
                  </a:lnTo>
                  <a:lnTo>
                    <a:pt x="116" y="35"/>
                  </a:lnTo>
                  <a:lnTo>
                    <a:pt x="110" y="13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5" y="24"/>
                  </a:lnTo>
                  <a:lnTo>
                    <a:pt x="89" y="28"/>
                  </a:lnTo>
                  <a:lnTo>
                    <a:pt x="86" y="30"/>
                  </a:lnTo>
                  <a:lnTo>
                    <a:pt x="82" y="28"/>
                  </a:lnTo>
                  <a:lnTo>
                    <a:pt x="83" y="37"/>
                  </a:lnTo>
                  <a:lnTo>
                    <a:pt x="79" y="45"/>
                  </a:lnTo>
                  <a:lnTo>
                    <a:pt x="82" y="47"/>
                  </a:lnTo>
                  <a:lnTo>
                    <a:pt x="73" y="52"/>
                  </a:lnTo>
                  <a:lnTo>
                    <a:pt x="73" y="47"/>
                  </a:lnTo>
                  <a:lnTo>
                    <a:pt x="68" y="59"/>
                  </a:lnTo>
                  <a:lnTo>
                    <a:pt x="66" y="59"/>
                  </a:lnTo>
                  <a:lnTo>
                    <a:pt x="62" y="58"/>
                  </a:lnTo>
                  <a:lnTo>
                    <a:pt x="56" y="67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2" name="Freeform 235"/>
            <p:cNvSpPr>
              <a:spLocks noChangeAspect="1"/>
            </p:cNvSpPr>
            <p:nvPr/>
          </p:nvSpPr>
          <p:spPr bwMode="auto">
            <a:xfrm>
              <a:off x="5078205" y="4331769"/>
              <a:ext cx="77482" cy="235385"/>
            </a:xfrm>
            <a:custGeom>
              <a:avLst/>
              <a:gdLst>
                <a:gd name="T0" fmla="*/ 33 w 49"/>
                <a:gd name="T1" fmla="*/ 108 h 138"/>
                <a:gd name="T2" fmla="*/ 26 w 49"/>
                <a:gd name="T3" fmla="*/ 127 h 138"/>
                <a:gd name="T4" fmla="*/ 34 w 49"/>
                <a:gd name="T5" fmla="*/ 141 h 138"/>
                <a:gd name="T6" fmla="*/ 42 w 49"/>
                <a:gd name="T7" fmla="*/ 153 h 138"/>
                <a:gd name="T8" fmla="*/ 41 w 49"/>
                <a:gd name="T9" fmla="*/ 143 h 138"/>
                <a:gd name="T10" fmla="*/ 50 w 49"/>
                <a:gd name="T11" fmla="*/ 133 h 138"/>
                <a:gd name="T12" fmla="*/ 54 w 49"/>
                <a:gd name="T13" fmla="*/ 119 h 138"/>
                <a:gd name="T14" fmla="*/ 56 w 49"/>
                <a:gd name="T15" fmla="*/ 104 h 138"/>
                <a:gd name="T16" fmla="*/ 45 w 49"/>
                <a:gd name="T17" fmla="*/ 93 h 138"/>
                <a:gd name="T18" fmla="*/ 34 w 49"/>
                <a:gd name="T19" fmla="*/ 81 h 138"/>
                <a:gd name="T20" fmla="*/ 31 w 49"/>
                <a:gd name="T21" fmla="*/ 61 h 138"/>
                <a:gd name="T22" fmla="*/ 35 w 49"/>
                <a:gd name="T23" fmla="*/ 47 h 138"/>
                <a:gd name="T24" fmla="*/ 41 w 49"/>
                <a:gd name="T25" fmla="*/ 43 h 138"/>
                <a:gd name="T26" fmla="*/ 42 w 49"/>
                <a:gd name="T27" fmla="*/ 43 h 138"/>
                <a:gd name="T28" fmla="*/ 37 w 49"/>
                <a:gd name="T29" fmla="*/ 27 h 138"/>
                <a:gd name="T30" fmla="*/ 31 w 49"/>
                <a:gd name="T31" fmla="*/ 7 h 138"/>
                <a:gd name="T32" fmla="*/ 24 w 49"/>
                <a:gd name="T33" fmla="*/ 3 h 138"/>
                <a:gd name="T34" fmla="*/ 7 w 49"/>
                <a:gd name="T35" fmla="*/ 0 h 138"/>
                <a:gd name="T36" fmla="*/ 8 w 49"/>
                <a:gd name="T37" fmla="*/ 4 h 138"/>
                <a:gd name="T38" fmla="*/ 19 w 49"/>
                <a:gd name="T39" fmla="*/ 20 h 138"/>
                <a:gd name="T40" fmla="*/ 15 w 49"/>
                <a:gd name="T41" fmla="*/ 28 h 138"/>
                <a:gd name="T42" fmla="*/ 14 w 49"/>
                <a:gd name="T43" fmla="*/ 43 h 138"/>
                <a:gd name="T44" fmla="*/ 13 w 49"/>
                <a:gd name="T45" fmla="*/ 59 h 138"/>
                <a:gd name="T46" fmla="*/ 9 w 49"/>
                <a:gd name="T47" fmla="*/ 64 h 138"/>
                <a:gd name="T48" fmla="*/ 0 w 49"/>
                <a:gd name="T49" fmla="*/ 83 h 138"/>
                <a:gd name="T50" fmla="*/ 8 w 49"/>
                <a:gd name="T51" fmla="*/ 92 h 138"/>
                <a:gd name="T52" fmla="*/ 15 w 49"/>
                <a:gd name="T53" fmla="*/ 100 h 138"/>
                <a:gd name="T54" fmla="*/ 26 w 49"/>
                <a:gd name="T55" fmla="*/ 100 h 138"/>
                <a:gd name="T56" fmla="*/ 33 w 49"/>
                <a:gd name="T57" fmla="*/ 108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138"/>
                <a:gd name="T89" fmla="*/ 49 w 49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138">
                  <a:moveTo>
                    <a:pt x="29" y="97"/>
                  </a:moveTo>
                  <a:lnTo>
                    <a:pt x="23" y="115"/>
                  </a:lnTo>
                  <a:lnTo>
                    <a:pt x="30" y="127"/>
                  </a:lnTo>
                  <a:lnTo>
                    <a:pt x="37" y="138"/>
                  </a:lnTo>
                  <a:lnTo>
                    <a:pt x="36" y="129"/>
                  </a:lnTo>
                  <a:lnTo>
                    <a:pt x="44" y="120"/>
                  </a:lnTo>
                  <a:lnTo>
                    <a:pt x="47" y="107"/>
                  </a:lnTo>
                  <a:lnTo>
                    <a:pt x="49" y="94"/>
                  </a:lnTo>
                  <a:lnTo>
                    <a:pt x="39" y="84"/>
                  </a:lnTo>
                  <a:lnTo>
                    <a:pt x="30" y="73"/>
                  </a:lnTo>
                  <a:lnTo>
                    <a:pt x="27" y="55"/>
                  </a:lnTo>
                  <a:lnTo>
                    <a:pt x="31" y="42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2" y="24"/>
                  </a:lnTo>
                  <a:lnTo>
                    <a:pt x="27" y="6"/>
                  </a:lnTo>
                  <a:lnTo>
                    <a:pt x="21" y="3"/>
                  </a:lnTo>
                  <a:lnTo>
                    <a:pt x="6" y="0"/>
                  </a:lnTo>
                  <a:lnTo>
                    <a:pt x="7" y="4"/>
                  </a:lnTo>
                  <a:lnTo>
                    <a:pt x="17" y="18"/>
                  </a:lnTo>
                  <a:lnTo>
                    <a:pt x="13" y="25"/>
                  </a:lnTo>
                  <a:lnTo>
                    <a:pt x="12" y="39"/>
                  </a:lnTo>
                  <a:lnTo>
                    <a:pt x="11" y="53"/>
                  </a:lnTo>
                  <a:lnTo>
                    <a:pt x="8" y="58"/>
                  </a:lnTo>
                  <a:lnTo>
                    <a:pt x="0" y="75"/>
                  </a:lnTo>
                  <a:lnTo>
                    <a:pt x="7" y="83"/>
                  </a:lnTo>
                  <a:lnTo>
                    <a:pt x="13" y="90"/>
                  </a:lnTo>
                  <a:lnTo>
                    <a:pt x="23" y="90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3" name="Freeform 236"/>
            <p:cNvSpPr>
              <a:spLocks noChangeAspect="1"/>
            </p:cNvSpPr>
            <p:nvPr/>
          </p:nvSpPr>
          <p:spPr bwMode="auto">
            <a:xfrm>
              <a:off x="5020094" y="4362538"/>
              <a:ext cx="251814" cy="503078"/>
            </a:xfrm>
            <a:custGeom>
              <a:avLst/>
              <a:gdLst>
                <a:gd name="T0" fmla="*/ 72 w 166"/>
                <a:gd name="T1" fmla="*/ 191 h 294"/>
                <a:gd name="T2" fmla="*/ 79 w 166"/>
                <a:gd name="T3" fmla="*/ 185 h 294"/>
                <a:gd name="T4" fmla="*/ 112 w 166"/>
                <a:gd name="T5" fmla="*/ 151 h 294"/>
                <a:gd name="T6" fmla="*/ 143 w 166"/>
                <a:gd name="T7" fmla="*/ 132 h 294"/>
                <a:gd name="T8" fmla="*/ 178 w 166"/>
                <a:gd name="T9" fmla="*/ 93 h 294"/>
                <a:gd name="T10" fmla="*/ 181 w 166"/>
                <a:gd name="T11" fmla="*/ 79 h 294"/>
                <a:gd name="T12" fmla="*/ 181 w 166"/>
                <a:gd name="T13" fmla="*/ 42 h 294"/>
                <a:gd name="T14" fmla="*/ 181 w 166"/>
                <a:gd name="T15" fmla="*/ 0 h 294"/>
                <a:gd name="T16" fmla="*/ 161 w 166"/>
                <a:gd name="T17" fmla="*/ 10 h 294"/>
                <a:gd name="T18" fmla="*/ 135 w 166"/>
                <a:gd name="T19" fmla="*/ 19 h 294"/>
                <a:gd name="T20" fmla="*/ 102 w 166"/>
                <a:gd name="T21" fmla="*/ 20 h 294"/>
                <a:gd name="T22" fmla="*/ 83 w 166"/>
                <a:gd name="T23" fmla="*/ 22 h 294"/>
                <a:gd name="T24" fmla="*/ 73 w 166"/>
                <a:gd name="T25" fmla="*/ 40 h 294"/>
                <a:gd name="T26" fmla="*/ 87 w 166"/>
                <a:gd name="T27" fmla="*/ 72 h 294"/>
                <a:gd name="T28" fmla="*/ 95 w 166"/>
                <a:gd name="T29" fmla="*/ 98 h 294"/>
                <a:gd name="T30" fmla="*/ 83 w 166"/>
                <a:gd name="T31" fmla="*/ 122 h 294"/>
                <a:gd name="T32" fmla="*/ 77 w 166"/>
                <a:gd name="T33" fmla="*/ 120 h 294"/>
                <a:gd name="T34" fmla="*/ 76 w 166"/>
                <a:gd name="T35" fmla="*/ 87 h 294"/>
                <a:gd name="T36" fmla="*/ 58 w 166"/>
                <a:gd name="T37" fmla="*/ 79 h 294"/>
                <a:gd name="T38" fmla="*/ 38 w 166"/>
                <a:gd name="T39" fmla="*/ 77 h 294"/>
                <a:gd name="T40" fmla="*/ 13 w 166"/>
                <a:gd name="T41" fmla="*/ 87 h 294"/>
                <a:gd name="T42" fmla="*/ 3 w 166"/>
                <a:gd name="T43" fmla="*/ 103 h 294"/>
                <a:gd name="T44" fmla="*/ 11 w 166"/>
                <a:gd name="T45" fmla="*/ 110 h 294"/>
                <a:gd name="T46" fmla="*/ 45 w 166"/>
                <a:gd name="T47" fmla="*/ 125 h 294"/>
                <a:gd name="T48" fmla="*/ 41 w 166"/>
                <a:gd name="T49" fmla="*/ 166 h 294"/>
                <a:gd name="T50" fmla="*/ 37 w 166"/>
                <a:gd name="T51" fmla="*/ 202 h 294"/>
                <a:gd name="T52" fmla="*/ 23 w 166"/>
                <a:gd name="T53" fmla="*/ 229 h 294"/>
                <a:gd name="T54" fmla="*/ 14 w 166"/>
                <a:gd name="T55" fmla="*/ 252 h 294"/>
                <a:gd name="T56" fmla="*/ 19 w 166"/>
                <a:gd name="T57" fmla="*/ 289 h 294"/>
                <a:gd name="T58" fmla="*/ 21 w 166"/>
                <a:gd name="T59" fmla="*/ 327 h 294"/>
                <a:gd name="T60" fmla="*/ 34 w 166"/>
                <a:gd name="T61" fmla="*/ 314 h 294"/>
                <a:gd name="T62" fmla="*/ 50 w 166"/>
                <a:gd name="T63" fmla="*/ 293 h 294"/>
                <a:gd name="T64" fmla="*/ 79 w 166"/>
                <a:gd name="T65" fmla="*/ 276 h 294"/>
                <a:gd name="T66" fmla="*/ 82 w 166"/>
                <a:gd name="T67" fmla="*/ 250 h 294"/>
                <a:gd name="T68" fmla="*/ 80 w 166"/>
                <a:gd name="T69" fmla="*/ 238 h 294"/>
                <a:gd name="T70" fmla="*/ 76 w 166"/>
                <a:gd name="T71" fmla="*/ 205 h 2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6"/>
                <a:gd name="T109" fmla="*/ 0 h 294"/>
                <a:gd name="T110" fmla="*/ 166 w 166"/>
                <a:gd name="T111" fmla="*/ 294 h 2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6" h="294">
                  <a:moveTo>
                    <a:pt x="69" y="184"/>
                  </a:moveTo>
                  <a:lnTo>
                    <a:pt x="66" y="172"/>
                  </a:lnTo>
                  <a:lnTo>
                    <a:pt x="66" y="166"/>
                  </a:lnTo>
                  <a:lnTo>
                    <a:pt x="72" y="166"/>
                  </a:lnTo>
                  <a:lnTo>
                    <a:pt x="90" y="152"/>
                  </a:lnTo>
                  <a:lnTo>
                    <a:pt x="102" y="136"/>
                  </a:lnTo>
                  <a:lnTo>
                    <a:pt x="115" y="128"/>
                  </a:lnTo>
                  <a:lnTo>
                    <a:pt x="130" y="119"/>
                  </a:lnTo>
                  <a:lnTo>
                    <a:pt x="149" y="107"/>
                  </a:lnTo>
                  <a:lnTo>
                    <a:pt x="162" y="84"/>
                  </a:lnTo>
                  <a:lnTo>
                    <a:pt x="166" y="71"/>
                  </a:lnTo>
                  <a:lnTo>
                    <a:pt x="165" y="71"/>
                  </a:lnTo>
                  <a:lnTo>
                    <a:pt x="162" y="46"/>
                  </a:lnTo>
                  <a:lnTo>
                    <a:pt x="165" y="38"/>
                  </a:lnTo>
                  <a:lnTo>
                    <a:pt x="163" y="12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47" y="9"/>
                  </a:lnTo>
                  <a:lnTo>
                    <a:pt x="131" y="16"/>
                  </a:lnTo>
                  <a:lnTo>
                    <a:pt x="123" y="17"/>
                  </a:lnTo>
                  <a:lnTo>
                    <a:pt x="111" y="22"/>
                  </a:lnTo>
                  <a:lnTo>
                    <a:pt x="93" y="18"/>
                  </a:lnTo>
                  <a:lnTo>
                    <a:pt x="83" y="20"/>
                  </a:lnTo>
                  <a:lnTo>
                    <a:pt x="76" y="20"/>
                  </a:lnTo>
                  <a:lnTo>
                    <a:pt x="71" y="23"/>
                  </a:lnTo>
                  <a:lnTo>
                    <a:pt x="67" y="36"/>
                  </a:lnTo>
                  <a:lnTo>
                    <a:pt x="70" y="54"/>
                  </a:lnTo>
                  <a:lnTo>
                    <a:pt x="79" y="65"/>
                  </a:lnTo>
                  <a:lnTo>
                    <a:pt x="89" y="75"/>
                  </a:lnTo>
                  <a:lnTo>
                    <a:pt x="87" y="88"/>
                  </a:lnTo>
                  <a:lnTo>
                    <a:pt x="84" y="101"/>
                  </a:lnTo>
                  <a:lnTo>
                    <a:pt x="76" y="110"/>
                  </a:lnTo>
                  <a:lnTo>
                    <a:pt x="77" y="119"/>
                  </a:lnTo>
                  <a:lnTo>
                    <a:pt x="70" y="108"/>
                  </a:lnTo>
                  <a:lnTo>
                    <a:pt x="63" y="96"/>
                  </a:lnTo>
                  <a:lnTo>
                    <a:pt x="69" y="78"/>
                  </a:lnTo>
                  <a:lnTo>
                    <a:pt x="63" y="71"/>
                  </a:lnTo>
                  <a:lnTo>
                    <a:pt x="53" y="71"/>
                  </a:lnTo>
                  <a:lnTo>
                    <a:pt x="47" y="64"/>
                  </a:lnTo>
                  <a:lnTo>
                    <a:pt x="35" y="69"/>
                  </a:lnTo>
                  <a:lnTo>
                    <a:pt x="23" y="74"/>
                  </a:lnTo>
                  <a:lnTo>
                    <a:pt x="12" y="78"/>
                  </a:lnTo>
                  <a:lnTo>
                    <a:pt x="0" y="83"/>
                  </a:lnTo>
                  <a:lnTo>
                    <a:pt x="3" y="93"/>
                  </a:lnTo>
                  <a:lnTo>
                    <a:pt x="3" y="100"/>
                  </a:lnTo>
                  <a:lnTo>
                    <a:pt x="10" y="99"/>
                  </a:lnTo>
                  <a:lnTo>
                    <a:pt x="25" y="106"/>
                  </a:lnTo>
                  <a:lnTo>
                    <a:pt x="41" y="112"/>
                  </a:lnTo>
                  <a:lnTo>
                    <a:pt x="41" y="134"/>
                  </a:lnTo>
                  <a:lnTo>
                    <a:pt x="37" y="149"/>
                  </a:lnTo>
                  <a:lnTo>
                    <a:pt x="40" y="166"/>
                  </a:lnTo>
                  <a:lnTo>
                    <a:pt x="34" y="182"/>
                  </a:lnTo>
                  <a:lnTo>
                    <a:pt x="30" y="196"/>
                  </a:lnTo>
                  <a:lnTo>
                    <a:pt x="21" y="206"/>
                  </a:lnTo>
                  <a:lnTo>
                    <a:pt x="11" y="215"/>
                  </a:lnTo>
                  <a:lnTo>
                    <a:pt x="13" y="227"/>
                  </a:lnTo>
                  <a:lnTo>
                    <a:pt x="17" y="240"/>
                  </a:lnTo>
                  <a:lnTo>
                    <a:pt x="17" y="260"/>
                  </a:lnTo>
                  <a:lnTo>
                    <a:pt x="17" y="278"/>
                  </a:lnTo>
                  <a:lnTo>
                    <a:pt x="19" y="294"/>
                  </a:lnTo>
                  <a:lnTo>
                    <a:pt x="30" y="294"/>
                  </a:lnTo>
                  <a:lnTo>
                    <a:pt x="31" y="282"/>
                  </a:lnTo>
                  <a:lnTo>
                    <a:pt x="27" y="279"/>
                  </a:lnTo>
                  <a:lnTo>
                    <a:pt x="46" y="263"/>
                  </a:lnTo>
                  <a:lnTo>
                    <a:pt x="59" y="256"/>
                  </a:lnTo>
                  <a:lnTo>
                    <a:pt x="72" y="248"/>
                  </a:lnTo>
                  <a:lnTo>
                    <a:pt x="72" y="240"/>
                  </a:lnTo>
                  <a:lnTo>
                    <a:pt x="75" y="225"/>
                  </a:lnTo>
                  <a:lnTo>
                    <a:pt x="76" y="209"/>
                  </a:lnTo>
                  <a:lnTo>
                    <a:pt x="73" y="214"/>
                  </a:lnTo>
                  <a:lnTo>
                    <a:pt x="70" y="200"/>
                  </a:lnTo>
                  <a:lnTo>
                    <a:pt x="69" y="18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4" name="Freeform 237"/>
            <p:cNvSpPr>
              <a:spLocks noChangeAspect="1"/>
            </p:cNvSpPr>
            <p:nvPr/>
          </p:nvSpPr>
          <p:spPr bwMode="auto">
            <a:xfrm>
              <a:off x="4675580" y="4721000"/>
              <a:ext cx="390173" cy="386155"/>
            </a:xfrm>
            <a:custGeom>
              <a:avLst/>
              <a:gdLst>
                <a:gd name="T0" fmla="*/ 61 w 253"/>
                <a:gd name="T1" fmla="*/ 71 h 226"/>
                <a:gd name="T2" fmla="*/ 59 w 253"/>
                <a:gd name="T3" fmla="*/ 109 h 226"/>
                <a:gd name="T4" fmla="*/ 41 w 253"/>
                <a:gd name="T5" fmla="*/ 133 h 226"/>
                <a:gd name="T6" fmla="*/ 9 w 253"/>
                <a:gd name="T7" fmla="*/ 118 h 226"/>
                <a:gd name="T8" fmla="*/ 8 w 253"/>
                <a:gd name="T9" fmla="*/ 147 h 226"/>
                <a:gd name="T10" fmla="*/ 21 w 253"/>
                <a:gd name="T11" fmla="*/ 183 h 226"/>
                <a:gd name="T12" fmla="*/ 21 w 253"/>
                <a:gd name="T13" fmla="*/ 211 h 226"/>
                <a:gd name="T14" fmla="*/ 28 w 253"/>
                <a:gd name="T15" fmla="*/ 240 h 226"/>
                <a:gd name="T16" fmla="*/ 42 w 253"/>
                <a:gd name="T17" fmla="*/ 245 h 226"/>
                <a:gd name="T18" fmla="*/ 71 w 253"/>
                <a:gd name="T19" fmla="*/ 245 h 226"/>
                <a:gd name="T20" fmla="*/ 107 w 253"/>
                <a:gd name="T21" fmla="*/ 239 h 226"/>
                <a:gd name="T22" fmla="*/ 148 w 253"/>
                <a:gd name="T23" fmla="*/ 235 h 226"/>
                <a:gd name="T24" fmla="*/ 178 w 253"/>
                <a:gd name="T25" fmla="*/ 220 h 226"/>
                <a:gd name="T26" fmla="*/ 207 w 253"/>
                <a:gd name="T27" fmla="*/ 199 h 226"/>
                <a:gd name="T28" fmla="*/ 228 w 253"/>
                <a:gd name="T29" fmla="*/ 175 h 226"/>
                <a:gd name="T30" fmla="*/ 253 w 253"/>
                <a:gd name="T31" fmla="*/ 149 h 226"/>
                <a:gd name="T32" fmla="*/ 274 w 253"/>
                <a:gd name="T33" fmla="*/ 112 h 226"/>
                <a:gd name="T34" fmla="*/ 270 w 253"/>
                <a:gd name="T35" fmla="*/ 93 h 226"/>
                <a:gd name="T36" fmla="*/ 249 w 253"/>
                <a:gd name="T37" fmla="*/ 97 h 226"/>
                <a:gd name="T38" fmla="*/ 259 w 253"/>
                <a:gd name="T39" fmla="*/ 71 h 226"/>
                <a:gd name="T40" fmla="*/ 268 w 253"/>
                <a:gd name="T41" fmla="*/ 56 h 226"/>
                <a:gd name="T42" fmla="*/ 263 w 253"/>
                <a:gd name="T43" fmla="*/ 19 h 226"/>
                <a:gd name="T44" fmla="*/ 243 w 253"/>
                <a:gd name="T45" fmla="*/ 3 h 226"/>
                <a:gd name="T46" fmla="*/ 225 w 253"/>
                <a:gd name="T47" fmla="*/ 0 h 226"/>
                <a:gd name="T48" fmla="*/ 185 w 253"/>
                <a:gd name="T49" fmla="*/ 31 h 226"/>
                <a:gd name="T50" fmla="*/ 165 w 253"/>
                <a:gd name="T51" fmla="*/ 56 h 226"/>
                <a:gd name="T52" fmla="*/ 128 w 253"/>
                <a:gd name="T53" fmla="*/ 69 h 226"/>
                <a:gd name="T54" fmla="*/ 106 w 253"/>
                <a:gd name="T55" fmla="*/ 77 h 226"/>
                <a:gd name="T56" fmla="*/ 79 w 253"/>
                <a:gd name="T57" fmla="*/ 92 h 226"/>
                <a:gd name="T58" fmla="*/ 75 w 253"/>
                <a:gd name="T59" fmla="*/ 71 h 226"/>
                <a:gd name="T60" fmla="*/ 196 w 253"/>
                <a:gd name="T61" fmla="*/ 133 h 226"/>
                <a:gd name="T62" fmla="*/ 192 w 253"/>
                <a:gd name="T63" fmla="*/ 169 h 226"/>
                <a:gd name="T64" fmla="*/ 215 w 253"/>
                <a:gd name="T65" fmla="*/ 151 h 226"/>
                <a:gd name="T66" fmla="*/ 203 w 253"/>
                <a:gd name="T67" fmla="*/ 130 h 226"/>
                <a:gd name="T68" fmla="*/ 62 w 253"/>
                <a:gd name="T69" fmla="*/ 52 h 2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3"/>
                <a:gd name="T106" fmla="*/ 0 h 226"/>
                <a:gd name="T107" fmla="*/ 253 w 253"/>
                <a:gd name="T108" fmla="*/ 226 h 2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3" h="226">
                  <a:moveTo>
                    <a:pt x="56" y="47"/>
                  </a:moveTo>
                  <a:lnTo>
                    <a:pt x="55" y="64"/>
                  </a:lnTo>
                  <a:lnTo>
                    <a:pt x="54" y="81"/>
                  </a:lnTo>
                  <a:lnTo>
                    <a:pt x="53" y="98"/>
                  </a:lnTo>
                  <a:lnTo>
                    <a:pt x="50" y="114"/>
                  </a:lnTo>
                  <a:lnTo>
                    <a:pt x="37" y="120"/>
                  </a:lnTo>
                  <a:lnTo>
                    <a:pt x="14" y="117"/>
                  </a:lnTo>
                  <a:lnTo>
                    <a:pt x="8" y="106"/>
                  </a:lnTo>
                  <a:lnTo>
                    <a:pt x="0" y="116"/>
                  </a:lnTo>
                  <a:lnTo>
                    <a:pt x="7" y="132"/>
                  </a:lnTo>
                  <a:lnTo>
                    <a:pt x="13" y="148"/>
                  </a:lnTo>
                  <a:lnTo>
                    <a:pt x="19" y="165"/>
                  </a:lnTo>
                  <a:lnTo>
                    <a:pt x="25" y="182"/>
                  </a:lnTo>
                  <a:lnTo>
                    <a:pt x="19" y="190"/>
                  </a:lnTo>
                  <a:lnTo>
                    <a:pt x="20" y="198"/>
                  </a:lnTo>
                  <a:lnTo>
                    <a:pt x="25" y="216"/>
                  </a:lnTo>
                  <a:lnTo>
                    <a:pt x="30" y="216"/>
                  </a:lnTo>
                  <a:lnTo>
                    <a:pt x="38" y="221"/>
                  </a:lnTo>
                  <a:lnTo>
                    <a:pt x="48" y="226"/>
                  </a:lnTo>
                  <a:lnTo>
                    <a:pt x="64" y="221"/>
                  </a:lnTo>
                  <a:lnTo>
                    <a:pt x="80" y="215"/>
                  </a:lnTo>
                  <a:lnTo>
                    <a:pt x="96" y="215"/>
                  </a:lnTo>
                  <a:lnTo>
                    <a:pt x="113" y="214"/>
                  </a:lnTo>
                  <a:lnTo>
                    <a:pt x="133" y="212"/>
                  </a:lnTo>
                  <a:lnTo>
                    <a:pt x="143" y="208"/>
                  </a:lnTo>
                  <a:lnTo>
                    <a:pt x="160" y="198"/>
                  </a:lnTo>
                  <a:lnTo>
                    <a:pt x="176" y="189"/>
                  </a:lnTo>
                  <a:lnTo>
                    <a:pt x="186" y="179"/>
                  </a:lnTo>
                  <a:lnTo>
                    <a:pt x="196" y="168"/>
                  </a:lnTo>
                  <a:lnTo>
                    <a:pt x="205" y="158"/>
                  </a:lnTo>
                  <a:lnTo>
                    <a:pt x="216" y="147"/>
                  </a:lnTo>
                  <a:lnTo>
                    <a:pt x="227" y="134"/>
                  </a:lnTo>
                  <a:lnTo>
                    <a:pt x="239" y="119"/>
                  </a:lnTo>
                  <a:lnTo>
                    <a:pt x="246" y="101"/>
                  </a:lnTo>
                  <a:lnTo>
                    <a:pt x="253" y="84"/>
                  </a:lnTo>
                  <a:lnTo>
                    <a:pt x="242" y="84"/>
                  </a:lnTo>
                  <a:lnTo>
                    <a:pt x="239" y="92"/>
                  </a:lnTo>
                  <a:lnTo>
                    <a:pt x="223" y="87"/>
                  </a:lnTo>
                  <a:lnTo>
                    <a:pt x="224" y="74"/>
                  </a:lnTo>
                  <a:lnTo>
                    <a:pt x="232" y="64"/>
                  </a:lnTo>
                  <a:lnTo>
                    <a:pt x="240" y="68"/>
                  </a:lnTo>
                  <a:lnTo>
                    <a:pt x="240" y="50"/>
                  </a:lnTo>
                  <a:lnTo>
                    <a:pt x="240" y="30"/>
                  </a:lnTo>
                  <a:lnTo>
                    <a:pt x="236" y="17"/>
                  </a:lnTo>
                  <a:lnTo>
                    <a:pt x="234" y="5"/>
                  </a:lnTo>
                  <a:lnTo>
                    <a:pt x="218" y="3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81" y="14"/>
                  </a:lnTo>
                  <a:lnTo>
                    <a:pt x="166" y="28"/>
                  </a:lnTo>
                  <a:lnTo>
                    <a:pt x="157" y="44"/>
                  </a:lnTo>
                  <a:lnTo>
                    <a:pt x="148" y="50"/>
                  </a:lnTo>
                  <a:lnTo>
                    <a:pt x="139" y="64"/>
                  </a:lnTo>
                  <a:lnTo>
                    <a:pt x="115" y="62"/>
                  </a:lnTo>
                  <a:lnTo>
                    <a:pt x="103" y="57"/>
                  </a:lnTo>
                  <a:lnTo>
                    <a:pt x="95" y="69"/>
                  </a:lnTo>
                  <a:lnTo>
                    <a:pt x="88" y="81"/>
                  </a:lnTo>
                  <a:lnTo>
                    <a:pt x="71" y="83"/>
                  </a:lnTo>
                  <a:lnTo>
                    <a:pt x="65" y="81"/>
                  </a:lnTo>
                  <a:lnTo>
                    <a:pt x="67" y="64"/>
                  </a:lnTo>
                  <a:lnTo>
                    <a:pt x="56" y="47"/>
                  </a:lnTo>
                  <a:lnTo>
                    <a:pt x="176" y="120"/>
                  </a:lnTo>
                  <a:lnTo>
                    <a:pt x="161" y="136"/>
                  </a:lnTo>
                  <a:lnTo>
                    <a:pt x="172" y="152"/>
                  </a:lnTo>
                  <a:lnTo>
                    <a:pt x="178" y="147"/>
                  </a:lnTo>
                  <a:lnTo>
                    <a:pt x="193" y="136"/>
                  </a:lnTo>
                  <a:lnTo>
                    <a:pt x="196" y="124"/>
                  </a:lnTo>
                  <a:lnTo>
                    <a:pt x="182" y="117"/>
                  </a:lnTo>
                  <a:lnTo>
                    <a:pt x="176" y="120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5" name="Freeform 238"/>
            <p:cNvSpPr>
              <a:spLocks noChangeAspect="1"/>
            </p:cNvSpPr>
            <p:nvPr/>
          </p:nvSpPr>
          <p:spPr bwMode="auto">
            <a:xfrm>
              <a:off x="4675580" y="4721000"/>
              <a:ext cx="390173" cy="386155"/>
            </a:xfrm>
            <a:custGeom>
              <a:avLst/>
              <a:gdLst>
                <a:gd name="T0" fmla="*/ 62 w 253"/>
                <a:gd name="T1" fmla="*/ 52 h 226"/>
                <a:gd name="T2" fmla="*/ 61 w 253"/>
                <a:gd name="T3" fmla="*/ 71 h 226"/>
                <a:gd name="T4" fmla="*/ 60 w 253"/>
                <a:gd name="T5" fmla="*/ 90 h 226"/>
                <a:gd name="T6" fmla="*/ 59 w 253"/>
                <a:gd name="T7" fmla="*/ 109 h 226"/>
                <a:gd name="T8" fmla="*/ 56 w 253"/>
                <a:gd name="T9" fmla="*/ 127 h 226"/>
                <a:gd name="T10" fmla="*/ 41 w 253"/>
                <a:gd name="T11" fmla="*/ 133 h 226"/>
                <a:gd name="T12" fmla="*/ 16 w 253"/>
                <a:gd name="T13" fmla="*/ 130 h 226"/>
                <a:gd name="T14" fmla="*/ 9 w 253"/>
                <a:gd name="T15" fmla="*/ 118 h 226"/>
                <a:gd name="T16" fmla="*/ 0 w 253"/>
                <a:gd name="T17" fmla="*/ 129 h 226"/>
                <a:gd name="T18" fmla="*/ 8 w 253"/>
                <a:gd name="T19" fmla="*/ 147 h 226"/>
                <a:gd name="T20" fmla="*/ 14 w 253"/>
                <a:gd name="T21" fmla="*/ 164 h 226"/>
                <a:gd name="T22" fmla="*/ 21 w 253"/>
                <a:gd name="T23" fmla="*/ 183 h 226"/>
                <a:gd name="T24" fmla="*/ 28 w 253"/>
                <a:gd name="T25" fmla="*/ 202 h 226"/>
                <a:gd name="T26" fmla="*/ 21 w 253"/>
                <a:gd name="T27" fmla="*/ 211 h 226"/>
                <a:gd name="T28" fmla="*/ 22 w 253"/>
                <a:gd name="T29" fmla="*/ 220 h 226"/>
                <a:gd name="T30" fmla="*/ 28 w 253"/>
                <a:gd name="T31" fmla="*/ 240 h 226"/>
                <a:gd name="T32" fmla="*/ 33 w 253"/>
                <a:gd name="T33" fmla="*/ 240 h 226"/>
                <a:gd name="T34" fmla="*/ 42 w 253"/>
                <a:gd name="T35" fmla="*/ 245 h 226"/>
                <a:gd name="T36" fmla="*/ 54 w 253"/>
                <a:gd name="T37" fmla="*/ 251 h 226"/>
                <a:gd name="T38" fmla="*/ 71 w 253"/>
                <a:gd name="T39" fmla="*/ 245 h 226"/>
                <a:gd name="T40" fmla="*/ 89 w 253"/>
                <a:gd name="T41" fmla="*/ 239 h 226"/>
                <a:gd name="T42" fmla="*/ 107 w 253"/>
                <a:gd name="T43" fmla="*/ 239 h 226"/>
                <a:gd name="T44" fmla="*/ 126 w 253"/>
                <a:gd name="T45" fmla="*/ 238 h 226"/>
                <a:gd name="T46" fmla="*/ 148 w 253"/>
                <a:gd name="T47" fmla="*/ 235 h 226"/>
                <a:gd name="T48" fmla="*/ 159 w 253"/>
                <a:gd name="T49" fmla="*/ 231 h 226"/>
                <a:gd name="T50" fmla="*/ 178 w 253"/>
                <a:gd name="T51" fmla="*/ 220 h 226"/>
                <a:gd name="T52" fmla="*/ 196 w 253"/>
                <a:gd name="T53" fmla="*/ 210 h 226"/>
                <a:gd name="T54" fmla="*/ 207 w 253"/>
                <a:gd name="T55" fmla="*/ 199 h 226"/>
                <a:gd name="T56" fmla="*/ 218 w 253"/>
                <a:gd name="T57" fmla="*/ 187 h 226"/>
                <a:gd name="T58" fmla="*/ 228 w 253"/>
                <a:gd name="T59" fmla="*/ 175 h 226"/>
                <a:gd name="T60" fmla="*/ 241 w 253"/>
                <a:gd name="T61" fmla="*/ 163 h 226"/>
                <a:gd name="T62" fmla="*/ 253 w 253"/>
                <a:gd name="T63" fmla="*/ 149 h 226"/>
                <a:gd name="T64" fmla="*/ 266 w 253"/>
                <a:gd name="T65" fmla="*/ 132 h 226"/>
                <a:gd name="T66" fmla="*/ 274 w 253"/>
                <a:gd name="T67" fmla="*/ 112 h 226"/>
                <a:gd name="T68" fmla="*/ 282 w 253"/>
                <a:gd name="T69" fmla="*/ 93 h 226"/>
                <a:gd name="T70" fmla="*/ 270 w 253"/>
                <a:gd name="T71" fmla="*/ 93 h 226"/>
                <a:gd name="T72" fmla="*/ 266 w 253"/>
                <a:gd name="T73" fmla="*/ 102 h 226"/>
                <a:gd name="T74" fmla="*/ 249 w 253"/>
                <a:gd name="T75" fmla="*/ 97 h 226"/>
                <a:gd name="T76" fmla="*/ 250 w 253"/>
                <a:gd name="T77" fmla="*/ 82 h 226"/>
                <a:gd name="T78" fmla="*/ 259 w 253"/>
                <a:gd name="T79" fmla="*/ 71 h 226"/>
                <a:gd name="T80" fmla="*/ 268 w 253"/>
                <a:gd name="T81" fmla="*/ 76 h 226"/>
                <a:gd name="T82" fmla="*/ 268 w 253"/>
                <a:gd name="T83" fmla="*/ 56 h 226"/>
                <a:gd name="T84" fmla="*/ 268 w 253"/>
                <a:gd name="T85" fmla="*/ 33 h 226"/>
                <a:gd name="T86" fmla="*/ 263 w 253"/>
                <a:gd name="T87" fmla="*/ 19 h 226"/>
                <a:gd name="T88" fmla="*/ 261 w 253"/>
                <a:gd name="T89" fmla="*/ 6 h 226"/>
                <a:gd name="T90" fmla="*/ 243 w 253"/>
                <a:gd name="T91" fmla="*/ 3 h 226"/>
                <a:gd name="T92" fmla="*/ 227 w 253"/>
                <a:gd name="T93" fmla="*/ 0 h 226"/>
                <a:gd name="T94" fmla="*/ 225 w 253"/>
                <a:gd name="T95" fmla="*/ 0 h 226"/>
                <a:gd name="T96" fmla="*/ 202 w 253"/>
                <a:gd name="T97" fmla="*/ 16 h 226"/>
                <a:gd name="T98" fmla="*/ 185 w 253"/>
                <a:gd name="T99" fmla="*/ 31 h 226"/>
                <a:gd name="T100" fmla="*/ 175 w 253"/>
                <a:gd name="T101" fmla="*/ 49 h 226"/>
                <a:gd name="T102" fmla="*/ 165 w 253"/>
                <a:gd name="T103" fmla="*/ 56 h 226"/>
                <a:gd name="T104" fmla="*/ 155 w 253"/>
                <a:gd name="T105" fmla="*/ 71 h 226"/>
                <a:gd name="T106" fmla="*/ 128 w 253"/>
                <a:gd name="T107" fmla="*/ 69 h 226"/>
                <a:gd name="T108" fmla="*/ 115 w 253"/>
                <a:gd name="T109" fmla="*/ 63 h 226"/>
                <a:gd name="T110" fmla="*/ 106 w 253"/>
                <a:gd name="T111" fmla="*/ 77 h 226"/>
                <a:gd name="T112" fmla="*/ 98 w 253"/>
                <a:gd name="T113" fmla="*/ 90 h 226"/>
                <a:gd name="T114" fmla="*/ 79 w 253"/>
                <a:gd name="T115" fmla="*/ 92 h 226"/>
                <a:gd name="T116" fmla="*/ 72 w 253"/>
                <a:gd name="T117" fmla="*/ 90 h 226"/>
                <a:gd name="T118" fmla="*/ 75 w 253"/>
                <a:gd name="T119" fmla="*/ 71 h 226"/>
                <a:gd name="T120" fmla="*/ 62 w 253"/>
                <a:gd name="T121" fmla="*/ 5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3"/>
                <a:gd name="T184" fmla="*/ 0 h 226"/>
                <a:gd name="T185" fmla="*/ 253 w 253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3" h="226">
                  <a:moveTo>
                    <a:pt x="56" y="47"/>
                  </a:moveTo>
                  <a:lnTo>
                    <a:pt x="55" y="64"/>
                  </a:lnTo>
                  <a:lnTo>
                    <a:pt x="54" y="81"/>
                  </a:lnTo>
                  <a:lnTo>
                    <a:pt x="53" y="98"/>
                  </a:lnTo>
                  <a:lnTo>
                    <a:pt x="50" y="114"/>
                  </a:lnTo>
                  <a:lnTo>
                    <a:pt x="37" y="120"/>
                  </a:lnTo>
                  <a:lnTo>
                    <a:pt x="14" y="117"/>
                  </a:lnTo>
                  <a:lnTo>
                    <a:pt x="8" y="106"/>
                  </a:lnTo>
                  <a:lnTo>
                    <a:pt x="0" y="116"/>
                  </a:lnTo>
                  <a:lnTo>
                    <a:pt x="7" y="132"/>
                  </a:lnTo>
                  <a:lnTo>
                    <a:pt x="13" y="148"/>
                  </a:lnTo>
                  <a:lnTo>
                    <a:pt x="19" y="165"/>
                  </a:lnTo>
                  <a:lnTo>
                    <a:pt x="25" y="182"/>
                  </a:lnTo>
                  <a:lnTo>
                    <a:pt x="19" y="190"/>
                  </a:lnTo>
                  <a:lnTo>
                    <a:pt x="20" y="198"/>
                  </a:lnTo>
                  <a:lnTo>
                    <a:pt x="25" y="216"/>
                  </a:lnTo>
                  <a:lnTo>
                    <a:pt x="30" y="216"/>
                  </a:lnTo>
                  <a:lnTo>
                    <a:pt x="38" y="221"/>
                  </a:lnTo>
                  <a:lnTo>
                    <a:pt x="48" y="226"/>
                  </a:lnTo>
                  <a:lnTo>
                    <a:pt x="64" y="221"/>
                  </a:lnTo>
                  <a:lnTo>
                    <a:pt x="80" y="215"/>
                  </a:lnTo>
                  <a:lnTo>
                    <a:pt x="96" y="215"/>
                  </a:lnTo>
                  <a:lnTo>
                    <a:pt x="113" y="214"/>
                  </a:lnTo>
                  <a:lnTo>
                    <a:pt x="133" y="212"/>
                  </a:lnTo>
                  <a:lnTo>
                    <a:pt x="143" y="208"/>
                  </a:lnTo>
                  <a:lnTo>
                    <a:pt x="160" y="198"/>
                  </a:lnTo>
                  <a:lnTo>
                    <a:pt x="176" y="189"/>
                  </a:lnTo>
                  <a:lnTo>
                    <a:pt x="186" y="179"/>
                  </a:lnTo>
                  <a:lnTo>
                    <a:pt x="196" y="168"/>
                  </a:lnTo>
                  <a:lnTo>
                    <a:pt x="205" y="158"/>
                  </a:lnTo>
                  <a:lnTo>
                    <a:pt x="216" y="147"/>
                  </a:lnTo>
                  <a:lnTo>
                    <a:pt x="227" y="134"/>
                  </a:lnTo>
                  <a:lnTo>
                    <a:pt x="239" y="119"/>
                  </a:lnTo>
                  <a:lnTo>
                    <a:pt x="246" y="101"/>
                  </a:lnTo>
                  <a:lnTo>
                    <a:pt x="253" y="84"/>
                  </a:lnTo>
                  <a:lnTo>
                    <a:pt x="242" y="84"/>
                  </a:lnTo>
                  <a:lnTo>
                    <a:pt x="239" y="92"/>
                  </a:lnTo>
                  <a:lnTo>
                    <a:pt x="223" y="87"/>
                  </a:lnTo>
                  <a:lnTo>
                    <a:pt x="224" y="74"/>
                  </a:lnTo>
                  <a:lnTo>
                    <a:pt x="232" y="64"/>
                  </a:lnTo>
                  <a:lnTo>
                    <a:pt x="240" y="68"/>
                  </a:lnTo>
                  <a:lnTo>
                    <a:pt x="240" y="50"/>
                  </a:lnTo>
                  <a:lnTo>
                    <a:pt x="240" y="30"/>
                  </a:lnTo>
                  <a:lnTo>
                    <a:pt x="236" y="17"/>
                  </a:lnTo>
                  <a:lnTo>
                    <a:pt x="234" y="5"/>
                  </a:lnTo>
                  <a:lnTo>
                    <a:pt x="218" y="3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181" y="14"/>
                  </a:lnTo>
                  <a:lnTo>
                    <a:pt x="166" y="28"/>
                  </a:lnTo>
                  <a:lnTo>
                    <a:pt x="157" y="44"/>
                  </a:lnTo>
                  <a:lnTo>
                    <a:pt x="148" y="50"/>
                  </a:lnTo>
                  <a:lnTo>
                    <a:pt x="139" y="64"/>
                  </a:lnTo>
                  <a:lnTo>
                    <a:pt x="115" y="62"/>
                  </a:lnTo>
                  <a:lnTo>
                    <a:pt x="103" y="57"/>
                  </a:lnTo>
                  <a:lnTo>
                    <a:pt x="95" y="69"/>
                  </a:lnTo>
                  <a:lnTo>
                    <a:pt x="88" y="81"/>
                  </a:lnTo>
                  <a:lnTo>
                    <a:pt x="71" y="83"/>
                  </a:lnTo>
                  <a:lnTo>
                    <a:pt x="65" y="81"/>
                  </a:lnTo>
                  <a:lnTo>
                    <a:pt x="67" y="64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6" name="Freeform 239"/>
            <p:cNvSpPr>
              <a:spLocks noChangeAspect="1"/>
            </p:cNvSpPr>
            <p:nvPr/>
          </p:nvSpPr>
          <p:spPr bwMode="auto">
            <a:xfrm>
              <a:off x="4921859" y="4919462"/>
              <a:ext cx="55343" cy="61539"/>
            </a:xfrm>
            <a:custGeom>
              <a:avLst/>
              <a:gdLst>
                <a:gd name="T0" fmla="*/ 17 w 35"/>
                <a:gd name="T1" fmla="*/ 3 h 35"/>
                <a:gd name="T2" fmla="*/ 0 w 35"/>
                <a:gd name="T3" fmla="*/ 22 h 35"/>
                <a:gd name="T4" fmla="*/ 13 w 35"/>
                <a:gd name="T5" fmla="*/ 40 h 35"/>
                <a:gd name="T6" fmla="*/ 19 w 35"/>
                <a:gd name="T7" fmla="*/ 34 h 35"/>
                <a:gd name="T8" fmla="*/ 37 w 35"/>
                <a:gd name="T9" fmla="*/ 22 h 35"/>
                <a:gd name="T10" fmla="*/ 40 w 35"/>
                <a:gd name="T11" fmla="*/ 8 h 35"/>
                <a:gd name="T12" fmla="*/ 24 w 35"/>
                <a:gd name="T13" fmla="*/ 0 h 35"/>
                <a:gd name="T14" fmla="*/ 17 w 35"/>
                <a:gd name="T15" fmla="*/ 3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5" y="3"/>
                  </a:moveTo>
                  <a:lnTo>
                    <a:pt x="0" y="19"/>
                  </a:lnTo>
                  <a:lnTo>
                    <a:pt x="11" y="35"/>
                  </a:lnTo>
                  <a:lnTo>
                    <a:pt x="17" y="30"/>
                  </a:lnTo>
                  <a:lnTo>
                    <a:pt x="32" y="19"/>
                  </a:lnTo>
                  <a:lnTo>
                    <a:pt x="35" y="7"/>
                  </a:lnTo>
                  <a:lnTo>
                    <a:pt x="21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7" name="Freeform 240"/>
            <p:cNvSpPr>
              <a:spLocks noChangeAspect="1"/>
            </p:cNvSpPr>
            <p:nvPr/>
          </p:nvSpPr>
          <p:spPr bwMode="auto">
            <a:xfrm>
              <a:off x="4632688" y="4734847"/>
              <a:ext cx="2768" cy="16923"/>
            </a:xfrm>
            <a:custGeom>
              <a:avLst/>
              <a:gdLst>
                <a:gd name="T0" fmla="*/ 2 w 3"/>
                <a:gd name="T1" fmla="*/ 11 h 9"/>
                <a:gd name="T2" fmla="*/ 0 w 3"/>
                <a:gd name="T3" fmla="*/ 10 h 9"/>
                <a:gd name="T4" fmla="*/ 1 w 3"/>
                <a:gd name="T5" fmla="*/ 0 h 9"/>
                <a:gd name="T6" fmla="*/ 2 w 3"/>
                <a:gd name="T7" fmla="*/ 1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9"/>
                <a:gd name="T14" fmla="*/ 3 w 3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9">
                  <a:moveTo>
                    <a:pt x="3" y="9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8" name="Freeform 241"/>
            <p:cNvSpPr>
              <a:spLocks noChangeAspect="1"/>
            </p:cNvSpPr>
            <p:nvPr/>
          </p:nvSpPr>
          <p:spPr bwMode="auto">
            <a:xfrm>
              <a:off x="5020094" y="4830232"/>
              <a:ext cx="27672" cy="49231"/>
            </a:xfrm>
            <a:custGeom>
              <a:avLst/>
              <a:gdLst>
                <a:gd name="T0" fmla="*/ 9 w 19"/>
                <a:gd name="T1" fmla="*/ 0 h 28"/>
                <a:gd name="T2" fmla="*/ 1 w 19"/>
                <a:gd name="T3" fmla="*/ 11 h 28"/>
                <a:gd name="T4" fmla="*/ 0 w 19"/>
                <a:gd name="T5" fmla="*/ 26 h 28"/>
                <a:gd name="T6" fmla="*/ 17 w 19"/>
                <a:gd name="T7" fmla="*/ 32 h 28"/>
                <a:gd name="T8" fmla="*/ 20 w 19"/>
                <a:gd name="T9" fmla="*/ 23 h 28"/>
                <a:gd name="T10" fmla="*/ 18 w 19"/>
                <a:gd name="T11" fmla="*/ 5 h 28"/>
                <a:gd name="T12" fmla="*/ 9 w 19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8"/>
                <a:gd name="T23" fmla="*/ 19 w 19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8">
                  <a:moveTo>
                    <a:pt x="9" y="0"/>
                  </a:moveTo>
                  <a:lnTo>
                    <a:pt x="1" y="10"/>
                  </a:lnTo>
                  <a:lnTo>
                    <a:pt x="0" y="23"/>
                  </a:lnTo>
                  <a:lnTo>
                    <a:pt x="16" y="28"/>
                  </a:lnTo>
                  <a:lnTo>
                    <a:pt x="19" y="20"/>
                  </a:lnTo>
                  <a:lnTo>
                    <a:pt x="1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79" name="Freeform 242"/>
            <p:cNvSpPr>
              <a:spLocks noChangeAspect="1"/>
            </p:cNvSpPr>
            <p:nvPr/>
          </p:nvSpPr>
          <p:spPr bwMode="auto">
            <a:xfrm>
              <a:off x="4571811" y="4222538"/>
              <a:ext cx="297473" cy="369231"/>
            </a:xfrm>
            <a:custGeom>
              <a:avLst/>
              <a:gdLst>
                <a:gd name="T0" fmla="*/ 215 w 193"/>
                <a:gd name="T1" fmla="*/ 140 h 217"/>
                <a:gd name="T2" fmla="*/ 197 w 193"/>
                <a:gd name="T3" fmla="*/ 140 h 217"/>
                <a:gd name="T4" fmla="*/ 180 w 193"/>
                <a:gd name="T5" fmla="*/ 142 h 217"/>
                <a:gd name="T6" fmla="*/ 179 w 193"/>
                <a:gd name="T7" fmla="*/ 156 h 217"/>
                <a:gd name="T8" fmla="*/ 179 w 193"/>
                <a:gd name="T9" fmla="*/ 173 h 217"/>
                <a:gd name="T10" fmla="*/ 179 w 193"/>
                <a:gd name="T11" fmla="*/ 188 h 217"/>
                <a:gd name="T12" fmla="*/ 179 w 193"/>
                <a:gd name="T13" fmla="*/ 204 h 217"/>
                <a:gd name="T14" fmla="*/ 190 w 193"/>
                <a:gd name="T15" fmla="*/ 219 h 217"/>
                <a:gd name="T16" fmla="*/ 203 w 193"/>
                <a:gd name="T17" fmla="*/ 233 h 217"/>
                <a:gd name="T18" fmla="*/ 176 w 193"/>
                <a:gd name="T19" fmla="*/ 236 h 217"/>
                <a:gd name="T20" fmla="*/ 150 w 193"/>
                <a:gd name="T21" fmla="*/ 240 h 217"/>
                <a:gd name="T22" fmla="*/ 134 w 193"/>
                <a:gd name="T23" fmla="*/ 236 h 217"/>
                <a:gd name="T24" fmla="*/ 117 w 193"/>
                <a:gd name="T25" fmla="*/ 232 h 217"/>
                <a:gd name="T26" fmla="*/ 115 w 193"/>
                <a:gd name="T27" fmla="*/ 228 h 217"/>
                <a:gd name="T28" fmla="*/ 95 w 193"/>
                <a:gd name="T29" fmla="*/ 228 h 217"/>
                <a:gd name="T30" fmla="*/ 75 w 193"/>
                <a:gd name="T31" fmla="*/ 227 h 217"/>
                <a:gd name="T32" fmla="*/ 55 w 193"/>
                <a:gd name="T33" fmla="*/ 227 h 217"/>
                <a:gd name="T34" fmla="*/ 33 w 193"/>
                <a:gd name="T35" fmla="*/ 226 h 217"/>
                <a:gd name="T36" fmla="*/ 21 w 193"/>
                <a:gd name="T37" fmla="*/ 220 h 217"/>
                <a:gd name="T38" fmla="*/ 0 w 193"/>
                <a:gd name="T39" fmla="*/ 226 h 217"/>
                <a:gd name="T40" fmla="*/ 1 w 193"/>
                <a:gd name="T41" fmla="*/ 209 h 217"/>
                <a:gd name="T42" fmla="*/ 2 w 193"/>
                <a:gd name="T43" fmla="*/ 194 h 217"/>
                <a:gd name="T44" fmla="*/ 10 w 193"/>
                <a:gd name="T45" fmla="*/ 169 h 217"/>
                <a:gd name="T46" fmla="*/ 19 w 193"/>
                <a:gd name="T47" fmla="*/ 144 h 217"/>
                <a:gd name="T48" fmla="*/ 28 w 193"/>
                <a:gd name="T49" fmla="*/ 131 h 217"/>
                <a:gd name="T50" fmla="*/ 36 w 193"/>
                <a:gd name="T51" fmla="*/ 117 h 217"/>
                <a:gd name="T52" fmla="*/ 33 w 193"/>
                <a:gd name="T53" fmla="*/ 91 h 217"/>
                <a:gd name="T54" fmla="*/ 28 w 193"/>
                <a:gd name="T55" fmla="*/ 75 h 217"/>
                <a:gd name="T56" fmla="*/ 23 w 193"/>
                <a:gd name="T57" fmla="*/ 61 h 217"/>
                <a:gd name="T58" fmla="*/ 29 w 193"/>
                <a:gd name="T59" fmla="*/ 51 h 217"/>
                <a:gd name="T60" fmla="*/ 21 w 193"/>
                <a:gd name="T61" fmla="*/ 28 h 217"/>
                <a:gd name="T62" fmla="*/ 12 w 193"/>
                <a:gd name="T63" fmla="*/ 3 h 217"/>
                <a:gd name="T64" fmla="*/ 27 w 193"/>
                <a:gd name="T65" fmla="*/ 0 h 217"/>
                <a:gd name="T66" fmla="*/ 41 w 193"/>
                <a:gd name="T67" fmla="*/ 0 h 217"/>
                <a:gd name="T68" fmla="*/ 57 w 193"/>
                <a:gd name="T69" fmla="*/ 1 h 217"/>
                <a:gd name="T70" fmla="*/ 72 w 193"/>
                <a:gd name="T71" fmla="*/ 1 h 217"/>
                <a:gd name="T72" fmla="*/ 87 w 193"/>
                <a:gd name="T73" fmla="*/ 2 h 217"/>
                <a:gd name="T74" fmla="*/ 94 w 193"/>
                <a:gd name="T75" fmla="*/ 21 h 217"/>
                <a:gd name="T76" fmla="*/ 101 w 193"/>
                <a:gd name="T77" fmla="*/ 40 h 217"/>
                <a:gd name="T78" fmla="*/ 114 w 193"/>
                <a:gd name="T79" fmla="*/ 43 h 217"/>
                <a:gd name="T80" fmla="*/ 135 w 193"/>
                <a:gd name="T81" fmla="*/ 40 h 217"/>
                <a:gd name="T82" fmla="*/ 139 w 193"/>
                <a:gd name="T83" fmla="*/ 22 h 217"/>
                <a:gd name="T84" fmla="*/ 156 w 193"/>
                <a:gd name="T85" fmla="*/ 23 h 217"/>
                <a:gd name="T86" fmla="*/ 156 w 193"/>
                <a:gd name="T87" fmla="*/ 28 h 217"/>
                <a:gd name="T88" fmla="*/ 179 w 193"/>
                <a:gd name="T89" fmla="*/ 31 h 217"/>
                <a:gd name="T90" fmla="*/ 180 w 193"/>
                <a:gd name="T91" fmla="*/ 54 h 217"/>
                <a:gd name="T92" fmla="*/ 180 w 193"/>
                <a:gd name="T93" fmla="*/ 76 h 217"/>
                <a:gd name="T94" fmla="*/ 186 w 193"/>
                <a:gd name="T95" fmla="*/ 96 h 217"/>
                <a:gd name="T96" fmla="*/ 187 w 193"/>
                <a:gd name="T97" fmla="*/ 104 h 217"/>
                <a:gd name="T98" fmla="*/ 202 w 193"/>
                <a:gd name="T99" fmla="*/ 102 h 217"/>
                <a:gd name="T100" fmla="*/ 215 w 193"/>
                <a:gd name="T101" fmla="*/ 100 h 217"/>
                <a:gd name="T102" fmla="*/ 215 w 193"/>
                <a:gd name="T103" fmla="*/ 119 h 217"/>
                <a:gd name="T104" fmla="*/ 215 w 193"/>
                <a:gd name="T105" fmla="*/ 140 h 2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217"/>
                <a:gd name="T161" fmla="*/ 193 w 193"/>
                <a:gd name="T162" fmla="*/ 217 h 2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217">
                  <a:moveTo>
                    <a:pt x="193" y="127"/>
                  </a:moveTo>
                  <a:lnTo>
                    <a:pt x="177" y="127"/>
                  </a:lnTo>
                  <a:lnTo>
                    <a:pt x="162" y="128"/>
                  </a:lnTo>
                  <a:lnTo>
                    <a:pt x="161" y="141"/>
                  </a:lnTo>
                  <a:lnTo>
                    <a:pt x="161" y="156"/>
                  </a:lnTo>
                  <a:lnTo>
                    <a:pt x="161" y="170"/>
                  </a:lnTo>
                  <a:lnTo>
                    <a:pt x="161" y="184"/>
                  </a:lnTo>
                  <a:lnTo>
                    <a:pt x="171" y="198"/>
                  </a:lnTo>
                  <a:lnTo>
                    <a:pt x="182" y="211"/>
                  </a:lnTo>
                  <a:lnTo>
                    <a:pt x="158" y="213"/>
                  </a:lnTo>
                  <a:lnTo>
                    <a:pt x="135" y="217"/>
                  </a:lnTo>
                  <a:lnTo>
                    <a:pt x="120" y="213"/>
                  </a:lnTo>
                  <a:lnTo>
                    <a:pt x="105" y="210"/>
                  </a:lnTo>
                  <a:lnTo>
                    <a:pt x="103" y="206"/>
                  </a:lnTo>
                  <a:lnTo>
                    <a:pt x="85" y="206"/>
                  </a:lnTo>
                  <a:lnTo>
                    <a:pt x="67" y="205"/>
                  </a:lnTo>
                  <a:lnTo>
                    <a:pt x="49" y="205"/>
                  </a:lnTo>
                  <a:lnTo>
                    <a:pt x="30" y="204"/>
                  </a:lnTo>
                  <a:lnTo>
                    <a:pt x="19" y="199"/>
                  </a:lnTo>
                  <a:lnTo>
                    <a:pt x="0" y="204"/>
                  </a:lnTo>
                  <a:lnTo>
                    <a:pt x="1" y="189"/>
                  </a:lnTo>
                  <a:lnTo>
                    <a:pt x="2" y="175"/>
                  </a:lnTo>
                  <a:lnTo>
                    <a:pt x="9" y="153"/>
                  </a:lnTo>
                  <a:lnTo>
                    <a:pt x="17" y="130"/>
                  </a:lnTo>
                  <a:lnTo>
                    <a:pt x="25" y="118"/>
                  </a:lnTo>
                  <a:lnTo>
                    <a:pt x="32" y="106"/>
                  </a:lnTo>
                  <a:lnTo>
                    <a:pt x="30" y="82"/>
                  </a:lnTo>
                  <a:lnTo>
                    <a:pt x="25" y="68"/>
                  </a:lnTo>
                  <a:lnTo>
                    <a:pt x="21" y="55"/>
                  </a:lnTo>
                  <a:lnTo>
                    <a:pt x="26" y="46"/>
                  </a:lnTo>
                  <a:lnTo>
                    <a:pt x="19" y="25"/>
                  </a:lnTo>
                  <a:lnTo>
                    <a:pt x="11" y="3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65" y="1"/>
                  </a:lnTo>
                  <a:lnTo>
                    <a:pt x="78" y="2"/>
                  </a:lnTo>
                  <a:lnTo>
                    <a:pt x="84" y="19"/>
                  </a:lnTo>
                  <a:lnTo>
                    <a:pt x="91" y="36"/>
                  </a:lnTo>
                  <a:lnTo>
                    <a:pt x="102" y="39"/>
                  </a:lnTo>
                  <a:lnTo>
                    <a:pt x="121" y="36"/>
                  </a:lnTo>
                  <a:lnTo>
                    <a:pt x="125" y="20"/>
                  </a:lnTo>
                  <a:lnTo>
                    <a:pt x="140" y="21"/>
                  </a:lnTo>
                  <a:lnTo>
                    <a:pt x="140" y="25"/>
                  </a:lnTo>
                  <a:lnTo>
                    <a:pt x="161" y="28"/>
                  </a:lnTo>
                  <a:lnTo>
                    <a:pt x="162" y="49"/>
                  </a:lnTo>
                  <a:lnTo>
                    <a:pt x="162" y="69"/>
                  </a:lnTo>
                  <a:lnTo>
                    <a:pt x="167" y="87"/>
                  </a:lnTo>
                  <a:lnTo>
                    <a:pt x="168" y="94"/>
                  </a:lnTo>
                  <a:lnTo>
                    <a:pt x="181" y="92"/>
                  </a:lnTo>
                  <a:lnTo>
                    <a:pt x="193" y="90"/>
                  </a:lnTo>
                  <a:lnTo>
                    <a:pt x="193" y="108"/>
                  </a:lnTo>
                  <a:lnTo>
                    <a:pt x="193" y="12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0" name="Freeform 243"/>
            <p:cNvSpPr>
              <a:spLocks noChangeAspect="1"/>
            </p:cNvSpPr>
            <p:nvPr/>
          </p:nvSpPr>
          <p:spPr bwMode="auto">
            <a:xfrm>
              <a:off x="4580112" y="4177922"/>
              <a:ext cx="27672" cy="41539"/>
            </a:xfrm>
            <a:custGeom>
              <a:avLst/>
              <a:gdLst>
                <a:gd name="T0" fmla="*/ 2 w 17"/>
                <a:gd name="T1" fmla="*/ 27 h 24"/>
                <a:gd name="T2" fmla="*/ 0 w 17"/>
                <a:gd name="T3" fmla="*/ 11 h 24"/>
                <a:gd name="T4" fmla="*/ 13 w 17"/>
                <a:gd name="T5" fmla="*/ 0 h 24"/>
                <a:gd name="T6" fmla="*/ 20 w 17"/>
                <a:gd name="T7" fmla="*/ 3 h 24"/>
                <a:gd name="T8" fmla="*/ 11 w 17"/>
                <a:gd name="T9" fmla="*/ 10 h 24"/>
                <a:gd name="T10" fmla="*/ 9 w 17"/>
                <a:gd name="T11" fmla="*/ 26 h 24"/>
                <a:gd name="T12" fmla="*/ 2 w 17"/>
                <a:gd name="T13" fmla="*/ 2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4"/>
                <a:gd name="T23" fmla="*/ 17 w 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4">
                  <a:moveTo>
                    <a:pt x="2" y="24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9" y="9"/>
                  </a:lnTo>
                  <a:lnTo>
                    <a:pt x="8" y="23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1" name="Freeform 244"/>
            <p:cNvSpPr>
              <a:spLocks noChangeAspect="1"/>
            </p:cNvSpPr>
            <p:nvPr/>
          </p:nvSpPr>
          <p:spPr bwMode="auto">
            <a:xfrm>
              <a:off x="4519234" y="3970230"/>
              <a:ext cx="45659" cy="40000"/>
            </a:xfrm>
            <a:custGeom>
              <a:avLst/>
              <a:gdLst>
                <a:gd name="T0" fmla="*/ 7 w 30"/>
                <a:gd name="T1" fmla="*/ 26 h 24"/>
                <a:gd name="T2" fmla="*/ 0 w 30"/>
                <a:gd name="T3" fmla="*/ 24 h 24"/>
                <a:gd name="T4" fmla="*/ 2 w 30"/>
                <a:gd name="T5" fmla="*/ 17 h 24"/>
                <a:gd name="T6" fmla="*/ 7 w 30"/>
                <a:gd name="T7" fmla="*/ 0 h 24"/>
                <a:gd name="T8" fmla="*/ 20 w 30"/>
                <a:gd name="T9" fmla="*/ 1 h 24"/>
                <a:gd name="T10" fmla="*/ 33 w 30"/>
                <a:gd name="T11" fmla="*/ 4 h 24"/>
                <a:gd name="T12" fmla="*/ 33 w 30"/>
                <a:gd name="T13" fmla="*/ 26 h 24"/>
                <a:gd name="T14" fmla="*/ 20 w 30"/>
                <a:gd name="T15" fmla="*/ 26 h 24"/>
                <a:gd name="T16" fmla="*/ 7 w 30"/>
                <a:gd name="T17" fmla="*/ 2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4"/>
                <a:gd name="T29" fmla="*/ 30 w 3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4">
                  <a:moveTo>
                    <a:pt x="6" y="24"/>
                  </a:moveTo>
                  <a:lnTo>
                    <a:pt x="0" y="22"/>
                  </a:lnTo>
                  <a:lnTo>
                    <a:pt x="2" y="16"/>
                  </a:lnTo>
                  <a:lnTo>
                    <a:pt x="6" y="0"/>
                  </a:lnTo>
                  <a:lnTo>
                    <a:pt x="18" y="1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2" name="Freeform 245"/>
            <p:cNvSpPr>
              <a:spLocks noChangeAspect="1"/>
            </p:cNvSpPr>
            <p:nvPr/>
          </p:nvSpPr>
          <p:spPr bwMode="auto">
            <a:xfrm>
              <a:off x="4494329" y="3925614"/>
              <a:ext cx="12452" cy="16923"/>
            </a:xfrm>
            <a:custGeom>
              <a:avLst/>
              <a:gdLst>
                <a:gd name="T0" fmla="*/ 9 w 9"/>
                <a:gd name="T1" fmla="*/ 1 h 8"/>
                <a:gd name="T2" fmla="*/ 6 w 9"/>
                <a:gd name="T3" fmla="*/ 0 h 8"/>
                <a:gd name="T4" fmla="*/ 0 w 9"/>
                <a:gd name="T5" fmla="*/ 11 h 8"/>
                <a:gd name="T6" fmla="*/ 9 w 9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9" y="1"/>
                  </a:moveTo>
                  <a:lnTo>
                    <a:pt x="6" y="0"/>
                  </a:lnTo>
                  <a:lnTo>
                    <a:pt x="0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3" name="Freeform 246"/>
            <p:cNvSpPr>
              <a:spLocks noChangeAspect="1"/>
            </p:cNvSpPr>
            <p:nvPr/>
          </p:nvSpPr>
          <p:spPr bwMode="auto">
            <a:xfrm>
              <a:off x="4504014" y="3976383"/>
              <a:ext cx="138359" cy="184616"/>
            </a:xfrm>
            <a:custGeom>
              <a:avLst/>
              <a:gdLst>
                <a:gd name="T0" fmla="*/ 18 w 91"/>
                <a:gd name="T1" fmla="*/ 22 h 109"/>
                <a:gd name="T2" fmla="*/ 14 w 91"/>
                <a:gd name="T3" fmla="*/ 30 h 109"/>
                <a:gd name="T4" fmla="*/ 10 w 91"/>
                <a:gd name="T5" fmla="*/ 30 h 109"/>
                <a:gd name="T6" fmla="*/ 21 w 91"/>
                <a:gd name="T7" fmla="*/ 40 h 109"/>
                <a:gd name="T8" fmla="*/ 11 w 91"/>
                <a:gd name="T9" fmla="*/ 37 h 109"/>
                <a:gd name="T10" fmla="*/ 5 w 91"/>
                <a:gd name="T11" fmla="*/ 56 h 109"/>
                <a:gd name="T12" fmla="*/ 0 w 91"/>
                <a:gd name="T13" fmla="*/ 56 h 109"/>
                <a:gd name="T14" fmla="*/ 8 w 91"/>
                <a:gd name="T15" fmla="*/ 69 h 109"/>
                <a:gd name="T16" fmla="*/ 12 w 91"/>
                <a:gd name="T17" fmla="*/ 74 h 109"/>
                <a:gd name="T18" fmla="*/ 5 w 91"/>
                <a:gd name="T19" fmla="*/ 68 h 109"/>
                <a:gd name="T20" fmla="*/ 13 w 91"/>
                <a:gd name="T21" fmla="*/ 80 h 109"/>
                <a:gd name="T22" fmla="*/ 11 w 91"/>
                <a:gd name="T23" fmla="*/ 80 h 109"/>
                <a:gd name="T24" fmla="*/ 21 w 91"/>
                <a:gd name="T25" fmla="*/ 92 h 109"/>
                <a:gd name="T26" fmla="*/ 19 w 91"/>
                <a:gd name="T27" fmla="*/ 90 h 109"/>
                <a:gd name="T28" fmla="*/ 31 w 91"/>
                <a:gd name="T29" fmla="*/ 106 h 109"/>
                <a:gd name="T30" fmla="*/ 43 w 91"/>
                <a:gd name="T31" fmla="*/ 120 h 109"/>
                <a:gd name="T32" fmla="*/ 47 w 91"/>
                <a:gd name="T33" fmla="*/ 112 h 109"/>
                <a:gd name="T34" fmla="*/ 52 w 91"/>
                <a:gd name="T35" fmla="*/ 114 h 109"/>
                <a:gd name="T36" fmla="*/ 56 w 91"/>
                <a:gd name="T37" fmla="*/ 110 h 109"/>
                <a:gd name="T38" fmla="*/ 52 w 91"/>
                <a:gd name="T39" fmla="*/ 102 h 109"/>
                <a:gd name="T40" fmla="*/ 51 w 91"/>
                <a:gd name="T41" fmla="*/ 97 h 109"/>
                <a:gd name="T42" fmla="*/ 49 w 91"/>
                <a:gd name="T43" fmla="*/ 90 h 109"/>
                <a:gd name="T44" fmla="*/ 65 w 91"/>
                <a:gd name="T45" fmla="*/ 89 h 109"/>
                <a:gd name="T46" fmla="*/ 66 w 91"/>
                <a:gd name="T47" fmla="*/ 77 h 109"/>
                <a:gd name="T48" fmla="*/ 77 w 91"/>
                <a:gd name="T49" fmla="*/ 89 h 109"/>
                <a:gd name="T50" fmla="*/ 87 w 91"/>
                <a:gd name="T51" fmla="*/ 86 h 109"/>
                <a:gd name="T52" fmla="*/ 90 w 91"/>
                <a:gd name="T53" fmla="*/ 90 h 109"/>
                <a:gd name="T54" fmla="*/ 96 w 91"/>
                <a:gd name="T55" fmla="*/ 86 h 109"/>
                <a:gd name="T56" fmla="*/ 100 w 91"/>
                <a:gd name="T57" fmla="*/ 57 h 109"/>
                <a:gd name="T58" fmla="*/ 90 w 91"/>
                <a:gd name="T59" fmla="*/ 41 h 109"/>
                <a:gd name="T60" fmla="*/ 98 w 91"/>
                <a:gd name="T61" fmla="*/ 30 h 109"/>
                <a:gd name="T62" fmla="*/ 97 w 91"/>
                <a:gd name="T63" fmla="*/ 17 h 109"/>
                <a:gd name="T64" fmla="*/ 78 w 91"/>
                <a:gd name="T65" fmla="*/ 18 h 109"/>
                <a:gd name="T66" fmla="*/ 79 w 91"/>
                <a:gd name="T67" fmla="*/ 0 h 109"/>
                <a:gd name="T68" fmla="*/ 63 w 91"/>
                <a:gd name="T69" fmla="*/ 0 h 109"/>
                <a:gd name="T70" fmla="*/ 45 w 91"/>
                <a:gd name="T71" fmla="*/ 0 h 109"/>
                <a:gd name="T72" fmla="*/ 45 w 91"/>
                <a:gd name="T73" fmla="*/ 22 h 109"/>
                <a:gd name="T74" fmla="*/ 32 w 91"/>
                <a:gd name="T75" fmla="*/ 22 h 109"/>
                <a:gd name="T76" fmla="*/ 19 w 91"/>
                <a:gd name="T77" fmla="*/ 22 h 109"/>
                <a:gd name="T78" fmla="*/ 18 w 91"/>
                <a:gd name="T79" fmla="*/ 22 h 1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109"/>
                <a:gd name="T122" fmla="*/ 91 w 91"/>
                <a:gd name="T123" fmla="*/ 109 h 1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109">
                  <a:moveTo>
                    <a:pt x="16" y="20"/>
                  </a:moveTo>
                  <a:lnTo>
                    <a:pt x="13" y="27"/>
                  </a:lnTo>
                  <a:lnTo>
                    <a:pt x="9" y="27"/>
                  </a:lnTo>
                  <a:lnTo>
                    <a:pt x="19" y="36"/>
                  </a:lnTo>
                  <a:lnTo>
                    <a:pt x="10" y="34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5" y="62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9" y="84"/>
                  </a:lnTo>
                  <a:lnTo>
                    <a:pt x="17" y="82"/>
                  </a:lnTo>
                  <a:lnTo>
                    <a:pt x="28" y="96"/>
                  </a:lnTo>
                  <a:lnTo>
                    <a:pt x="39" y="109"/>
                  </a:lnTo>
                  <a:lnTo>
                    <a:pt x="43" y="102"/>
                  </a:lnTo>
                  <a:lnTo>
                    <a:pt x="47" y="104"/>
                  </a:lnTo>
                  <a:lnTo>
                    <a:pt x="51" y="100"/>
                  </a:lnTo>
                  <a:lnTo>
                    <a:pt x="47" y="93"/>
                  </a:lnTo>
                  <a:lnTo>
                    <a:pt x="46" y="88"/>
                  </a:lnTo>
                  <a:lnTo>
                    <a:pt x="45" y="82"/>
                  </a:lnTo>
                  <a:lnTo>
                    <a:pt x="59" y="81"/>
                  </a:lnTo>
                  <a:lnTo>
                    <a:pt x="60" y="70"/>
                  </a:lnTo>
                  <a:lnTo>
                    <a:pt x="70" y="81"/>
                  </a:lnTo>
                  <a:lnTo>
                    <a:pt x="79" y="78"/>
                  </a:lnTo>
                  <a:lnTo>
                    <a:pt x="82" y="82"/>
                  </a:lnTo>
                  <a:lnTo>
                    <a:pt x="87" y="78"/>
                  </a:lnTo>
                  <a:lnTo>
                    <a:pt x="91" y="52"/>
                  </a:lnTo>
                  <a:lnTo>
                    <a:pt x="82" y="37"/>
                  </a:lnTo>
                  <a:lnTo>
                    <a:pt x="89" y="27"/>
                  </a:lnTo>
                  <a:lnTo>
                    <a:pt x="88" y="15"/>
                  </a:lnTo>
                  <a:lnTo>
                    <a:pt x="71" y="16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29" y="20"/>
                  </a:lnTo>
                  <a:lnTo>
                    <a:pt x="17" y="20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4" name="Freeform 247"/>
            <p:cNvSpPr>
              <a:spLocks noChangeAspect="1"/>
            </p:cNvSpPr>
            <p:nvPr/>
          </p:nvSpPr>
          <p:spPr bwMode="auto">
            <a:xfrm>
              <a:off x="4448670" y="4027152"/>
              <a:ext cx="5534" cy="13846"/>
            </a:xfrm>
            <a:custGeom>
              <a:avLst/>
              <a:gdLst>
                <a:gd name="T0" fmla="*/ 4 w 5"/>
                <a:gd name="T1" fmla="*/ 3 h 7"/>
                <a:gd name="T2" fmla="*/ 1 w 5"/>
                <a:gd name="T3" fmla="*/ 9 h 7"/>
                <a:gd name="T4" fmla="*/ 0 w 5"/>
                <a:gd name="T5" fmla="*/ 4 h 7"/>
                <a:gd name="T6" fmla="*/ 2 w 5"/>
                <a:gd name="T7" fmla="*/ 0 h 7"/>
                <a:gd name="T8" fmla="*/ 4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2"/>
                  </a:moveTo>
                  <a:lnTo>
                    <a:pt x="1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5" name="Freeform 248"/>
            <p:cNvSpPr>
              <a:spLocks noChangeAspect="1"/>
            </p:cNvSpPr>
            <p:nvPr/>
          </p:nvSpPr>
          <p:spPr bwMode="auto">
            <a:xfrm>
              <a:off x="4466657" y="3990229"/>
              <a:ext cx="2768" cy="3077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0 h 2"/>
                <a:gd name="T4" fmla="*/ 2 w 3"/>
                <a:gd name="T5" fmla="*/ 0 h 2"/>
                <a:gd name="T6" fmla="*/ 1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6" name="Freeform 249"/>
            <p:cNvSpPr>
              <a:spLocks noChangeAspect="1"/>
            </p:cNvSpPr>
            <p:nvPr/>
          </p:nvSpPr>
          <p:spPr bwMode="auto">
            <a:xfrm>
              <a:off x="5004875" y="4071768"/>
              <a:ext cx="264267" cy="329232"/>
            </a:xfrm>
            <a:custGeom>
              <a:avLst/>
              <a:gdLst>
                <a:gd name="T0" fmla="*/ 146 w 171"/>
                <a:gd name="T1" fmla="*/ 47 h 192"/>
                <a:gd name="T2" fmla="*/ 144 w 171"/>
                <a:gd name="T3" fmla="*/ 40 h 192"/>
                <a:gd name="T4" fmla="*/ 128 w 171"/>
                <a:gd name="T5" fmla="*/ 29 h 192"/>
                <a:gd name="T6" fmla="*/ 113 w 171"/>
                <a:gd name="T7" fmla="*/ 20 h 192"/>
                <a:gd name="T8" fmla="*/ 96 w 171"/>
                <a:gd name="T9" fmla="*/ 9 h 192"/>
                <a:gd name="T10" fmla="*/ 79 w 171"/>
                <a:gd name="T11" fmla="*/ 0 h 192"/>
                <a:gd name="T12" fmla="*/ 64 w 171"/>
                <a:gd name="T13" fmla="*/ 0 h 192"/>
                <a:gd name="T14" fmla="*/ 49 w 171"/>
                <a:gd name="T15" fmla="*/ 0 h 192"/>
                <a:gd name="T16" fmla="*/ 34 w 171"/>
                <a:gd name="T17" fmla="*/ 1 h 192"/>
                <a:gd name="T18" fmla="*/ 19 w 171"/>
                <a:gd name="T19" fmla="*/ 1 h 192"/>
                <a:gd name="T20" fmla="*/ 26 w 171"/>
                <a:gd name="T21" fmla="*/ 26 h 192"/>
                <a:gd name="T22" fmla="*/ 20 w 171"/>
                <a:gd name="T23" fmla="*/ 28 h 192"/>
                <a:gd name="T24" fmla="*/ 20 w 171"/>
                <a:gd name="T25" fmla="*/ 38 h 192"/>
                <a:gd name="T26" fmla="*/ 23 w 171"/>
                <a:gd name="T27" fmla="*/ 45 h 192"/>
                <a:gd name="T28" fmla="*/ 13 w 171"/>
                <a:gd name="T29" fmla="*/ 56 h 192"/>
                <a:gd name="T30" fmla="*/ 3 w 171"/>
                <a:gd name="T31" fmla="*/ 69 h 192"/>
                <a:gd name="T32" fmla="*/ 0 w 171"/>
                <a:gd name="T33" fmla="*/ 69 h 192"/>
                <a:gd name="T34" fmla="*/ 0 w 171"/>
                <a:gd name="T35" fmla="*/ 85 h 192"/>
                <a:gd name="T36" fmla="*/ 1 w 171"/>
                <a:gd name="T37" fmla="*/ 99 h 192"/>
                <a:gd name="T38" fmla="*/ 7 w 171"/>
                <a:gd name="T39" fmla="*/ 115 h 192"/>
                <a:gd name="T40" fmla="*/ 15 w 171"/>
                <a:gd name="T41" fmla="*/ 129 h 192"/>
                <a:gd name="T42" fmla="*/ 22 w 171"/>
                <a:gd name="T43" fmla="*/ 143 h 192"/>
                <a:gd name="T44" fmla="*/ 22 w 171"/>
                <a:gd name="T45" fmla="*/ 147 h 192"/>
                <a:gd name="T46" fmla="*/ 41 w 171"/>
                <a:gd name="T47" fmla="*/ 158 h 192"/>
                <a:gd name="T48" fmla="*/ 60 w 171"/>
                <a:gd name="T49" fmla="*/ 168 h 192"/>
                <a:gd name="T50" fmla="*/ 77 w 171"/>
                <a:gd name="T51" fmla="*/ 172 h 192"/>
                <a:gd name="T52" fmla="*/ 84 w 171"/>
                <a:gd name="T53" fmla="*/ 175 h 192"/>
                <a:gd name="T54" fmla="*/ 89 w 171"/>
                <a:gd name="T55" fmla="*/ 195 h 192"/>
                <a:gd name="T56" fmla="*/ 95 w 171"/>
                <a:gd name="T57" fmla="*/ 212 h 192"/>
                <a:gd name="T58" fmla="*/ 102 w 171"/>
                <a:gd name="T59" fmla="*/ 212 h 192"/>
                <a:gd name="T60" fmla="*/ 113 w 171"/>
                <a:gd name="T61" fmla="*/ 210 h 192"/>
                <a:gd name="T62" fmla="*/ 133 w 171"/>
                <a:gd name="T63" fmla="*/ 214 h 192"/>
                <a:gd name="T64" fmla="*/ 146 w 171"/>
                <a:gd name="T65" fmla="*/ 208 h 192"/>
                <a:gd name="T66" fmla="*/ 155 w 171"/>
                <a:gd name="T67" fmla="*/ 207 h 192"/>
                <a:gd name="T68" fmla="*/ 173 w 171"/>
                <a:gd name="T69" fmla="*/ 200 h 192"/>
                <a:gd name="T70" fmla="*/ 191 w 171"/>
                <a:gd name="T71" fmla="*/ 189 h 192"/>
                <a:gd name="T72" fmla="*/ 180 w 171"/>
                <a:gd name="T73" fmla="*/ 178 h 192"/>
                <a:gd name="T74" fmla="*/ 176 w 171"/>
                <a:gd name="T75" fmla="*/ 158 h 192"/>
                <a:gd name="T76" fmla="*/ 174 w 171"/>
                <a:gd name="T77" fmla="*/ 143 h 192"/>
                <a:gd name="T78" fmla="*/ 173 w 171"/>
                <a:gd name="T79" fmla="*/ 136 h 192"/>
                <a:gd name="T80" fmla="*/ 176 w 171"/>
                <a:gd name="T81" fmla="*/ 118 h 192"/>
                <a:gd name="T82" fmla="*/ 164 w 171"/>
                <a:gd name="T83" fmla="*/ 100 h 192"/>
                <a:gd name="T84" fmla="*/ 173 w 171"/>
                <a:gd name="T85" fmla="*/ 74 h 192"/>
                <a:gd name="T86" fmla="*/ 160 w 171"/>
                <a:gd name="T87" fmla="*/ 60 h 192"/>
                <a:gd name="T88" fmla="*/ 146 w 171"/>
                <a:gd name="T89" fmla="*/ 47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1"/>
                <a:gd name="T136" fmla="*/ 0 h 192"/>
                <a:gd name="T137" fmla="*/ 171 w 171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1" h="192">
                  <a:moveTo>
                    <a:pt x="131" y="42"/>
                  </a:moveTo>
                  <a:lnTo>
                    <a:pt x="129" y="36"/>
                  </a:lnTo>
                  <a:lnTo>
                    <a:pt x="115" y="26"/>
                  </a:lnTo>
                  <a:lnTo>
                    <a:pt x="101" y="18"/>
                  </a:lnTo>
                  <a:lnTo>
                    <a:pt x="86" y="8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0" y="1"/>
                  </a:lnTo>
                  <a:lnTo>
                    <a:pt x="17" y="1"/>
                  </a:lnTo>
                  <a:lnTo>
                    <a:pt x="23" y="23"/>
                  </a:lnTo>
                  <a:lnTo>
                    <a:pt x="18" y="25"/>
                  </a:lnTo>
                  <a:lnTo>
                    <a:pt x="18" y="34"/>
                  </a:lnTo>
                  <a:lnTo>
                    <a:pt x="21" y="40"/>
                  </a:lnTo>
                  <a:lnTo>
                    <a:pt x="12" y="50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" y="89"/>
                  </a:lnTo>
                  <a:lnTo>
                    <a:pt x="6" y="103"/>
                  </a:lnTo>
                  <a:lnTo>
                    <a:pt x="13" y="116"/>
                  </a:lnTo>
                  <a:lnTo>
                    <a:pt x="20" y="128"/>
                  </a:lnTo>
                  <a:lnTo>
                    <a:pt x="20" y="132"/>
                  </a:lnTo>
                  <a:lnTo>
                    <a:pt x="37" y="142"/>
                  </a:lnTo>
                  <a:lnTo>
                    <a:pt x="54" y="151"/>
                  </a:lnTo>
                  <a:lnTo>
                    <a:pt x="69" y="154"/>
                  </a:lnTo>
                  <a:lnTo>
                    <a:pt x="75" y="157"/>
                  </a:lnTo>
                  <a:lnTo>
                    <a:pt x="80" y="175"/>
                  </a:lnTo>
                  <a:lnTo>
                    <a:pt x="85" y="190"/>
                  </a:lnTo>
                  <a:lnTo>
                    <a:pt x="91" y="190"/>
                  </a:lnTo>
                  <a:lnTo>
                    <a:pt x="101" y="188"/>
                  </a:lnTo>
                  <a:lnTo>
                    <a:pt x="119" y="192"/>
                  </a:lnTo>
                  <a:lnTo>
                    <a:pt x="131" y="187"/>
                  </a:lnTo>
                  <a:lnTo>
                    <a:pt x="139" y="186"/>
                  </a:lnTo>
                  <a:lnTo>
                    <a:pt x="155" y="179"/>
                  </a:lnTo>
                  <a:lnTo>
                    <a:pt x="171" y="170"/>
                  </a:lnTo>
                  <a:lnTo>
                    <a:pt x="161" y="160"/>
                  </a:lnTo>
                  <a:lnTo>
                    <a:pt x="158" y="142"/>
                  </a:lnTo>
                  <a:lnTo>
                    <a:pt x="156" y="128"/>
                  </a:lnTo>
                  <a:lnTo>
                    <a:pt x="155" y="122"/>
                  </a:lnTo>
                  <a:lnTo>
                    <a:pt x="158" y="106"/>
                  </a:lnTo>
                  <a:lnTo>
                    <a:pt x="147" y="90"/>
                  </a:lnTo>
                  <a:lnTo>
                    <a:pt x="155" y="66"/>
                  </a:lnTo>
                  <a:lnTo>
                    <a:pt x="143" y="5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7" name="Freeform 250"/>
            <p:cNvSpPr>
              <a:spLocks noChangeAspect="1"/>
            </p:cNvSpPr>
            <p:nvPr/>
          </p:nvSpPr>
          <p:spPr bwMode="auto">
            <a:xfrm>
              <a:off x="5241469" y="4219461"/>
              <a:ext cx="9685" cy="20000"/>
            </a:xfrm>
            <a:custGeom>
              <a:avLst/>
              <a:gdLst>
                <a:gd name="T0" fmla="*/ 7 w 6"/>
                <a:gd name="T1" fmla="*/ 13 h 12"/>
                <a:gd name="T2" fmla="*/ 5 w 6"/>
                <a:gd name="T3" fmla="*/ 0 h 12"/>
                <a:gd name="T4" fmla="*/ 0 w 6"/>
                <a:gd name="T5" fmla="*/ 4 h 12"/>
                <a:gd name="T6" fmla="*/ 7 w 6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2"/>
                <a:gd name="T14" fmla="*/ 6 w 6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2">
                  <a:moveTo>
                    <a:pt x="6" y="1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8" name="Freeform 251"/>
            <p:cNvSpPr>
              <a:spLocks noChangeAspect="1"/>
            </p:cNvSpPr>
            <p:nvPr/>
          </p:nvSpPr>
          <p:spPr bwMode="auto">
            <a:xfrm>
              <a:off x="5010409" y="3911768"/>
              <a:ext cx="132825" cy="173847"/>
            </a:xfrm>
            <a:custGeom>
              <a:avLst/>
              <a:gdLst>
                <a:gd name="T0" fmla="*/ 85 w 87"/>
                <a:gd name="T1" fmla="*/ 17 h 101"/>
                <a:gd name="T2" fmla="*/ 77 w 87"/>
                <a:gd name="T3" fmla="*/ 0 h 101"/>
                <a:gd name="T4" fmla="*/ 70 w 87"/>
                <a:gd name="T5" fmla="*/ 10 h 101"/>
                <a:gd name="T6" fmla="*/ 50 w 87"/>
                <a:gd name="T7" fmla="*/ 10 h 101"/>
                <a:gd name="T8" fmla="*/ 41 w 87"/>
                <a:gd name="T9" fmla="*/ 12 h 101"/>
                <a:gd name="T10" fmla="*/ 38 w 87"/>
                <a:gd name="T11" fmla="*/ 10 h 101"/>
                <a:gd name="T12" fmla="*/ 24 w 87"/>
                <a:gd name="T13" fmla="*/ 11 h 101"/>
                <a:gd name="T14" fmla="*/ 23 w 87"/>
                <a:gd name="T15" fmla="*/ 16 h 101"/>
                <a:gd name="T16" fmla="*/ 21 w 87"/>
                <a:gd name="T17" fmla="*/ 32 h 101"/>
                <a:gd name="T18" fmla="*/ 31 w 87"/>
                <a:gd name="T19" fmla="*/ 43 h 101"/>
                <a:gd name="T20" fmla="*/ 19 w 87"/>
                <a:gd name="T21" fmla="*/ 54 h 101"/>
                <a:gd name="T22" fmla="*/ 8 w 87"/>
                <a:gd name="T23" fmla="*/ 67 h 101"/>
                <a:gd name="T24" fmla="*/ 4 w 87"/>
                <a:gd name="T25" fmla="*/ 91 h 101"/>
                <a:gd name="T26" fmla="*/ 0 w 87"/>
                <a:gd name="T27" fmla="*/ 113 h 101"/>
                <a:gd name="T28" fmla="*/ 6 w 87"/>
                <a:gd name="T29" fmla="*/ 113 h 101"/>
                <a:gd name="T30" fmla="*/ 17 w 87"/>
                <a:gd name="T31" fmla="*/ 106 h 101"/>
                <a:gd name="T32" fmla="*/ 31 w 87"/>
                <a:gd name="T33" fmla="*/ 106 h 101"/>
                <a:gd name="T34" fmla="*/ 46 w 87"/>
                <a:gd name="T35" fmla="*/ 105 h 101"/>
                <a:gd name="T36" fmla="*/ 61 w 87"/>
                <a:gd name="T37" fmla="*/ 105 h 101"/>
                <a:gd name="T38" fmla="*/ 76 w 87"/>
                <a:gd name="T39" fmla="*/ 105 h 101"/>
                <a:gd name="T40" fmla="*/ 76 w 87"/>
                <a:gd name="T41" fmla="*/ 84 h 101"/>
                <a:gd name="T42" fmla="*/ 87 w 87"/>
                <a:gd name="T43" fmla="*/ 64 h 101"/>
                <a:gd name="T44" fmla="*/ 96 w 87"/>
                <a:gd name="T45" fmla="*/ 47 h 101"/>
                <a:gd name="T46" fmla="*/ 90 w 87"/>
                <a:gd name="T47" fmla="*/ 31 h 101"/>
                <a:gd name="T48" fmla="*/ 85 w 87"/>
                <a:gd name="T49" fmla="*/ 17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01"/>
                <a:gd name="T77" fmla="*/ 87 w 87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01">
                  <a:moveTo>
                    <a:pt x="77" y="15"/>
                  </a:moveTo>
                  <a:lnTo>
                    <a:pt x="70" y="0"/>
                  </a:lnTo>
                  <a:lnTo>
                    <a:pt x="63" y="9"/>
                  </a:lnTo>
                  <a:lnTo>
                    <a:pt x="45" y="9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22" y="10"/>
                  </a:lnTo>
                  <a:lnTo>
                    <a:pt x="21" y="14"/>
                  </a:lnTo>
                  <a:lnTo>
                    <a:pt x="19" y="29"/>
                  </a:lnTo>
                  <a:lnTo>
                    <a:pt x="28" y="38"/>
                  </a:lnTo>
                  <a:lnTo>
                    <a:pt x="17" y="48"/>
                  </a:lnTo>
                  <a:lnTo>
                    <a:pt x="7" y="60"/>
                  </a:lnTo>
                  <a:lnTo>
                    <a:pt x="4" y="81"/>
                  </a:lnTo>
                  <a:lnTo>
                    <a:pt x="0" y="101"/>
                  </a:lnTo>
                  <a:lnTo>
                    <a:pt x="5" y="101"/>
                  </a:lnTo>
                  <a:lnTo>
                    <a:pt x="15" y="95"/>
                  </a:lnTo>
                  <a:lnTo>
                    <a:pt x="28" y="95"/>
                  </a:lnTo>
                  <a:lnTo>
                    <a:pt x="42" y="94"/>
                  </a:lnTo>
                  <a:lnTo>
                    <a:pt x="55" y="94"/>
                  </a:lnTo>
                  <a:lnTo>
                    <a:pt x="69" y="94"/>
                  </a:lnTo>
                  <a:lnTo>
                    <a:pt x="69" y="75"/>
                  </a:lnTo>
                  <a:lnTo>
                    <a:pt x="79" y="57"/>
                  </a:lnTo>
                  <a:lnTo>
                    <a:pt x="87" y="42"/>
                  </a:lnTo>
                  <a:lnTo>
                    <a:pt x="82" y="28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9" name="Freeform 252"/>
            <p:cNvSpPr>
              <a:spLocks noChangeAspect="1"/>
            </p:cNvSpPr>
            <p:nvPr/>
          </p:nvSpPr>
          <p:spPr bwMode="auto">
            <a:xfrm>
              <a:off x="4587029" y="3880998"/>
              <a:ext cx="463504" cy="573848"/>
            </a:xfrm>
            <a:custGeom>
              <a:avLst/>
              <a:gdLst>
                <a:gd name="T0" fmla="*/ 298 w 304"/>
                <a:gd name="T1" fmla="*/ 147 h 336"/>
                <a:gd name="T2" fmla="*/ 294 w 304"/>
                <a:gd name="T3" fmla="*/ 159 h 336"/>
                <a:gd name="T4" fmla="*/ 295 w 304"/>
                <a:gd name="T5" fmla="*/ 161 h 336"/>
                <a:gd name="T6" fmla="*/ 302 w 304"/>
                <a:gd name="T7" fmla="*/ 194 h 336"/>
                <a:gd name="T8" fmla="*/ 303 w 304"/>
                <a:gd name="T9" fmla="*/ 224 h 336"/>
                <a:gd name="T10" fmla="*/ 316 w 304"/>
                <a:gd name="T11" fmla="*/ 254 h 336"/>
                <a:gd name="T12" fmla="*/ 307 w 304"/>
                <a:gd name="T13" fmla="*/ 272 h 336"/>
                <a:gd name="T14" fmla="*/ 282 w 304"/>
                <a:gd name="T15" fmla="*/ 291 h 336"/>
                <a:gd name="T16" fmla="*/ 284 w 304"/>
                <a:gd name="T17" fmla="*/ 325 h 336"/>
                <a:gd name="T18" fmla="*/ 299 w 304"/>
                <a:gd name="T19" fmla="*/ 354 h 336"/>
                <a:gd name="T20" fmla="*/ 302 w 304"/>
                <a:gd name="T21" fmla="*/ 373 h 336"/>
                <a:gd name="T22" fmla="*/ 290 w 304"/>
                <a:gd name="T23" fmla="*/ 372 h 336"/>
                <a:gd name="T24" fmla="*/ 264 w 304"/>
                <a:gd name="T25" fmla="*/ 344 h 336"/>
                <a:gd name="T26" fmla="*/ 250 w 304"/>
                <a:gd name="T27" fmla="*/ 344 h 336"/>
                <a:gd name="T28" fmla="*/ 225 w 304"/>
                <a:gd name="T29" fmla="*/ 330 h 336"/>
                <a:gd name="T30" fmla="*/ 204 w 304"/>
                <a:gd name="T31" fmla="*/ 323 h 336"/>
                <a:gd name="T32" fmla="*/ 176 w 304"/>
                <a:gd name="T33" fmla="*/ 327 h 336"/>
                <a:gd name="T34" fmla="*/ 170 w 304"/>
                <a:gd name="T35" fmla="*/ 300 h 336"/>
                <a:gd name="T36" fmla="*/ 169 w 304"/>
                <a:gd name="T37" fmla="*/ 254 h 336"/>
                <a:gd name="T38" fmla="*/ 145 w 304"/>
                <a:gd name="T39" fmla="*/ 246 h 336"/>
                <a:gd name="T40" fmla="*/ 125 w 304"/>
                <a:gd name="T41" fmla="*/ 263 h 336"/>
                <a:gd name="T42" fmla="*/ 91 w 304"/>
                <a:gd name="T43" fmla="*/ 263 h 336"/>
                <a:gd name="T44" fmla="*/ 77 w 304"/>
                <a:gd name="T45" fmla="*/ 225 h 336"/>
                <a:gd name="T46" fmla="*/ 47 w 304"/>
                <a:gd name="T47" fmla="*/ 224 h 336"/>
                <a:gd name="T48" fmla="*/ 18 w 304"/>
                <a:gd name="T49" fmla="*/ 223 h 336"/>
                <a:gd name="T50" fmla="*/ 0 w 304"/>
                <a:gd name="T51" fmla="*/ 221 h 336"/>
                <a:gd name="T52" fmla="*/ 8 w 304"/>
                <a:gd name="T53" fmla="*/ 204 h 336"/>
                <a:gd name="T54" fmla="*/ 25 w 304"/>
                <a:gd name="T55" fmla="*/ 201 h 336"/>
                <a:gd name="T56" fmla="*/ 40 w 304"/>
                <a:gd name="T57" fmla="*/ 193 h 336"/>
                <a:gd name="T58" fmla="*/ 56 w 304"/>
                <a:gd name="T59" fmla="*/ 190 h 336"/>
                <a:gd name="T60" fmla="*/ 72 w 304"/>
                <a:gd name="T61" fmla="*/ 161 h 336"/>
                <a:gd name="T62" fmla="*/ 86 w 304"/>
                <a:gd name="T63" fmla="*/ 130 h 336"/>
                <a:gd name="T64" fmla="*/ 100 w 304"/>
                <a:gd name="T65" fmla="*/ 99 h 336"/>
                <a:gd name="T66" fmla="*/ 106 w 304"/>
                <a:gd name="T67" fmla="*/ 68 h 336"/>
                <a:gd name="T68" fmla="*/ 112 w 304"/>
                <a:gd name="T69" fmla="*/ 37 h 336"/>
                <a:gd name="T70" fmla="*/ 126 w 304"/>
                <a:gd name="T71" fmla="*/ 3 h 336"/>
                <a:gd name="T72" fmla="*/ 162 w 304"/>
                <a:gd name="T73" fmla="*/ 19 h 336"/>
                <a:gd name="T74" fmla="*/ 185 w 304"/>
                <a:gd name="T75" fmla="*/ 11 h 336"/>
                <a:gd name="T76" fmla="*/ 210 w 304"/>
                <a:gd name="T77" fmla="*/ 6 h 336"/>
                <a:gd name="T78" fmla="*/ 230 w 304"/>
                <a:gd name="T79" fmla="*/ 0 h 336"/>
                <a:gd name="T80" fmla="*/ 258 w 304"/>
                <a:gd name="T81" fmla="*/ 3 h 336"/>
                <a:gd name="T82" fmla="*/ 271 w 304"/>
                <a:gd name="T83" fmla="*/ 10 h 336"/>
                <a:gd name="T84" fmla="*/ 295 w 304"/>
                <a:gd name="T85" fmla="*/ 18 h 336"/>
                <a:gd name="T86" fmla="*/ 314 w 304"/>
                <a:gd name="T87" fmla="*/ 24 h 336"/>
                <a:gd name="T88" fmla="*/ 325 w 304"/>
                <a:gd name="T89" fmla="*/ 53 h 336"/>
                <a:gd name="T90" fmla="*/ 323 w 304"/>
                <a:gd name="T91" fmla="*/ 74 h 336"/>
                <a:gd name="T92" fmla="*/ 309 w 304"/>
                <a:gd name="T93" fmla="*/ 111 h 3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4"/>
                <a:gd name="T142" fmla="*/ 0 h 336"/>
                <a:gd name="T143" fmla="*/ 304 w 304"/>
                <a:gd name="T144" fmla="*/ 336 h 3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4" h="336">
                  <a:moveTo>
                    <a:pt x="276" y="120"/>
                  </a:moveTo>
                  <a:lnTo>
                    <a:pt x="270" y="132"/>
                  </a:lnTo>
                  <a:lnTo>
                    <a:pt x="265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8" y="145"/>
                  </a:lnTo>
                  <a:lnTo>
                    <a:pt x="270" y="160"/>
                  </a:lnTo>
                  <a:lnTo>
                    <a:pt x="274" y="175"/>
                  </a:lnTo>
                  <a:lnTo>
                    <a:pt x="274" y="189"/>
                  </a:lnTo>
                  <a:lnTo>
                    <a:pt x="275" y="202"/>
                  </a:lnTo>
                  <a:lnTo>
                    <a:pt x="280" y="216"/>
                  </a:lnTo>
                  <a:lnTo>
                    <a:pt x="287" y="229"/>
                  </a:lnTo>
                  <a:lnTo>
                    <a:pt x="294" y="241"/>
                  </a:lnTo>
                  <a:lnTo>
                    <a:pt x="279" y="245"/>
                  </a:lnTo>
                  <a:lnTo>
                    <a:pt x="264" y="249"/>
                  </a:lnTo>
                  <a:lnTo>
                    <a:pt x="256" y="262"/>
                  </a:lnTo>
                  <a:lnTo>
                    <a:pt x="259" y="277"/>
                  </a:lnTo>
                  <a:lnTo>
                    <a:pt x="258" y="293"/>
                  </a:lnTo>
                  <a:lnTo>
                    <a:pt x="256" y="309"/>
                  </a:lnTo>
                  <a:lnTo>
                    <a:pt x="271" y="319"/>
                  </a:lnTo>
                  <a:lnTo>
                    <a:pt x="276" y="313"/>
                  </a:lnTo>
                  <a:lnTo>
                    <a:pt x="274" y="336"/>
                  </a:lnTo>
                  <a:lnTo>
                    <a:pt x="269" y="335"/>
                  </a:lnTo>
                  <a:lnTo>
                    <a:pt x="263" y="335"/>
                  </a:lnTo>
                  <a:lnTo>
                    <a:pt x="250" y="317"/>
                  </a:lnTo>
                  <a:lnTo>
                    <a:pt x="240" y="310"/>
                  </a:lnTo>
                  <a:lnTo>
                    <a:pt x="233" y="304"/>
                  </a:lnTo>
                  <a:lnTo>
                    <a:pt x="227" y="310"/>
                  </a:lnTo>
                  <a:lnTo>
                    <a:pt x="207" y="303"/>
                  </a:lnTo>
                  <a:lnTo>
                    <a:pt x="204" y="297"/>
                  </a:lnTo>
                  <a:lnTo>
                    <a:pt x="191" y="299"/>
                  </a:lnTo>
                  <a:lnTo>
                    <a:pt x="185" y="291"/>
                  </a:lnTo>
                  <a:lnTo>
                    <a:pt x="173" y="293"/>
                  </a:lnTo>
                  <a:lnTo>
                    <a:pt x="160" y="295"/>
                  </a:lnTo>
                  <a:lnTo>
                    <a:pt x="159" y="288"/>
                  </a:lnTo>
                  <a:lnTo>
                    <a:pt x="154" y="270"/>
                  </a:lnTo>
                  <a:lnTo>
                    <a:pt x="154" y="250"/>
                  </a:lnTo>
                  <a:lnTo>
                    <a:pt x="153" y="229"/>
                  </a:lnTo>
                  <a:lnTo>
                    <a:pt x="132" y="226"/>
                  </a:lnTo>
                  <a:lnTo>
                    <a:pt x="132" y="222"/>
                  </a:lnTo>
                  <a:lnTo>
                    <a:pt x="117" y="221"/>
                  </a:lnTo>
                  <a:lnTo>
                    <a:pt x="113" y="237"/>
                  </a:lnTo>
                  <a:lnTo>
                    <a:pt x="94" y="240"/>
                  </a:lnTo>
                  <a:lnTo>
                    <a:pt x="83" y="237"/>
                  </a:lnTo>
                  <a:lnTo>
                    <a:pt x="76" y="220"/>
                  </a:lnTo>
                  <a:lnTo>
                    <a:pt x="70" y="203"/>
                  </a:lnTo>
                  <a:lnTo>
                    <a:pt x="57" y="202"/>
                  </a:lnTo>
                  <a:lnTo>
                    <a:pt x="43" y="202"/>
                  </a:lnTo>
                  <a:lnTo>
                    <a:pt x="29" y="201"/>
                  </a:lnTo>
                  <a:lnTo>
                    <a:pt x="16" y="201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6" y="198"/>
                  </a:lnTo>
                  <a:lnTo>
                    <a:pt x="7" y="184"/>
                  </a:lnTo>
                  <a:lnTo>
                    <a:pt x="15" y="178"/>
                  </a:lnTo>
                  <a:lnTo>
                    <a:pt x="23" y="181"/>
                  </a:lnTo>
                  <a:lnTo>
                    <a:pt x="27" y="175"/>
                  </a:lnTo>
                  <a:lnTo>
                    <a:pt x="36" y="174"/>
                  </a:lnTo>
                  <a:lnTo>
                    <a:pt x="39" y="183"/>
                  </a:lnTo>
                  <a:lnTo>
                    <a:pt x="51" y="171"/>
                  </a:lnTo>
                  <a:lnTo>
                    <a:pt x="63" y="159"/>
                  </a:lnTo>
                  <a:lnTo>
                    <a:pt x="65" y="145"/>
                  </a:lnTo>
                  <a:lnTo>
                    <a:pt x="66" y="131"/>
                  </a:lnTo>
                  <a:lnTo>
                    <a:pt x="78" y="117"/>
                  </a:lnTo>
                  <a:lnTo>
                    <a:pt x="89" y="102"/>
                  </a:lnTo>
                  <a:lnTo>
                    <a:pt x="91" y="89"/>
                  </a:lnTo>
                  <a:lnTo>
                    <a:pt x="94" y="75"/>
                  </a:lnTo>
                  <a:lnTo>
                    <a:pt x="96" y="61"/>
                  </a:lnTo>
                  <a:lnTo>
                    <a:pt x="99" y="48"/>
                  </a:lnTo>
                  <a:lnTo>
                    <a:pt x="102" y="33"/>
                  </a:lnTo>
                  <a:lnTo>
                    <a:pt x="102" y="19"/>
                  </a:lnTo>
                  <a:lnTo>
                    <a:pt x="114" y="3"/>
                  </a:lnTo>
                  <a:lnTo>
                    <a:pt x="131" y="12"/>
                  </a:lnTo>
                  <a:lnTo>
                    <a:pt x="147" y="17"/>
                  </a:lnTo>
                  <a:lnTo>
                    <a:pt x="161" y="21"/>
                  </a:lnTo>
                  <a:lnTo>
                    <a:pt x="168" y="10"/>
                  </a:lnTo>
                  <a:lnTo>
                    <a:pt x="175" y="11"/>
                  </a:lnTo>
                  <a:lnTo>
                    <a:pt x="191" y="5"/>
                  </a:lnTo>
                  <a:lnTo>
                    <a:pt x="203" y="5"/>
                  </a:lnTo>
                  <a:lnTo>
                    <a:pt x="209" y="0"/>
                  </a:lnTo>
                  <a:lnTo>
                    <a:pt x="221" y="1"/>
                  </a:lnTo>
                  <a:lnTo>
                    <a:pt x="234" y="3"/>
                  </a:lnTo>
                  <a:lnTo>
                    <a:pt x="243" y="5"/>
                  </a:lnTo>
                  <a:lnTo>
                    <a:pt x="246" y="9"/>
                  </a:lnTo>
                  <a:lnTo>
                    <a:pt x="258" y="17"/>
                  </a:lnTo>
                  <a:lnTo>
                    <a:pt x="268" y="16"/>
                  </a:lnTo>
                  <a:lnTo>
                    <a:pt x="274" y="11"/>
                  </a:lnTo>
                  <a:lnTo>
                    <a:pt x="285" y="22"/>
                  </a:lnTo>
                  <a:lnTo>
                    <a:pt x="297" y="33"/>
                  </a:lnTo>
                  <a:lnTo>
                    <a:pt x="295" y="48"/>
                  </a:lnTo>
                  <a:lnTo>
                    <a:pt x="304" y="57"/>
                  </a:lnTo>
                  <a:lnTo>
                    <a:pt x="293" y="67"/>
                  </a:lnTo>
                  <a:lnTo>
                    <a:pt x="283" y="79"/>
                  </a:lnTo>
                  <a:lnTo>
                    <a:pt x="280" y="10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0" name="Freeform 253"/>
            <p:cNvSpPr>
              <a:spLocks noChangeAspect="1"/>
            </p:cNvSpPr>
            <p:nvPr/>
          </p:nvSpPr>
          <p:spPr bwMode="auto">
            <a:xfrm>
              <a:off x="4820857" y="4290230"/>
              <a:ext cx="285020" cy="307693"/>
            </a:xfrm>
            <a:custGeom>
              <a:avLst/>
              <a:gdLst>
                <a:gd name="T0" fmla="*/ 35 w 186"/>
                <a:gd name="T1" fmla="*/ 97 h 179"/>
                <a:gd name="T2" fmla="*/ 18 w 186"/>
                <a:gd name="T3" fmla="*/ 97 h 179"/>
                <a:gd name="T4" fmla="*/ 1 w 186"/>
                <a:gd name="T5" fmla="*/ 98 h 179"/>
                <a:gd name="T6" fmla="*/ 0 w 186"/>
                <a:gd name="T7" fmla="*/ 113 h 179"/>
                <a:gd name="T8" fmla="*/ 0 w 186"/>
                <a:gd name="T9" fmla="*/ 130 h 179"/>
                <a:gd name="T10" fmla="*/ 0 w 186"/>
                <a:gd name="T11" fmla="*/ 145 h 179"/>
                <a:gd name="T12" fmla="*/ 0 w 186"/>
                <a:gd name="T13" fmla="*/ 161 h 179"/>
                <a:gd name="T14" fmla="*/ 11 w 186"/>
                <a:gd name="T15" fmla="*/ 177 h 179"/>
                <a:gd name="T16" fmla="*/ 23 w 186"/>
                <a:gd name="T17" fmla="*/ 191 h 179"/>
                <a:gd name="T18" fmla="*/ 35 w 186"/>
                <a:gd name="T19" fmla="*/ 188 h 179"/>
                <a:gd name="T20" fmla="*/ 54 w 186"/>
                <a:gd name="T21" fmla="*/ 193 h 179"/>
                <a:gd name="T22" fmla="*/ 80 w 186"/>
                <a:gd name="T23" fmla="*/ 200 h 179"/>
                <a:gd name="T24" fmla="*/ 95 w 186"/>
                <a:gd name="T25" fmla="*/ 184 h 179"/>
                <a:gd name="T26" fmla="*/ 114 w 186"/>
                <a:gd name="T27" fmla="*/ 170 h 179"/>
                <a:gd name="T28" fmla="*/ 120 w 186"/>
                <a:gd name="T29" fmla="*/ 158 h 179"/>
                <a:gd name="T30" fmla="*/ 133 w 186"/>
                <a:gd name="T31" fmla="*/ 153 h 179"/>
                <a:gd name="T32" fmla="*/ 146 w 186"/>
                <a:gd name="T33" fmla="*/ 151 h 179"/>
                <a:gd name="T34" fmla="*/ 143 w 186"/>
                <a:gd name="T35" fmla="*/ 140 h 179"/>
                <a:gd name="T36" fmla="*/ 156 w 186"/>
                <a:gd name="T37" fmla="*/ 134 h 179"/>
                <a:gd name="T38" fmla="*/ 168 w 186"/>
                <a:gd name="T39" fmla="*/ 130 h 179"/>
                <a:gd name="T40" fmla="*/ 182 w 186"/>
                <a:gd name="T41" fmla="*/ 124 h 179"/>
                <a:gd name="T42" fmla="*/ 195 w 186"/>
                <a:gd name="T43" fmla="*/ 118 h 179"/>
                <a:gd name="T44" fmla="*/ 187 w 186"/>
                <a:gd name="T45" fmla="*/ 109 h 179"/>
                <a:gd name="T46" fmla="*/ 196 w 186"/>
                <a:gd name="T47" fmla="*/ 91 h 179"/>
                <a:gd name="T48" fmla="*/ 199 w 186"/>
                <a:gd name="T49" fmla="*/ 85 h 179"/>
                <a:gd name="T50" fmla="*/ 200 w 186"/>
                <a:gd name="T51" fmla="*/ 69 h 179"/>
                <a:gd name="T52" fmla="*/ 202 w 186"/>
                <a:gd name="T53" fmla="*/ 54 h 179"/>
                <a:gd name="T54" fmla="*/ 206 w 186"/>
                <a:gd name="T55" fmla="*/ 46 h 179"/>
                <a:gd name="T56" fmla="*/ 195 w 186"/>
                <a:gd name="T57" fmla="*/ 30 h 179"/>
                <a:gd name="T58" fmla="*/ 194 w 186"/>
                <a:gd name="T59" fmla="*/ 26 h 179"/>
                <a:gd name="T60" fmla="*/ 175 w 186"/>
                <a:gd name="T61" fmla="*/ 16 h 179"/>
                <a:gd name="T62" fmla="*/ 156 w 186"/>
                <a:gd name="T63" fmla="*/ 4 h 179"/>
                <a:gd name="T64" fmla="*/ 156 w 186"/>
                <a:gd name="T65" fmla="*/ 0 h 179"/>
                <a:gd name="T66" fmla="*/ 140 w 186"/>
                <a:gd name="T67" fmla="*/ 4 h 179"/>
                <a:gd name="T68" fmla="*/ 123 w 186"/>
                <a:gd name="T69" fmla="*/ 9 h 179"/>
                <a:gd name="T70" fmla="*/ 114 w 186"/>
                <a:gd name="T71" fmla="*/ 23 h 179"/>
                <a:gd name="T72" fmla="*/ 117 w 186"/>
                <a:gd name="T73" fmla="*/ 40 h 179"/>
                <a:gd name="T74" fmla="*/ 116 w 186"/>
                <a:gd name="T75" fmla="*/ 58 h 179"/>
                <a:gd name="T76" fmla="*/ 114 w 186"/>
                <a:gd name="T77" fmla="*/ 76 h 179"/>
                <a:gd name="T78" fmla="*/ 131 w 186"/>
                <a:gd name="T79" fmla="*/ 87 h 179"/>
                <a:gd name="T80" fmla="*/ 136 w 186"/>
                <a:gd name="T81" fmla="*/ 80 h 179"/>
                <a:gd name="T82" fmla="*/ 134 w 186"/>
                <a:gd name="T83" fmla="*/ 106 h 179"/>
                <a:gd name="T84" fmla="*/ 128 w 186"/>
                <a:gd name="T85" fmla="*/ 105 h 179"/>
                <a:gd name="T86" fmla="*/ 122 w 186"/>
                <a:gd name="T87" fmla="*/ 105 h 179"/>
                <a:gd name="T88" fmla="*/ 107 w 186"/>
                <a:gd name="T89" fmla="*/ 85 h 179"/>
                <a:gd name="T90" fmla="*/ 96 w 186"/>
                <a:gd name="T91" fmla="*/ 77 h 179"/>
                <a:gd name="T92" fmla="*/ 89 w 186"/>
                <a:gd name="T93" fmla="*/ 70 h 179"/>
                <a:gd name="T94" fmla="*/ 82 w 186"/>
                <a:gd name="T95" fmla="*/ 77 h 179"/>
                <a:gd name="T96" fmla="*/ 60 w 186"/>
                <a:gd name="T97" fmla="*/ 69 h 179"/>
                <a:gd name="T98" fmla="*/ 56 w 186"/>
                <a:gd name="T99" fmla="*/ 63 h 179"/>
                <a:gd name="T100" fmla="*/ 42 w 186"/>
                <a:gd name="T101" fmla="*/ 65 h 179"/>
                <a:gd name="T102" fmla="*/ 35 w 186"/>
                <a:gd name="T103" fmla="*/ 56 h 179"/>
                <a:gd name="T104" fmla="*/ 35 w 186"/>
                <a:gd name="T105" fmla="*/ 76 h 179"/>
                <a:gd name="T106" fmla="*/ 35 w 186"/>
                <a:gd name="T107" fmla="*/ 97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6"/>
                <a:gd name="T163" fmla="*/ 0 h 179"/>
                <a:gd name="T164" fmla="*/ 186 w 186"/>
                <a:gd name="T165" fmla="*/ 179 h 1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6" h="179">
                  <a:moveTo>
                    <a:pt x="32" y="87"/>
                  </a:moveTo>
                  <a:lnTo>
                    <a:pt x="16" y="87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0" y="144"/>
                  </a:lnTo>
                  <a:lnTo>
                    <a:pt x="10" y="158"/>
                  </a:lnTo>
                  <a:lnTo>
                    <a:pt x="21" y="171"/>
                  </a:lnTo>
                  <a:lnTo>
                    <a:pt x="32" y="168"/>
                  </a:lnTo>
                  <a:lnTo>
                    <a:pt x="49" y="173"/>
                  </a:lnTo>
                  <a:lnTo>
                    <a:pt x="72" y="179"/>
                  </a:lnTo>
                  <a:lnTo>
                    <a:pt x="86" y="165"/>
                  </a:lnTo>
                  <a:lnTo>
                    <a:pt x="103" y="152"/>
                  </a:lnTo>
                  <a:lnTo>
                    <a:pt x="108" y="141"/>
                  </a:lnTo>
                  <a:lnTo>
                    <a:pt x="120" y="137"/>
                  </a:lnTo>
                  <a:lnTo>
                    <a:pt x="132" y="135"/>
                  </a:lnTo>
                  <a:lnTo>
                    <a:pt x="129" y="125"/>
                  </a:lnTo>
                  <a:lnTo>
                    <a:pt x="141" y="120"/>
                  </a:lnTo>
                  <a:lnTo>
                    <a:pt x="152" y="116"/>
                  </a:lnTo>
                  <a:lnTo>
                    <a:pt x="164" y="111"/>
                  </a:lnTo>
                  <a:lnTo>
                    <a:pt x="176" y="106"/>
                  </a:lnTo>
                  <a:lnTo>
                    <a:pt x="169" y="98"/>
                  </a:lnTo>
                  <a:lnTo>
                    <a:pt x="177" y="81"/>
                  </a:lnTo>
                  <a:lnTo>
                    <a:pt x="180" y="76"/>
                  </a:lnTo>
                  <a:lnTo>
                    <a:pt x="181" y="62"/>
                  </a:lnTo>
                  <a:lnTo>
                    <a:pt x="182" y="48"/>
                  </a:lnTo>
                  <a:lnTo>
                    <a:pt x="186" y="41"/>
                  </a:lnTo>
                  <a:lnTo>
                    <a:pt x="176" y="27"/>
                  </a:lnTo>
                  <a:lnTo>
                    <a:pt x="175" y="23"/>
                  </a:lnTo>
                  <a:lnTo>
                    <a:pt x="158" y="14"/>
                  </a:lnTo>
                  <a:lnTo>
                    <a:pt x="141" y="4"/>
                  </a:lnTo>
                  <a:lnTo>
                    <a:pt x="141" y="0"/>
                  </a:lnTo>
                  <a:lnTo>
                    <a:pt x="126" y="4"/>
                  </a:lnTo>
                  <a:lnTo>
                    <a:pt x="111" y="8"/>
                  </a:lnTo>
                  <a:lnTo>
                    <a:pt x="103" y="21"/>
                  </a:lnTo>
                  <a:lnTo>
                    <a:pt x="106" y="36"/>
                  </a:lnTo>
                  <a:lnTo>
                    <a:pt x="105" y="52"/>
                  </a:lnTo>
                  <a:lnTo>
                    <a:pt x="103" y="68"/>
                  </a:lnTo>
                  <a:lnTo>
                    <a:pt x="118" y="78"/>
                  </a:lnTo>
                  <a:lnTo>
                    <a:pt x="123" y="72"/>
                  </a:lnTo>
                  <a:lnTo>
                    <a:pt x="121" y="95"/>
                  </a:lnTo>
                  <a:lnTo>
                    <a:pt x="116" y="94"/>
                  </a:lnTo>
                  <a:lnTo>
                    <a:pt x="110" y="94"/>
                  </a:lnTo>
                  <a:lnTo>
                    <a:pt x="97" y="76"/>
                  </a:lnTo>
                  <a:lnTo>
                    <a:pt x="87" y="69"/>
                  </a:lnTo>
                  <a:lnTo>
                    <a:pt x="80" y="63"/>
                  </a:lnTo>
                  <a:lnTo>
                    <a:pt x="74" y="69"/>
                  </a:lnTo>
                  <a:lnTo>
                    <a:pt x="54" y="62"/>
                  </a:lnTo>
                  <a:lnTo>
                    <a:pt x="51" y="56"/>
                  </a:lnTo>
                  <a:lnTo>
                    <a:pt x="38" y="58"/>
                  </a:lnTo>
                  <a:lnTo>
                    <a:pt x="32" y="50"/>
                  </a:lnTo>
                  <a:lnTo>
                    <a:pt x="32" y="68"/>
                  </a:lnTo>
                  <a:lnTo>
                    <a:pt x="32" y="8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1" name="Freeform 254"/>
            <p:cNvSpPr>
              <a:spLocks noChangeAspect="1"/>
            </p:cNvSpPr>
            <p:nvPr/>
          </p:nvSpPr>
          <p:spPr bwMode="auto">
            <a:xfrm>
              <a:off x="4894187" y="4519461"/>
              <a:ext cx="186785" cy="212308"/>
            </a:xfrm>
            <a:custGeom>
              <a:avLst/>
              <a:gdLst>
                <a:gd name="T0" fmla="*/ 67 w 121"/>
                <a:gd name="T1" fmla="*/ 131 h 122"/>
                <a:gd name="T2" fmla="*/ 62 w 121"/>
                <a:gd name="T3" fmla="*/ 128 h 122"/>
                <a:gd name="T4" fmla="*/ 47 w 121"/>
                <a:gd name="T5" fmla="*/ 121 h 122"/>
                <a:gd name="T6" fmla="*/ 41 w 121"/>
                <a:gd name="T7" fmla="*/ 104 h 122"/>
                <a:gd name="T8" fmla="*/ 37 w 121"/>
                <a:gd name="T9" fmla="*/ 97 h 122"/>
                <a:gd name="T10" fmla="*/ 33 w 121"/>
                <a:gd name="T11" fmla="*/ 94 h 122"/>
                <a:gd name="T12" fmla="*/ 21 w 121"/>
                <a:gd name="T13" fmla="*/ 84 h 122"/>
                <a:gd name="T14" fmla="*/ 10 w 121"/>
                <a:gd name="T15" fmla="*/ 63 h 122"/>
                <a:gd name="T16" fmla="*/ 0 w 121"/>
                <a:gd name="T17" fmla="*/ 43 h 122"/>
                <a:gd name="T18" fmla="*/ 26 w 121"/>
                <a:gd name="T19" fmla="*/ 50 h 122"/>
                <a:gd name="T20" fmla="*/ 41 w 121"/>
                <a:gd name="T21" fmla="*/ 34 h 122"/>
                <a:gd name="T22" fmla="*/ 60 w 121"/>
                <a:gd name="T23" fmla="*/ 19 h 122"/>
                <a:gd name="T24" fmla="*/ 66 w 121"/>
                <a:gd name="T25" fmla="*/ 7 h 122"/>
                <a:gd name="T26" fmla="*/ 79 w 121"/>
                <a:gd name="T27" fmla="*/ 2 h 122"/>
                <a:gd name="T28" fmla="*/ 93 w 121"/>
                <a:gd name="T29" fmla="*/ 0 h 122"/>
                <a:gd name="T30" fmla="*/ 93 w 121"/>
                <a:gd name="T31" fmla="*/ 8 h 122"/>
                <a:gd name="T32" fmla="*/ 100 w 121"/>
                <a:gd name="T33" fmla="*/ 7 h 122"/>
                <a:gd name="T34" fmla="*/ 117 w 121"/>
                <a:gd name="T35" fmla="*/ 15 h 122"/>
                <a:gd name="T36" fmla="*/ 135 w 121"/>
                <a:gd name="T37" fmla="*/ 21 h 122"/>
                <a:gd name="T38" fmla="*/ 135 w 121"/>
                <a:gd name="T39" fmla="*/ 46 h 122"/>
                <a:gd name="T40" fmla="*/ 131 w 121"/>
                <a:gd name="T41" fmla="*/ 63 h 122"/>
                <a:gd name="T42" fmla="*/ 134 w 121"/>
                <a:gd name="T43" fmla="*/ 83 h 122"/>
                <a:gd name="T44" fmla="*/ 127 w 121"/>
                <a:gd name="T45" fmla="*/ 101 h 122"/>
                <a:gd name="T46" fmla="*/ 123 w 121"/>
                <a:gd name="T47" fmla="*/ 117 h 122"/>
                <a:gd name="T48" fmla="*/ 113 w 121"/>
                <a:gd name="T49" fmla="*/ 128 h 122"/>
                <a:gd name="T50" fmla="*/ 102 w 121"/>
                <a:gd name="T51" fmla="*/ 138 h 122"/>
                <a:gd name="T52" fmla="*/ 84 w 121"/>
                <a:gd name="T53" fmla="*/ 136 h 122"/>
                <a:gd name="T54" fmla="*/ 68 w 121"/>
                <a:gd name="T55" fmla="*/ 132 h 122"/>
                <a:gd name="T56" fmla="*/ 67 w 121"/>
                <a:gd name="T57" fmla="*/ 131 h 1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1"/>
                <a:gd name="T88" fmla="*/ 0 h 122"/>
                <a:gd name="T89" fmla="*/ 121 w 121"/>
                <a:gd name="T90" fmla="*/ 122 h 1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1" h="122">
                  <a:moveTo>
                    <a:pt x="60" y="116"/>
                  </a:moveTo>
                  <a:lnTo>
                    <a:pt x="56" y="113"/>
                  </a:lnTo>
                  <a:lnTo>
                    <a:pt x="42" y="107"/>
                  </a:lnTo>
                  <a:lnTo>
                    <a:pt x="37" y="92"/>
                  </a:lnTo>
                  <a:lnTo>
                    <a:pt x="33" y="86"/>
                  </a:lnTo>
                  <a:lnTo>
                    <a:pt x="30" y="83"/>
                  </a:lnTo>
                  <a:lnTo>
                    <a:pt x="19" y="74"/>
                  </a:lnTo>
                  <a:lnTo>
                    <a:pt x="9" y="56"/>
                  </a:lnTo>
                  <a:lnTo>
                    <a:pt x="0" y="38"/>
                  </a:lnTo>
                  <a:lnTo>
                    <a:pt x="23" y="44"/>
                  </a:lnTo>
                  <a:lnTo>
                    <a:pt x="37" y="30"/>
                  </a:lnTo>
                  <a:lnTo>
                    <a:pt x="54" y="17"/>
                  </a:lnTo>
                  <a:lnTo>
                    <a:pt x="59" y="6"/>
                  </a:lnTo>
                  <a:lnTo>
                    <a:pt x="71" y="2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90" y="6"/>
                  </a:lnTo>
                  <a:lnTo>
                    <a:pt x="105" y="13"/>
                  </a:lnTo>
                  <a:lnTo>
                    <a:pt x="121" y="19"/>
                  </a:lnTo>
                  <a:lnTo>
                    <a:pt x="121" y="41"/>
                  </a:lnTo>
                  <a:lnTo>
                    <a:pt x="117" y="56"/>
                  </a:lnTo>
                  <a:lnTo>
                    <a:pt x="120" y="73"/>
                  </a:lnTo>
                  <a:lnTo>
                    <a:pt x="114" y="89"/>
                  </a:lnTo>
                  <a:lnTo>
                    <a:pt x="110" y="103"/>
                  </a:lnTo>
                  <a:lnTo>
                    <a:pt x="101" y="113"/>
                  </a:lnTo>
                  <a:lnTo>
                    <a:pt x="91" y="122"/>
                  </a:lnTo>
                  <a:lnTo>
                    <a:pt x="75" y="120"/>
                  </a:lnTo>
                  <a:lnTo>
                    <a:pt x="61" y="117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2" name="Freeform 275"/>
            <p:cNvSpPr>
              <a:spLocks noChangeAspect="1"/>
            </p:cNvSpPr>
            <p:nvPr/>
          </p:nvSpPr>
          <p:spPr bwMode="auto">
            <a:xfrm>
              <a:off x="2864457" y="5648695"/>
              <a:ext cx="92700" cy="67692"/>
            </a:xfrm>
            <a:custGeom>
              <a:avLst/>
              <a:gdLst>
                <a:gd name="T0" fmla="*/ 6 w 59"/>
                <a:gd name="T1" fmla="*/ 9 h 39"/>
                <a:gd name="T2" fmla="*/ 0 w 59"/>
                <a:gd name="T3" fmla="*/ 0 h 39"/>
                <a:gd name="T4" fmla="*/ 8 w 59"/>
                <a:gd name="T5" fmla="*/ 21 h 39"/>
                <a:gd name="T6" fmla="*/ 17 w 59"/>
                <a:gd name="T7" fmla="*/ 43 h 39"/>
                <a:gd name="T8" fmla="*/ 42 w 59"/>
                <a:gd name="T9" fmla="*/ 43 h 39"/>
                <a:gd name="T10" fmla="*/ 67 w 59"/>
                <a:gd name="T11" fmla="*/ 44 h 39"/>
                <a:gd name="T12" fmla="*/ 65 w 59"/>
                <a:gd name="T13" fmla="*/ 38 h 39"/>
                <a:gd name="T14" fmla="*/ 30 w 59"/>
                <a:gd name="T15" fmla="*/ 27 h 39"/>
                <a:gd name="T16" fmla="*/ 6 w 59"/>
                <a:gd name="T17" fmla="*/ 9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39"/>
                <a:gd name="T29" fmla="*/ 59 w 59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39">
                  <a:moveTo>
                    <a:pt x="5" y="8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15" y="38"/>
                  </a:lnTo>
                  <a:lnTo>
                    <a:pt x="37" y="38"/>
                  </a:lnTo>
                  <a:lnTo>
                    <a:pt x="59" y="39"/>
                  </a:lnTo>
                  <a:lnTo>
                    <a:pt x="57" y="34"/>
                  </a:lnTo>
                  <a:lnTo>
                    <a:pt x="26" y="2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3" name="Freeform 277"/>
            <p:cNvSpPr>
              <a:spLocks noChangeAspect="1"/>
            </p:cNvSpPr>
            <p:nvPr/>
          </p:nvSpPr>
          <p:spPr bwMode="auto">
            <a:xfrm>
              <a:off x="2818798" y="5644079"/>
              <a:ext cx="70563" cy="69231"/>
            </a:xfrm>
            <a:custGeom>
              <a:avLst/>
              <a:gdLst>
                <a:gd name="T0" fmla="*/ 34 w 46"/>
                <a:gd name="T1" fmla="*/ 2 h 40"/>
                <a:gd name="T2" fmla="*/ 42 w 46"/>
                <a:gd name="T3" fmla="*/ 24 h 40"/>
                <a:gd name="T4" fmla="*/ 51 w 46"/>
                <a:gd name="T5" fmla="*/ 45 h 40"/>
                <a:gd name="T6" fmla="*/ 47 w 46"/>
                <a:gd name="T7" fmla="*/ 44 h 40"/>
                <a:gd name="T8" fmla="*/ 38 w 46"/>
                <a:gd name="T9" fmla="*/ 45 h 40"/>
                <a:gd name="T10" fmla="*/ 21 w 46"/>
                <a:gd name="T11" fmla="*/ 43 h 40"/>
                <a:gd name="T12" fmla="*/ 14 w 46"/>
                <a:gd name="T13" fmla="*/ 43 h 40"/>
                <a:gd name="T14" fmla="*/ 0 w 46"/>
                <a:gd name="T15" fmla="*/ 41 h 40"/>
                <a:gd name="T16" fmla="*/ 3 w 46"/>
                <a:gd name="T17" fmla="*/ 38 h 40"/>
                <a:gd name="T18" fmla="*/ 13 w 46"/>
                <a:gd name="T19" fmla="*/ 36 h 40"/>
                <a:gd name="T20" fmla="*/ 18 w 46"/>
                <a:gd name="T21" fmla="*/ 38 h 40"/>
                <a:gd name="T22" fmla="*/ 22 w 46"/>
                <a:gd name="T23" fmla="*/ 38 h 40"/>
                <a:gd name="T24" fmla="*/ 14 w 46"/>
                <a:gd name="T25" fmla="*/ 34 h 40"/>
                <a:gd name="T26" fmla="*/ 24 w 46"/>
                <a:gd name="T27" fmla="*/ 36 h 40"/>
                <a:gd name="T28" fmla="*/ 30 w 46"/>
                <a:gd name="T29" fmla="*/ 37 h 40"/>
                <a:gd name="T30" fmla="*/ 38 w 46"/>
                <a:gd name="T31" fmla="*/ 38 h 40"/>
                <a:gd name="T32" fmla="*/ 41 w 46"/>
                <a:gd name="T33" fmla="*/ 39 h 40"/>
                <a:gd name="T34" fmla="*/ 21 w 46"/>
                <a:gd name="T35" fmla="*/ 27 h 40"/>
                <a:gd name="T36" fmla="*/ 29 w 46"/>
                <a:gd name="T37" fmla="*/ 18 h 40"/>
                <a:gd name="T38" fmla="*/ 17 w 46"/>
                <a:gd name="T39" fmla="*/ 18 h 40"/>
                <a:gd name="T40" fmla="*/ 11 w 46"/>
                <a:gd name="T41" fmla="*/ 3 h 40"/>
                <a:gd name="T42" fmla="*/ 18 w 46"/>
                <a:gd name="T43" fmla="*/ 0 h 40"/>
                <a:gd name="T44" fmla="*/ 34 w 46"/>
                <a:gd name="T45" fmla="*/ 2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40"/>
                <a:gd name="T71" fmla="*/ 46 w 46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40">
                  <a:moveTo>
                    <a:pt x="31" y="2"/>
                  </a:moveTo>
                  <a:lnTo>
                    <a:pt x="38" y="21"/>
                  </a:lnTo>
                  <a:lnTo>
                    <a:pt x="46" y="40"/>
                  </a:lnTo>
                  <a:lnTo>
                    <a:pt x="42" y="39"/>
                  </a:lnTo>
                  <a:lnTo>
                    <a:pt x="34" y="40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0" y="36"/>
                  </a:lnTo>
                  <a:lnTo>
                    <a:pt x="3" y="34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13" y="30"/>
                  </a:lnTo>
                  <a:lnTo>
                    <a:pt x="22" y="32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37" y="35"/>
                  </a:lnTo>
                  <a:lnTo>
                    <a:pt x="19" y="24"/>
                  </a:lnTo>
                  <a:lnTo>
                    <a:pt x="26" y="16"/>
                  </a:lnTo>
                  <a:lnTo>
                    <a:pt x="15" y="1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4" name="Freeform 283"/>
            <p:cNvSpPr>
              <a:spLocks noChangeAspect="1"/>
            </p:cNvSpPr>
            <p:nvPr/>
          </p:nvSpPr>
          <p:spPr bwMode="auto">
            <a:xfrm>
              <a:off x="5948485" y="2414842"/>
              <a:ext cx="1242467" cy="1004618"/>
            </a:xfrm>
            <a:custGeom>
              <a:avLst/>
              <a:gdLst>
                <a:gd name="T0" fmla="*/ 360 w 809"/>
                <a:gd name="T1" fmla="*/ 504 h 588"/>
                <a:gd name="T2" fmla="*/ 300 w 809"/>
                <a:gd name="T3" fmla="*/ 503 h 588"/>
                <a:gd name="T4" fmla="*/ 228 w 809"/>
                <a:gd name="T5" fmla="*/ 480 h 588"/>
                <a:gd name="T6" fmla="*/ 172 w 809"/>
                <a:gd name="T7" fmla="*/ 458 h 588"/>
                <a:gd name="T8" fmla="*/ 118 w 809"/>
                <a:gd name="T9" fmla="*/ 410 h 588"/>
                <a:gd name="T10" fmla="*/ 119 w 809"/>
                <a:gd name="T11" fmla="*/ 374 h 588"/>
                <a:gd name="T12" fmla="*/ 104 w 809"/>
                <a:gd name="T13" fmla="*/ 356 h 588"/>
                <a:gd name="T14" fmla="*/ 48 w 809"/>
                <a:gd name="T15" fmla="*/ 325 h 588"/>
                <a:gd name="T16" fmla="*/ 34 w 809"/>
                <a:gd name="T17" fmla="*/ 314 h 588"/>
                <a:gd name="T18" fmla="*/ 19 w 809"/>
                <a:gd name="T19" fmla="*/ 252 h 588"/>
                <a:gd name="T20" fmla="*/ 75 w 809"/>
                <a:gd name="T21" fmla="*/ 227 h 588"/>
                <a:gd name="T22" fmla="*/ 80 w 809"/>
                <a:gd name="T23" fmla="*/ 184 h 588"/>
                <a:gd name="T24" fmla="*/ 98 w 809"/>
                <a:gd name="T25" fmla="*/ 152 h 588"/>
                <a:gd name="T26" fmla="*/ 125 w 809"/>
                <a:gd name="T27" fmla="*/ 101 h 588"/>
                <a:gd name="T28" fmla="*/ 160 w 809"/>
                <a:gd name="T29" fmla="*/ 91 h 588"/>
                <a:gd name="T30" fmla="*/ 231 w 809"/>
                <a:gd name="T31" fmla="*/ 157 h 588"/>
                <a:gd name="T32" fmla="*/ 327 w 809"/>
                <a:gd name="T33" fmla="*/ 192 h 588"/>
                <a:gd name="T34" fmla="*/ 432 w 809"/>
                <a:gd name="T35" fmla="*/ 212 h 588"/>
                <a:gd name="T36" fmla="*/ 502 w 809"/>
                <a:gd name="T37" fmla="*/ 223 h 588"/>
                <a:gd name="T38" fmla="*/ 581 w 809"/>
                <a:gd name="T39" fmla="*/ 188 h 588"/>
                <a:gd name="T40" fmla="*/ 622 w 809"/>
                <a:gd name="T41" fmla="*/ 153 h 588"/>
                <a:gd name="T42" fmla="*/ 632 w 809"/>
                <a:gd name="T43" fmla="*/ 103 h 588"/>
                <a:gd name="T44" fmla="*/ 592 w 809"/>
                <a:gd name="T45" fmla="*/ 99 h 588"/>
                <a:gd name="T46" fmla="*/ 617 w 809"/>
                <a:gd name="T47" fmla="*/ 46 h 588"/>
                <a:gd name="T48" fmla="*/ 628 w 809"/>
                <a:gd name="T49" fmla="*/ 0 h 588"/>
                <a:gd name="T50" fmla="*/ 735 w 809"/>
                <a:gd name="T51" fmla="*/ 53 h 588"/>
                <a:gd name="T52" fmla="*/ 834 w 809"/>
                <a:gd name="T53" fmla="*/ 110 h 588"/>
                <a:gd name="T54" fmla="*/ 898 w 809"/>
                <a:gd name="T55" fmla="*/ 161 h 588"/>
                <a:gd name="T56" fmla="*/ 888 w 809"/>
                <a:gd name="T57" fmla="*/ 208 h 588"/>
                <a:gd name="T58" fmla="*/ 858 w 809"/>
                <a:gd name="T59" fmla="*/ 223 h 588"/>
                <a:gd name="T60" fmla="*/ 819 w 809"/>
                <a:gd name="T61" fmla="*/ 259 h 588"/>
                <a:gd name="T62" fmla="*/ 785 w 809"/>
                <a:gd name="T63" fmla="*/ 273 h 588"/>
                <a:gd name="T64" fmla="*/ 750 w 809"/>
                <a:gd name="T65" fmla="*/ 259 h 588"/>
                <a:gd name="T66" fmla="*/ 750 w 809"/>
                <a:gd name="T67" fmla="*/ 300 h 588"/>
                <a:gd name="T68" fmla="*/ 815 w 809"/>
                <a:gd name="T69" fmla="*/ 314 h 588"/>
                <a:gd name="T70" fmla="*/ 786 w 809"/>
                <a:gd name="T71" fmla="*/ 345 h 588"/>
                <a:gd name="T72" fmla="*/ 848 w 809"/>
                <a:gd name="T73" fmla="*/ 426 h 588"/>
                <a:gd name="T74" fmla="*/ 839 w 809"/>
                <a:gd name="T75" fmla="*/ 452 h 588"/>
                <a:gd name="T76" fmla="*/ 859 w 809"/>
                <a:gd name="T77" fmla="*/ 471 h 588"/>
                <a:gd name="T78" fmla="*/ 864 w 809"/>
                <a:gd name="T79" fmla="*/ 485 h 588"/>
                <a:gd name="T80" fmla="*/ 855 w 809"/>
                <a:gd name="T81" fmla="*/ 505 h 588"/>
                <a:gd name="T82" fmla="*/ 839 w 809"/>
                <a:gd name="T83" fmla="*/ 539 h 588"/>
                <a:gd name="T84" fmla="*/ 841 w 809"/>
                <a:gd name="T85" fmla="*/ 554 h 588"/>
                <a:gd name="T86" fmla="*/ 825 w 809"/>
                <a:gd name="T87" fmla="*/ 572 h 588"/>
                <a:gd name="T88" fmla="*/ 800 w 809"/>
                <a:gd name="T89" fmla="*/ 600 h 588"/>
                <a:gd name="T90" fmla="*/ 777 w 809"/>
                <a:gd name="T91" fmla="*/ 605 h 588"/>
                <a:gd name="T92" fmla="*/ 751 w 809"/>
                <a:gd name="T93" fmla="*/ 603 h 588"/>
                <a:gd name="T94" fmla="*/ 741 w 809"/>
                <a:gd name="T95" fmla="*/ 624 h 588"/>
                <a:gd name="T96" fmla="*/ 710 w 809"/>
                <a:gd name="T97" fmla="*/ 632 h 588"/>
                <a:gd name="T98" fmla="*/ 697 w 809"/>
                <a:gd name="T99" fmla="*/ 632 h 588"/>
                <a:gd name="T100" fmla="*/ 670 w 809"/>
                <a:gd name="T101" fmla="*/ 625 h 588"/>
                <a:gd name="T102" fmla="*/ 615 w 809"/>
                <a:gd name="T103" fmla="*/ 596 h 588"/>
                <a:gd name="T104" fmla="*/ 585 w 809"/>
                <a:gd name="T105" fmla="*/ 606 h 588"/>
                <a:gd name="T106" fmla="*/ 552 w 809"/>
                <a:gd name="T107" fmla="*/ 612 h 588"/>
                <a:gd name="T108" fmla="*/ 528 w 809"/>
                <a:gd name="T109" fmla="*/ 630 h 588"/>
                <a:gd name="T110" fmla="*/ 497 w 809"/>
                <a:gd name="T111" fmla="*/ 580 h 588"/>
                <a:gd name="T112" fmla="*/ 484 w 809"/>
                <a:gd name="T113" fmla="*/ 550 h 588"/>
                <a:gd name="T114" fmla="*/ 457 w 809"/>
                <a:gd name="T115" fmla="*/ 490 h 588"/>
                <a:gd name="T116" fmla="*/ 432 w 809"/>
                <a:gd name="T117" fmla="*/ 474 h 5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9"/>
                <a:gd name="T178" fmla="*/ 0 h 588"/>
                <a:gd name="T179" fmla="*/ 809 w 809"/>
                <a:gd name="T180" fmla="*/ 588 h 5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9" h="588">
                  <a:moveTo>
                    <a:pt x="361" y="429"/>
                  </a:moveTo>
                  <a:lnTo>
                    <a:pt x="350" y="438"/>
                  </a:lnTo>
                  <a:lnTo>
                    <a:pt x="338" y="449"/>
                  </a:lnTo>
                  <a:lnTo>
                    <a:pt x="325" y="454"/>
                  </a:lnTo>
                  <a:lnTo>
                    <a:pt x="324" y="454"/>
                  </a:lnTo>
                  <a:lnTo>
                    <a:pt x="317" y="449"/>
                  </a:lnTo>
                  <a:lnTo>
                    <a:pt x="295" y="447"/>
                  </a:lnTo>
                  <a:lnTo>
                    <a:pt x="284" y="462"/>
                  </a:lnTo>
                  <a:lnTo>
                    <a:pt x="277" y="448"/>
                  </a:lnTo>
                  <a:lnTo>
                    <a:pt x="270" y="453"/>
                  </a:lnTo>
                  <a:lnTo>
                    <a:pt x="252" y="450"/>
                  </a:lnTo>
                  <a:lnTo>
                    <a:pt x="238" y="449"/>
                  </a:lnTo>
                  <a:lnTo>
                    <a:pt x="222" y="442"/>
                  </a:lnTo>
                  <a:lnTo>
                    <a:pt x="220" y="438"/>
                  </a:lnTo>
                  <a:lnTo>
                    <a:pt x="205" y="432"/>
                  </a:lnTo>
                  <a:lnTo>
                    <a:pt x="200" y="426"/>
                  </a:lnTo>
                  <a:lnTo>
                    <a:pt x="194" y="429"/>
                  </a:lnTo>
                  <a:lnTo>
                    <a:pt x="174" y="414"/>
                  </a:lnTo>
                  <a:lnTo>
                    <a:pt x="161" y="406"/>
                  </a:lnTo>
                  <a:lnTo>
                    <a:pt x="155" y="412"/>
                  </a:lnTo>
                  <a:lnTo>
                    <a:pt x="154" y="411"/>
                  </a:lnTo>
                  <a:lnTo>
                    <a:pt x="139" y="401"/>
                  </a:lnTo>
                  <a:lnTo>
                    <a:pt x="120" y="390"/>
                  </a:lnTo>
                  <a:lnTo>
                    <a:pt x="113" y="388"/>
                  </a:lnTo>
                  <a:lnTo>
                    <a:pt x="106" y="369"/>
                  </a:lnTo>
                  <a:lnTo>
                    <a:pt x="115" y="370"/>
                  </a:lnTo>
                  <a:lnTo>
                    <a:pt x="118" y="363"/>
                  </a:lnTo>
                  <a:lnTo>
                    <a:pt x="108" y="349"/>
                  </a:lnTo>
                  <a:lnTo>
                    <a:pt x="108" y="342"/>
                  </a:lnTo>
                  <a:lnTo>
                    <a:pt x="107" y="337"/>
                  </a:lnTo>
                  <a:lnTo>
                    <a:pt x="103" y="335"/>
                  </a:lnTo>
                  <a:lnTo>
                    <a:pt x="101" y="331"/>
                  </a:lnTo>
                  <a:lnTo>
                    <a:pt x="100" y="327"/>
                  </a:lnTo>
                  <a:lnTo>
                    <a:pt x="98" y="322"/>
                  </a:lnTo>
                  <a:lnTo>
                    <a:pt x="94" y="321"/>
                  </a:lnTo>
                  <a:lnTo>
                    <a:pt x="86" y="317"/>
                  </a:lnTo>
                  <a:lnTo>
                    <a:pt x="82" y="316"/>
                  </a:lnTo>
                  <a:lnTo>
                    <a:pt x="61" y="310"/>
                  </a:lnTo>
                  <a:lnTo>
                    <a:pt x="50" y="305"/>
                  </a:lnTo>
                  <a:lnTo>
                    <a:pt x="43" y="293"/>
                  </a:lnTo>
                  <a:lnTo>
                    <a:pt x="25" y="288"/>
                  </a:lnTo>
                  <a:lnTo>
                    <a:pt x="25" y="285"/>
                  </a:lnTo>
                  <a:lnTo>
                    <a:pt x="29" y="285"/>
                  </a:lnTo>
                  <a:lnTo>
                    <a:pt x="30" y="285"/>
                  </a:lnTo>
                  <a:lnTo>
                    <a:pt x="31" y="283"/>
                  </a:lnTo>
                  <a:lnTo>
                    <a:pt x="23" y="262"/>
                  </a:lnTo>
                  <a:lnTo>
                    <a:pt x="8" y="261"/>
                  </a:lnTo>
                  <a:lnTo>
                    <a:pt x="0" y="246"/>
                  </a:lnTo>
                  <a:lnTo>
                    <a:pt x="6" y="233"/>
                  </a:lnTo>
                  <a:lnTo>
                    <a:pt x="17" y="227"/>
                  </a:lnTo>
                  <a:lnTo>
                    <a:pt x="24" y="226"/>
                  </a:lnTo>
                  <a:lnTo>
                    <a:pt x="32" y="228"/>
                  </a:lnTo>
                  <a:lnTo>
                    <a:pt x="42" y="217"/>
                  </a:lnTo>
                  <a:lnTo>
                    <a:pt x="58" y="213"/>
                  </a:lnTo>
                  <a:lnTo>
                    <a:pt x="68" y="204"/>
                  </a:lnTo>
                  <a:lnTo>
                    <a:pt x="79" y="195"/>
                  </a:lnTo>
                  <a:lnTo>
                    <a:pt x="76" y="186"/>
                  </a:lnTo>
                  <a:lnTo>
                    <a:pt x="79" y="183"/>
                  </a:lnTo>
                  <a:lnTo>
                    <a:pt x="79" y="179"/>
                  </a:lnTo>
                  <a:lnTo>
                    <a:pt x="72" y="166"/>
                  </a:lnTo>
                  <a:lnTo>
                    <a:pt x="66" y="153"/>
                  </a:lnTo>
                  <a:lnTo>
                    <a:pt x="56" y="149"/>
                  </a:lnTo>
                  <a:lnTo>
                    <a:pt x="73" y="142"/>
                  </a:lnTo>
                  <a:lnTo>
                    <a:pt x="94" y="144"/>
                  </a:lnTo>
                  <a:lnTo>
                    <a:pt x="88" y="137"/>
                  </a:lnTo>
                  <a:lnTo>
                    <a:pt x="86" y="123"/>
                  </a:lnTo>
                  <a:lnTo>
                    <a:pt x="84" y="107"/>
                  </a:lnTo>
                  <a:lnTo>
                    <a:pt x="107" y="112"/>
                  </a:lnTo>
                  <a:lnTo>
                    <a:pt x="120" y="109"/>
                  </a:lnTo>
                  <a:lnTo>
                    <a:pt x="113" y="91"/>
                  </a:lnTo>
                  <a:lnTo>
                    <a:pt x="120" y="87"/>
                  </a:lnTo>
                  <a:lnTo>
                    <a:pt x="126" y="75"/>
                  </a:lnTo>
                  <a:lnTo>
                    <a:pt x="137" y="73"/>
                  </a:lnTo>
                  <a:lnTo>
                    <a:pt x="138" y="76"/>
                  </a:lnTo>
                  <a:lnTo>
                    <a:pt x="144" y="82"/>
                  </a:lnTo>
                  <a:lnTo>
                    <a:pt x="164" y="95"/>
                  </a:lnTo>
                  <a:lnTo>
                    <a:pt x="175" y="97"/>
                  </a:lnTo>
                  <a:lnTo>
                    <a:pt x="197" y="112"/>
                  </a:lnTo>
                  <a:lnTo>
                    <a:pt x="202" y="126"/>
                  </a:lnTo>
                  <a:lnTo>
                    <a:pt x="208" y="141"/>
                  </a:lnTo>
                  <a:lnTo>
                    <a:pt x="224" y="143"/>
                  </a:lnTo>
                  <a:lnTo>
                    <a:pt x="241" y="147"/>
                  </a:lnTo>
                  <a:lnTo>
                    <a:pt x="262" y="153"/>
                  </a:lnTo>
                  <a:lnTo>
                    <a:pt x="282" y="159"/>
                  </a:lnTo>
                  <a:lnTo>
                    <a:pt x="295" y="173"/>
                  </a:lnTo>
                  <a:lnTo>
                    <a:pt x="308" y="186"/>
                  </a:lnTo>
                  <a:lnTo>
                    <a:pt x="329" y="187"/>
                  </a:lnTo>
                  <a:lnTo>
                    <a:pt x="348" y="189"/>
                  </a:lnTo>
                  <a:lnTo>
                    <a:pt x="368" y="190"/>
                  </a:lnTo>
                  <a:lnTo>
                    <a:pt x="389" y="191"/>
                  </a:lnTo>
                  <a:lnTo>
                    <a:pt x="395" y="196"/>
                  </a:lnTo>
                  <a:lnTo>
                    <a:pt x="413" y="199"/>
                  </a:lnTo>
                  <a:lnTo>
                    <a:pt x="431" y="203"/>
                  </a:lnTo>
                  <a:lnTo>
                    <a:pt x="442" y="208"/>
                  </a:lnTo>
                  <a:lnTo>
                    <a:pt x="452" y="201"/>
                  </a:lnTo>
                  <a:lnTo>
                    <a:pt x="462" y="195"/>
                  </a:lnTo>
                  <a:lnTo>
                    <a:pt x="480" y="193"/>
                  </a:lnTo>
                  <a:lnTo>
                    <a:pt x="497" y="192"/>
                  </a:lnTo>
                  <a:lnTo>
                    <a:pt x="510" y="180"/>
                  </a:lnTo>
                  <a:lnTo>
                    <a:pt x="523" y="169"/>
                  </a:lnTo>
                  <a:lnTo>
                    <a:pt x="514" y="161"/>
                  </a:lnTo>
                  <a:lnTo>
                    <a:pt x="511" y="144"/>
                  </a:lnTo>
                  <a:lnTo>
                    <a:pt x="533" y="150"/>
                  </a:lnTo>
                  <a:lnTo>
                    <a:pt x="546" y="142"/>
                  </a:lnTo>
                  <a:lnTo>
                    <a:pt x="560" y="138"/>
                  </a:lnTo>
                  <a:lnTo>
                    <a:pt x="563" y="126"/>
                  </a:lnTo>
                  <a:lnTo>
                    <a:pt x="580" y="118"/>
                  </a:lnTo>
                  <a:lnTo>
                    <a:pt x="604" y="118"/>
                  </a:lnTo>
                  <a:lnTo>
                    <a:pt x="600" y="109"/>
                  </a:lnTo>
                  <a:lnTo>
                    <a:pt x="569" y="93"/>
                  </a:lnTo>
                  <a:lnTo>
                    <a:pt x="562" y="100"/>
                  </a:lnTo>
                  <a:lnTo>
                    <a:pt x="557" y="97"/>
                  </a:lnTo>
                  <a:lnTo>
                    <a:pt x="541" y="97"/>
                  </a:lnTo>
                  <a:lnTo>
                    <a:pt x="529" y="90"/>
                  </a:lnTo>
                  <a:lnTo>
                    <a:pt x="533" y="89"/>
                  </a:lnTo>
                  <a:lnTo>
                    <a:pt x="532" y="75"/>
                  </a:lnTo>
                  <a:lnTo>
                    <a:pt x="529" y="61"/>
                  </a:lnTo>
                  <a:lnTo>
                    <a:pt x="550" y="65"/>
                  </a:lnTo>
                  <a:lnTo>
                    <a:pt x="560" y="54"/>
                  </a:lnTo>
                  <a:lnTo>
                    <a:pt x="556" y="41"/>
                  </a:lnTo>
                  <a:lnTo>
                    <a:pt x="554" y="21"/>
                  </a:lnTo>
                  <a:lnTo>
                    <a:pt x="545" y="13"/>
                  </a:lnTo>
                  <a:lnTo>
                    <a:pt x="539" y="11"/>
                  </a:lnTo>
                  <a:lnTo>
                    <a:pt x="548" y="1"/>
                  </a:lnTo>
                  <a:lnTo>
                    <a:pt x="566" y="0"/>
                  </a:lnTo>
                  <a:lnTo>
                    <a:pt x="584" y="0"/>
                  </a:lnTo>
                  <a:lnTo>
                    <a:pt x="619" y="11"/>
                  </a:lnTo>
                  <a:lnTo>
                    <a:pt x="634" y="24"/>
                  </a:lnTo>
                  <a:lnTo>
                    <a:pt x="648" y="36"/>
                  </a:lnTo>
                  <a:lnTo>
                    <a:pt x="662" y="48"/>
                  </a:lnTo>
                  <a:lnTo>
                    <a:pt x="677" y="60"/>
                  </a:lnTo>
                  <a:lnTo>
                    <a:pt x="692" y="66"/>
                  </a:lnTo>
                  <a:lnTo>
                    <a:pt x="718" y="73"/>
                  </a:lnTo>
                  <a:lnTo>
                    <a:pt x="733" y="79"/>
                  </a:lnTo>
                  <a:lnTo>
                    <a:pt x="751" y="99"/>
                  </a:lnTo>
                  <a:lnTo>
                    <a:pt x="773" y="96"/>
                  </a:lnTo>
                  <a:lnTo>
                    <a:pt x="794" y="88"/>
                  </a:lnTo>
                  <a:lnTo>
                    <a:pt x="803" y="103"/>
                  </a:lnTo>
                  <a:lnTo>
                    <a:pt x="805" y="124"/>
                  </a:lnTo>
                  <a:lnTo>
                    <a:pt x="809" y="145"/>
                  </a:lnTo>
                  <a:lnTo>
                    <a:pt x="790" y="142"/>
                  </a:lnTo>
                  <a:lnTo>
                    <a:pt x="787" y="151"/>
                  </a:lnTo>
                  <a:lnTo>
                    <a:pt x="797" y="167"/>
                  </a:lnTo>
                  <a:lnTo>
                    <a:pt x="806" y="183"/>
                  </a:lnTo>
                  <a:lnTo>
                    <a:pt x="800" y="187"/>
                  </a:lnTo>
                  <a:lnTo>
                    <a:pt x="804" y="192"/>
                  </a:lnTo>
                  <a:lnTo>
                    <a:pt x="787" y="183"/>
                  </a:lnTo>
                  <a:lnTo>
                    <a:pt x="787" y="192"/>
                  </a:lnTo>
                  <a:lnTo>
                    <a:pt x="778" y="199"/>
                  </a:lnTo>
                  <a:lnTo>
                    <a:pt x="773" y="201"/>
                  </a:lnTo>
                  <a:lnTo>
                    <a:pt x="779" y="210"/>
                  </a:lnTo>
                  <a:lnTo>
                    <a:pt x="761" y="205"/>
                  </a:lnTo>
                  <a:lnTo>
                    <a:pt x="755" y="208"/>
                  </a:lnTo>
                  <a:lnTo>
                    <a:pt x="746" y="223"/>
                  </a:lnTo>
                  <a:lnTo>
                    <a:pt x="738" y="233"/>
                  </a:lnTo>
                  <a:lnTo>
                    <a:pt x="731" y="238"/>
                  </a:lnTo>
                  <a:lnTo>
                    <a:pt x="721" y="245"/>
                  </a:lnTo>
                  <a:lnTo>
                    <a:pt x="712" y="251"/>
                  </a:lnTo>
                  <a:lnTo>
                    <a:pt x="701" y="256"/>
                  </a:lnTo>
                  <a:lnTo>
                    <a:pt x="707" y="246"/>
                  </a:lnTo>
                  <a:lnTo>
                    <a:pt x="697" y="243"/>
                  </a:lnTo>
                  <a:lnTo>
                    <a:pt x="701" y="225"/>
                  </a:lnTo>
                  <a:lnTo>
                    <a:pt x="692" y="220"/>
                  </a:lnTo>
                  <a:lnTo>
                    <a:pt x="683" y="222"/>
                  </a:lnTo>
                  <a:lnTo>
                    <a:pt x="676" y="233"/>
                  </a:lnTo>
                  <a:lnTo>
                    <a:pt x="668" y="245"/>
                  </a:lnTo>
                  <a:lnTo>
                    <a:pt x="658" y="251"/>
                  </a:lnTo>
                  <a:lnTo>
                    <a:pt x="649" y="252"/>
                  </a:lnTo>
                  <a:lnTo>
                    <a:pt x="654" y="264"/>
                  </a:lnTo>
                  <a:lnTo>
                    <a:pt x="676" y="270"/>
                  </a:lnTo>
                  <a:lnTo>
                    <a:pt x="683" y="285"/>
                  </a:lnTo>
                  <a:lnTo>
                    <a:pt x="694" y="282"/>
                  </a:lnTo>
                  <a:lnTo>
                    <a:pt x="706" y="274"/>
                  </a:lnTo>
                  <a:lnTo>
                    <a:pt x="725" y="281"/>
                  </a:lnTo>
                  <a:lnTo>
                    <a:pt x="734" y="283"/>
                  </a:lnTo>
                  <a:lnTo>
                    <a:pt x="734" y="292"/>
                  </a:lnTo>
                  <a:lnTo>
                    <a:pt x="726" y="291"/>
                  </a:lnTo>
                  <a:lnTo>
                    <a:pt x="716" y="297"/>
                  </a:lnTo>
                  <a:lnTo>
                    <a:pt x="710" y="305"/>
                  </a:lnTo>
                  <a:lnTo>
                    <a:pt x="708" y="311"/>
                  </a:lnTo>
                  <a:lnTo>
                    <a:pt x="706" y="329"/>
                  </a:lnTo>
                  <a:lnTo>
                    <a:pt x="727" y="342"/>
                  </a:lnTo>
                  <a:lnTo>
                    <a:pt x="738" y="355"/>
                  </a:lnTo>
                  <a:lnTo>
                    <a:pt x="748" y="370"/>
                  </a:lnTo>
                  <a:lnTo>
                    <a:pt x="764" y="384"/>
                  </a:lnTo>
                  <a:lnTo>
                    <a:pt x="740" y="377"/>
                  </a:lnTo>
                  <a:lnTo>
                    <a:pt x="742" y="378"/>
                  </a:lnTo>
                  <a:lnTo>
                    <a:pt x="756" y="388"/>
                  </a:lnTo>
                  <a:lnTo>
                    <a:pt x="770" y="397"/>
                  </a:lnTo>
                  <a:lnTo>
                    <a:pt x="756" y="407"/>
                  </a:lnTo>
                  <a:lnTo>
                    <a:pt x="751" y="411"/>
                  </a:lnTo>
                  <a:lnTo>
                    <a:pt x="760" y="412"/>
                  </a:lnTo>
                  <a:lnTo>
                    <a:pt x="769" y="411"/>
                  </a:lnTo>
                  <a:lnTo>
                    <a:pt x="780" y="417"/>
                  </a:lnTo>
                  <a:lnTo>
                    <a:pt x="774" y="424"/>
                  </a:lnTo>
                  <a:lnTo>
                    <a:pt x="780" y="424"/>
                  </a:lnTo>
                  <a:lnTo>
                    <a:pt x="779" y="426"/>
                  </a:lnTo>
                  <a:lnTo>
                    <a:pt x="775" y="430"/>
                  </a:lnTo>
                  <a:lnTo>
                    <a:pt x="776" y="433"/>
                  </a:lnTo>
                  <a:lnTo>
                    <a:pt x="778" y="437"/>
                  </a:lnTo>
                  <a:lnTo>
                    <a:pt x="775" y="437"/>
                  </a:lnTo>
                  <a:lnTo>
                    <a:pt x="779" y="444"/>
                  </a:lnTo>
                  <a:lnTo>
                    <a:pt x="775" y="445"/>
                  </a:lnTo>
                  <a:lnTo>
                    <a:pt x="767" y="449"/>
                  </a:lnTo>
                  <a:lnTo>
                    <a:pt x="770" y="455"/>
                  </a:lnTo>
                  <a:lnTo>
                    <a:pt x="768" y="463"/>
                  </a:lnTo>
                  <a:lnTo>
                    <a:pt x="762" y="477"/>
                  </a:lnTo>
                  <a:lnTo>
                    <a:pt x="760" y="478"/>
                  </a:lnTo>
                  <a:lnTo>
                    <a:pt x="763" y="481"/>
                  </a:lnTo>
                  <a:lnTo>
                    <a:pt x="756" y="485"/>
                  </a:lnTo>
                  <a:lnTo>
                    <a:pt x="755" y="485"/>
                  </a:lnTo>
                  <a:lnTo>
                    <a:pt x="762" y="487"/>
                  </a:lnTo>
                  <a:lnTo>
                    <a:pt x="763" y="497"/>
                  </a:lnTo>
                  <a:lnTo>
                    <a:pt x="758" y="496"/>
                  </a:lnTo>
                  <a:lnTo>
                    <a:pt x="758" y="499"/>
                  </a:lnTo>
                  <a:lnTo>
                    <a:pt x="755" y="503"/>
                  </a:lnTo>
                  <a:lnTo>
                    <a:pt x="754" y="505"/>
                  </a:lnTo>
                  <a:lnTo>
                    <a:pt x="752" y="511"/>
                  </a:lnTo>
                  <a:lnTo>
                    <a:pt x="744" y="513"/>
                  </a:lnTo>
                  <a:lnTo>
                    <a:pt x="743" y="515"/>
                  </a:lnTo>
                  <a:lnTo>
                    <a:pt x="744" y="519"/>
                  </a:lnTo>
                  <a:lnTo>
                    <a:pt x="739" y="525"/>
                  </a:lnTo>
                  <a:lnTo>
                    <a:pt x="726" y="534"/>
                  </a:lnTo>
                  <a:lnTo>
                    <a:pt x="727" y="535"/>
                  </a:lnTo>
                  <a:lnTo>
                    <a:pt x="721" y="540"/>
                  </a:lnTo>
                  <a:lnTo>
                    <a:pt x="713" y="543"/>
                  </a:lnTo>
                  <a:lnTo>
                    <a:pt x="712" y="543"/>
                  </a:lnTo>
                  <a:lnTo>
                    <a:pt x="709" y="545"/>
                  </a:lnTo>
                  <a:lnTo>
                    <a:pt x="702" y="546"/>
                  </a:lnTo>
                  <a:lnTo>
                    <a:pt x="700" y="545"/>
                  </a:lnTo>
                  <a:lnTo>
                    <a:pt x="696" y="547"/>
                  </a:lnTo>
                  <a:lnTo>
                    <a:pt x="694" y="550"/>
                  </a:lnTo>
                  <a:lnTo>
                    <a:pt x="689" y="550"/>
                  </a:lnTo>
                  <a:lnTo>
                    <a:pt x="680" y="538"/>
                  </a:lnTo>
                  <a:lnTo>
                    <a:pt x="677" y="543"/>
                  </a:lnTo>
                  <a:lnTo>
                    <a:pt x="680" y="555"/>
                  </a:lnTo>
                  <a:lnTo>
                    <a:pt x="677" y="550"/>
                  </a:lnTo>
                  <a:lnTo>
                    <a:pt x="677" y="557"/>
                  </a:lnTo>
                  <a:lnTo>
                    <a:pt x="674" y="556"/>
                  </a:lnTo>
                  <a:lnTo>
                    <a:pt x="668" y="562"/>
                  </a:lnTo>
                  <a:lnTo>
                    <a:pt x="665" y="558"/>
                  </a:lnTo>
                  <a:lnTo>
                    <a:pt x="662" y="562"/>
                  </a:lnTo>
                  <a:lnTo>
                    <a:pt x="658" y="561"/>
                  </a:lnTo>
                  <a:lnTo>
                    <a:pt x="648" y="567"/>
                  </a:lnTo>
                  <a:lnTo>
                    <a:pt x="640" y="569"/>
                  </a:lnTo>
                  <a:lnTo>
                    <a:pt x="637" y="570"/>
                  </a:lnTo>
                  <a:lnTo>
                    <a:pt x="636" y="579"/>
                  </a:lnTo>
                  <a:lnTo>
                    <a:pt x="640" y="588"/>
                  </a:lnTo>
                  <a:lnTo>
                    <a:pt x="631" y="587"/>
                  </a:lnTo>
                  <a:lnTo>
                    <a:pt x="628" y="569"/>
                  </a:lnTo>
                  <a:lnTo>
                    <a:pt x="623" y="565"/>
                  </a:lnTo>
                  <a:lnTo>
                    <a:pt x="617" y="567"/>
                  </a:lnTo>
                  <a:lnTo>
                    <a:pt x="611" y="564"/>
                  </a:lnTo>
                  <a:lnTo>
                    <a:pt x="605" y="561"/>
                  </a:lnTo>
                  <a:lnTo>
                    <a:pt x="604" y="563"/>
                  </a:lnTo>
                  <a:lnTo>
                    <a:pt x="598" y="565"/>
                  </a:lnTo>
                  <a:lnTo>
                    <a:pt x="582" y="559"/>
                  </a:lnTo>
                  <a:lnTo>
                    <a:pt x="576" y="555"/>
                  </a:lnTo>
                  <a:lnTo>
                    <a:pt x="574" y="543"/>
                  </a:lnTo>
                  <a:lnTo>
                    <a:pt x="554" y="537"/>
                  </a:lnTo>
                  <a:lnTo>
                    <a:pt x="547" y="535"/>
                  </a:lnTo>
                  <a:lnTo>
                    <a:pt x="539" y="546"/>
                  </a:lnTo>
                  <a:lnTo>
                    <a:pt x="533" y="546"/>
                  </a:lnTo>
                  <a:lnTo>
                    <a:pt x="530" y="547"/>
                  </a:lnTo>
                  <a:lnTo>
                    <a:pt x="527" y="546"/>
                  </a:lnTo>
                  <a:lnTo>
                    <a:pt x="520" y="546"/>
                  </a:lnTo>
                  <a:lnTo>
                    <a:pt x="517" y="549"/>
                  </a:lnTo>
                  <a:lnTo>
                    <a:pt x="509" y="546"/>
                  </a:lnTo>
                  <a:lnTo>
                    <a:pt x="505" y="551"/>
                  </a:lnTo>
                  <a:lnTo>
                    <a:pt x="497" y="551"/>
                  </a:lnTo>
                  <a:lnTo>
                    <a:pt x="500" y="573"/>
                  </a:lnTo>
                  <a:lnTo>
                    <a:pt x="494" y="569"/>
                  </a:lnTo>
                  <a:lnTo>
                    <a:pt x="492" y="565"/>
                  </a:lnTo>
                  <a:lnTo>
                    <a:pt x="487" y="563"/>
                  </a:lnTo>
                  <a:lnTo>
                    <a:pt x="476" y="567"/>
                  </a:lnTo>
                  <a:lnTo>
                    <a:pt x="468" y="557"/>
                  </a:lnTo>
                  <a:lnTo>
                    <a:pt x="460" y="553"/>
                  </a:lnTo>
                  <a:lnTo>
                    <a:pt x="462" y="539"/>
                  </a:lnTo>
                  <a:lnTo>
                    <a:pt x="451" y="534"/>
                  </a:lnTo>
                  <a:lnTo>
                    <a:pt x="448" y="522"/>
                  </a:lnTo>
                  <a:lnTo>
                    <a:pt x="446" y="520"/>
                  </a:lnTo>
                  <a:lnTo>
                    <a:pt x="430" y="522"/>
                  </a:lnTo>
                  <a:lnTo>
                    <a:pt x="430" y="514"/>
                  </a:lnTo>
                  <a:lnTo>
                    <a:pt x="428" y="507"/>
                  </a:lnTo>
                  <a:lnTo>
                    <a:pt x="436" y="495"/>
                  </a:lnTo>
                  <a:lnTo>
                    <a:pt x="438" y="486"/>
                  </a:lnTo>
                  <a:lnTo>
                    <a:pt x="434" y="472"/>
                  </a:lnTo>
                  <a:lnTo>
                    <a:pt x="432" y="457"/>
                  </a:lnTo>
                  <a:lnTo>
                    <a:pt x="425" y="454"/>
                  </a:lnTo>
                  <a:lnTo>
                    <a:pt x="412" y="441"/>
                  </a:lnTo>
                  <a:lnTo>
                    <a:pt x="410" y="447"/>
                  </a:lnTo>
                  <a:lnTo>
                    <a:pt x="394" y="441"/>
                  </a:lnTo>
                  <a:lnTo>
                    <a:pt x="394" y="432"/>
                  </a:lnTo>
                  <a:lnTo>
                    <a:pt x="388" y="431"/>
                  </a:lnTo>
                  <a:lnTo>
                    <a:pt x="389" y="427"/>
                  </a:lnTo>
                  <a:lnTo>
                    <a:pt x="383" y="425"/>
                  </a:lnTo>
                  <a:lnTo>
                    <a:pt x="374" y="430"/>
                  </a:lnTo>
                  <a:lnTo>
                    <a:pt x="361" y="42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Freeform 284"/>
            <p:cNvSpPr>
              <a:spLocks noChangeAspect="1"/>
            </p:cNvSpPr>
            <p:nvPr/>
          </p:nvSpPr>
          <p:spPr bwMode="auto">
            <a:xfrm>
              <a:off x="6894862" y="3428690"/>
              <a:ext cx="55343" cy="52308"/>
            </a:xfrm>
            <a:custGeom>
              <a:avLst/>
              <a:gdLst>
                <a:gd name="T0" fmla="*/ 30 w 35"/>
                <a:gd name="T1" fmla="*/ 0 h 30"/>
                <a:gd name="T2" fmla="*/ 13 w 35"/>
                <a:gd name="T3" fmla="*/ 3 h 30"/>
                <a:gd name="T4" fmla="*/ 0 w 35"/>
                <a:gd name="T5" fmla="*/ 11 h 30"/>
                <a:gd name="T6" fmla="*/ 1 w 35"/>
                <a:gd name="T7" fmla="*/ 27 h 30"/>
                <a:gd name="T8" fmla="*/ 15 w 35"/>
                <a:gd name="T9" fmla="*/ 34 h 30"/>
                <a:gd name="T10" fmla="*/ 22 w 35"/>
                <a:gd name="T11" fmla="*/ 33 h 30"/>
                <a:gd name="T12" fmla="*/ 33 w 35"/>
                <a:gd name="T13" fmla="*/ 20 h 30"/>
                <a:gd name="T14" fmla="*/ 40 w 35"/>
                <a:gd name="T15" fmla="*/ 7 h 30"/>
                <a:gd name="T16" fmla="*/ 37 w 35"/>
                <a:gd name="T17" fmla="*/ 0 h 30"/>
                <a:gd name="T18" fmla="*/ 30 w 35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0"/>
                <a:gd name="T32" fmla="*/ 35 w 3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0">
                  <a:moveTo>
                    <a:pt x="26" y="0"/>
                  </a:moveTo>
                  <a:lnTo>
                    <a:pt x="11" y="3"/>
                  </a:lnTo>
                  <a:lnTo>
                    <a:pt x="0" y="10"/>
                  </a:lnTo>
                  <a:lnTo>
                    <a:pt x="1" y="24"/>
                  </a:lnTo>
                  <a:lnTo>
                    <a:pt x="13" y="3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35" y="6"/>
                  </a:lnTo>
                  <a:lnTo>
                    <a:pt x="3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6" name="Freeform 285"/>
            <p:cNvSpPr>
              <a:spLocks noChangeAspect="1"/>
            </p:cNvSpPr>
            <p:nvPr/>
          </p:nvSpPr>
          <p:spPr bwMode="auto">
            <a:xfrm>
              <a:off x="7307173" y="2770227"/>
              <a:ext cx="206156" cy="241539"/>
            </a:xfrm>
            <a:custGeom>
              <a:avLst/>
              <a:gdLst>
                <a:gd name="T0" fmla="*/ 138 w 135"/>
                <a:gd name="T1" fmla="*/ 119 h 143"/>
                <a:gd name="T2" fmla="*/ 135 w 135"/>
                <a:gd name="T3" fmla="*/ 113 h 143"/>
                <a:gd name="T4" fmla="*/ 136 w 135"/>
                <a:gd name="T5" fmla="*/ 123 h 143"/>
                <a:gd name="T6" fmla="*/ 128 w 135"/>
                <a:gd name="T7" fmla="*/ 125 h 143"/>
                <a:gd name="T8" fmla="*/ 126 w 135"/>
                <a:gd name="T9" fmla="*/ 133 h 143"/>
                <a:gd name="T10" fmla="*/ 123 w 135"/>
                <a:gd name="T11" fmla="*/ 124 h 143"/>
                <a:gd name="T12" fmla="*/ 118 w 135"/>
                <a:gd name="T13" fmla="*/ 134 h 143"/>
                <a:gd name="T14" fmla="*/ 99 w 135"/>
                <a:gd name="T15" fmla="*/ 133 h 143"/>
                <a:gd name="T16" fmla="*/ 95 w 135"/>
                <a:gd name="T17" fmla="*/ 131 h 143"/>
                <a:gd name="T18" fmla="*/ 89 w 135"/>
                <a:gd name="T19" fmla="*/ 126 h 143"/>
                <a:gd name="T20" fmla="*/ 92 w 135"/>
                <a:gd name="T21" fmla="*/ 136 h 143"/>
                <a:gd name="T22" fmla="*/ 96 w 135"/>
                <a:gd name="T23" fmla="*/ 141 h 143"/>
                <a:gd name="T24" fmla="*/ 89 w 135"/>
                <a:gd name="T25" fmla="*/ 149 h 143"/>
                <a:gd name="T26" fmla="*/ 86 w 135"/>
                <a:gd name="T27" fmla="*/ 157 h 143"/>
                <a:gd name="T28" fmla="*/ 71 w 135"/>
                <a:gd name="T29" fmla="*/ 145 h 143"/>
                <a:gd name="T30" fmla="*/ 70 w 135"/>
                <a:gd name="T31" fmla="*/ 132 h 143"/>
                <a:gd name="T32" fmla="*/ 49 w 135"/>
                <a:gd name="T33" fmla="*/ 134 h 143"/>
                <a:gd name="T34" fmla="*/ 25 w 135"/>
                <a:gd name="T35" fmla="*/ 139 h 143"/>
                <a:gd name="T36" fmla="*/ 19 w 135"/>
                <a:gd name="T37" fmla="*/ 147 h 143"/>
                <a:gd name="T38" fmla="*/ 0 w 135"/>
                <a:gd name="T39" fmla="*/ 145 h 143"/>
                <a:gd name="T40" fmla="*/ 3 w 135"/>
                <a:gd name="T41" fmla="*/ 138 h 143"/>
                <a:gd name="T42" fmla="*/ 15 w 135"/>
                <a:gd name="T43" fmla="*/ 126 h 143"/>
                <a:gd name="T44" fmla="*/ 25 w 135"/>
                <a:gd name="T45" fmla="*/ 116 h 143"/>
                <a:gd name="T46" fmla="*/ 42 w 135"/>
                <a:gd name="T47" fmla="*/ 114 h 143"/>
                <a:gd name="T48" fmla="*/ 58 w 135"/>
                <a:gd name="T49" fmla="*/ 113 h 143"/>
                <a:gd name="T50" fmla="*/ 63 w 135"/>
                <a:gd name="T51" fmla="*/ 116 h 143"/>
                <a:gd name="T52" fmla="*/ 72 w 135"/>
                <a:gd name="T53" fmla="*/ 111 h 143"/>
                <a:gd name="T54" fmla="*/ 70 w 135"/>
                <a:gd name="T55" fmla="*/ 100 h 143"/>
                <a:gd name="T56" fmla="*/ 68 w 135"/>
                <a:gd name="T57" fmla="*/ 85 h 143"/>
                <a:gd name="T58" fmla="*/ 75 w 135"/>
                <a:gd name="T59" fmla="*/ 80 h 143"/>
                <a:gd name="T60" fmla="*/ 73 w 135"/>
                <a:gd name="T61" fmla="*/ 86 h 143"/>
                <a:gd name="T62" fmla="*/ 79 w 135"/>
                <a:gd name="T63" fmla="*/ 92 h 143"/>
                <a:gd name="T64" fmla="*/ 88 w 135"/>
                <a:gd name="T65" fmla="*/ 85 h 143"/>
                <a:gd name="T66" fmla="*/ 96 w 135"/>
                <a:gd name="T67" fmla="*/ 77 h 143"/>
                <a:gd name="T68" fmla="*/ 98 w 135"/>
                <a:gd name="T69" fmla="*/ 61 h 143"/>
                <a:gd name="T70" fmla="*/ 99 w 135"/>
                <a:gd name="T71" fmla="*/ 46 h 143"/>
                <a:gd name="T72" fmla="*/ 91 w 135"/>
                <a:gd name="T73" fmla="*/ 32 h 143"/>
                <a:gd name="T74" fmla="*/ 84 w 135"/>
                <a:gd name="T75" fmla="*/ 14 h 143"/>
                <a:gd name="T76" fmla="*/ 85 w 135"/>
                <a:gd name="T77" fmla="*/ 5 h 143"/>
                <a:gd name="T78" fmla="*/ 95 w 135"/>
                <a:gd name="T79" fmla="*/ 11 h 143"/>
                <a:gd name="T80" fmla="*/ 98 w 135"/>
                <a:gd name="T81" fmla="*/ 8 h 143"/>
                <a:gd name="T82" fmla="*/ 96 w 135"/>
                <a:gd name="T83" fmla="*/ 4 h 143"/>
                <a:gd name="T84" fmla="*/ 89 w 135"/>
                <a:gd name="T85" fmla="*/ 4 h 143"/>
                <a:gd name="T86" fmla="*/ 91 w 135"/>
                <a:gd name="T87" fmla="*/ 0 h 143"/>
                <a:gd name="T88" fmla="*/ 98 w 135"/>
                <a:gd name="T89" fmla="*/ 2 h 143"/>
                <a:gd name="T90" fmla="*/ 113 w 135"/>
                <a:gd name="T91" fmla="*/ 20 h 143"/>
                <a:gd name="T92" fmla="*/ 130 w 135"/>
                <a:gd name="T93" fmla="*/ 37 h 143"/>
                <a:gd name="T94" fmla="*/ 131 w 135"/>
                <a:gd name="T95" fmla="*/ 60 h 143"/>
                <a:gd name="T96" fmla="*/ 128 w 135"/>
                <a:gd name="T97" fmla="*/ 67 h 143"/>
                <a:gd name="T98" fmla="*/ 137 w 135"/>
                <a:gd name="T99" fmla="*/ 92 h 143"/>
                <a:gd name="T100" fmla="*/ 149 w 135"/>
                <a:gd name="T101" fmla="*/ 111 h 143"/>
                <a:gd name="T102" fmla="*/ 142 w 135"/>
                <a:gd name="T103" fmla="*/ 130 h 143"/>
                <a:gd name="T104" fmla="*/ 138 w 135"/>
                <a:gd name="T105" fmla="*/ 119 h 1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"/>
                <a:gd name="T160" fmla="*/ 0 h 143"/>
                <a:gd name="T161" fmla="*/ 135 w 135"/>
                <a:gd name="T162" fmla="*/ 143 h 1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" h="143">
                  <a:moveTo>
                    <a:pt x="125" y="108"/>
                  </a:moveTo>
                  <a:lnTo>
                    <a:pt x="122" y="103"/>
                  </a:lnTo>
                  <a:lnTo>
                    <a:pt x="123" y="112"/>
                  </a:lnTo>
                  <a:lnTo>
                    <a:pt x="116" y="114"/>
                  </a:lnTo>
                  <a:lnTo>
                    <a:pt x="114" y="121"/>
                  </a:lnTo>
                  <a:lnTo>
                    <a:pt x="111" y="113"/>
                  </a:lnTo>
                  <a:lnTo>
                    <a:pt x="107" y="122"/>
                  </a:lnTo>
                  <a:lnTo>
                    <a:pt x="90" y="121"/>
                  </a:lnTo>
                  <a:lnTo>
                    <a:pt x="86" y="119"/>
                  </a:lnTo>
                  <a:lnTo>
                    <a:pt x="81" y="115"/>
                  </a:lnTo>
                  <a:lnTo>
                    <a:pt x="83" y="124"/>
                  </a:lnTo>
                  <a:lnTo>
                    <a:pt x="87" y="128"/>
                  </a:lnTo>
                  <a:lnTo>
                    <a:pt x="81" y="136"/>
                  </a:lnTo>
                  <a:lnTo>
                    <a:pt x="78" y="143"/>
                  </a:lnTo>
                  <a:lnTo>
                    <a:pt x="64" y="132"/>
                  </a:lnTo>
                  <a:lnTo>
                    <a:pt x="63" y="120"/>
                  </a:lnTo>
                  <a:lnTo>
                    <a:pt x="44" y="122"/>
                  </a:lnTo>
                  <a:lnTo>
                    <a:pt x="23" y="127"/>
                  </a:lnTo>
                  <a:lnTo>
                    <a:pt x="17" y="134"/>
                  </a:lnTo>
                  <a:lnTo>
                    <a:pt x="0" y="132"/>
                  </a:lnTo>
                  <a:lnTo>
                    <a:pt x="3" y="126"/>
                  </a:lnTo>
                  <a:lnTo>
                    <a:pt x="14" y="115"/>
                  </a:lnTo>
                  <a:lnTo>
                    <a:pt x="23" y="106"/>
                  </a:lnTo>
                  <a:lnTo>
                    <a:pt x="38" y="104"/>
                  </a:lnTo>
                  <a:lnTo>
                    <a:pt x="53" y="103"/>
                  </a:lnTo>
                  <a:lnTo>
                    <a:pt x="57" y="106"/>
                  </a:lnTo>
                  <a:lnTo>
                    <a:pt x="65" y="101"/>
                  </a:lnTo>
                  <a:lnTo>
                    <a:pt x="63" y="91"/>
                  </a:lnTo>
                  <a:lnTo>
                    <a:pt x="62" y="77"/>
                  </a:lnTo>
                  <a:lnTo>
                    <a:pt x="68" y="73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80" y="77"/>
                  </a:lnTo>
                  <a:lnTo>
                    <a:pt x="87" y="70"/>
                  </a:lnTo>
                  <a:lnTo>
                    <a:pt x="89" y="56"/>
                  </a:lnTo>
                  <a:lnTo>
                    <a:pt x="90" y="42"/>
                  </a:lnTo>
                  <a:lnTo>
                    <a:pt x="82" y="29"/>
                  </a:lnTo>
                  <a:lnTo>
                    <a:pt x="76" y="13"/>
                  </a:lnTo>
                  <a:lnTo>
                    <a:pt x="77" y="5"/>
                  </a:lnTo>
                  <a:lnTo>
                    <a:pt x="86" y="10"/>
                  </a:lnTo>
                  <a:lnTo>
                    <a:pt x="89" y="7"/>
                  </a:lnTo>
                  <a:lnTo>
                    <a:pt x="87" y="4"/>
                  </a:lnTo>
                  <a:lnTo>
                    <a:pt x="81" y="4"/>
                  </a:lnTo>
                  <a:lnTo>
                    <a:pt x="82" y="0"/>
                  </a:lnTo>
                  <a:lnTo>
                    <a:pt x="89" y="2"/>
                  </a:lnTo>
                  <a:lnTo>
                    <a:pt x="102" y="18"/>
                  </a:lnTo>
                  <a:lnTo>
                    <a:pt x="118" y="34"/>
                  </a:lnTo>
                  <a:lnTo>
                    <a:pt x="119" y="55"/>
                  </a:lnTo>
                  <a:lnTo>
                    <a:pt x="116" y="61"/>
                  </a:lnTo>
                  <a:lnTo>
                    <a:pt x="124" y="84"/>
                  </a:lnTo>
                  <a:lnTo>
                    <a:pt x="135" y="101"/>
                  </a:lnTo>
                  <a:lnTo>
                    <a:pt x="129" y="118"/>
                  </a:lnTo>
                  <a:lnTo>
                    <a:pt x="125" y="10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Freeform 286"/>
            <p:cNvSpPr>
              <a:spLocks noChangeAspect="1"/>
            </p:cNvSpPr>
            <p:nvPr/>
          </p:nvSpPr>
          <p:spPr bwMode="auto">
            <a:xfrm>
              <a:off x="7380503" y="2647150"/>
              <a:ext cx="120373" cy="123077"/>
            </a:xfrm>
            <a:custGeom>
              <a:avLst/>
              <a:gdLst>
                <a:gd name="T0" fmla="*/ 68 w 78"/>
                <a:gd name="T1" fmla="*/ 31 h 72"/>
                <a:gd name="T2" fmla="*/ 52 w 78"/>
                <a:gd name="T3" fmla="*/ 27 h 72"/>
                <a:gd name="T4" fmla="*/ 27 w 78"/>
                <a:gd name="T5" fmla="*/ 13 h 72"/>
                <a:gd name="T6" fmla="*/ 0 w 78"/>
                <a:gd name="T7" fmla="*/ 0 h 72"/>
                <a:gd name="T8" fmla="*/ 6 w 78"/>
                <a:gd name="T9" fmla="*/ 11 h 72"/>
                <a:gd name="T10" fmla="*/ 13 w 78"/>
                <a:gd name="T11" fmla="*/ 28 h 72"/>
                <a:gd name="T12" fmla="*/ 21 w 78"/>
                <a:gd name="T13" fmla="*/ 44 h 72"/>
                <a:gd name="T14" fmla="*/ 10 w 78"/>
                <a:gd name="T15" fmla="*/ 44 h 72"/>
                <a:gd name="T16" fmla="*/ 7 w 78"/>
                <a:gd name="T17" fmla="*/ 47 h 72"/>
                <a:gd name="T18" fmla="*/ 8 w 78"/>
                <a:gd name="T19" fmla="*/ 54 h 72"/>
                <a:gd name="T20" fmla="*/ 11 w 78"/>
                <a:gd name="T21" fmla="*/ 66 h 72"/>
                <a:gd name="T22" fmla="*/ 23 w 78"/>
                <a:gd name="T23" fmla="*/ 80 h 72"/>
                <a:gd name="T24" fmla="*/ 27 w 78"/>
                <a:gd name="T25" fmla="*/ 76 h 72"/>
                <a:gd name="T26" fmla="*/ 35 w 78"/>
                <a:gd name="T27" fmla="*/ 74 h 72"/>
                <a:gd name="T28" fmla="*/ 14 w 78"/>
                <a:gd name="T29" fmla="*/ 61 h 72"/>
                <a:gd name="T30" fmla="*/ 25 w 78"/>
                <a:gd name="T31" fmla="*/ 61 h 72"/>
                <a:gd name="T32" fmla="*/ 31 w 78"/>
                <a:gd name="T33" fmla="*/ 59 h 72"/>
                <a:gd name="T34" fmla="*/ 65 w 78"/>
                <a:gd name="T35" fmla="*/ 68 h 72"/>
                <a:gd name="T36" fmla="*/ 66 w 78"/>
                <a:gd name="T37" fmla="*/ 64 h 72"/>
                <a:gd name="T38" fmla="*/ 74 w 78"/>
                <a:gd name="T39" fmla="*/ 51 h 72"/>
                <a:gd name="T40" fmla="*/ 87 w 78"/>
                <a:gd name="T41" fmla="*/ 44 h 72"/>
                <a:gd name="T42" fmla="*/ 79 w 78"/>
                <a:gd name="T43" fmla="*/ 39 h 72"/>
                <a:gd name="T44" fmla="*/ 73 w 78"/>
                <a:gd name="T45" fmla="*/ 24 h 72"/>
                <a:gd name="T46" fmla="*/ 68 w 78"/>
                <a:gd name="T47" fmla="*/ 3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72"/>
                <a:gd name="T74" fmla="*/ 78 w 78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72">
                  <a:moveTo>
                    <a:pt x="61" y="28"/>
                  </a:moveTo>
                  <a:lnTo>
                    <a:pt x="47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2" y="25"/>
                  </a:lnTo>
                  <a:lnTo>
                    <a:pt x="19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7" y="49"/>
                  </a:lnTo>
                  <a:lnTo>
                    <a:pt x="10" y="59"/>
                  </a:lnTo>
                  <a:lnTo>
                    <a:pt x="21" y="72"/>
                  </a:lnTo>
                  <a:lnTo>
                    <a:pt x="24" y="68"/>
                  </a:lnTo>
                  <a:lnTo>
                    <a:pt x="31" y="67"/>
                  </a:lnTo>
                  <a:lnTo>
                    <a:pt x="13" y="55"/>
                  </a:lnTo>
                  <a:lnTo>
                    <a:pt x="22" y="55"/>
                  </a:lnTo>
                  <a:lnTo>
                    <a:pt x="28" y="53"/>
                  </a:lnTo>
                  <a:lnTo>
                    <a:pt x="58" y="61"/>
                  </a:lnTo>
                  <a:lnTo>
                    <a:pt x="59" y="58"/>
                  </a:lnTo>
                  <a:lnTo>
                    <a:pt x="66" y="46"/>
                  </a:lnTo>
                  <a:lnTo>
                    <a:pt x="78" y="40"/>
                  </a:lnTo>
                  <a:lnTo>
                    <a:pt x="71" y="35"/>
                  </a:lnTo>
                  <a:lnTo>
                    <a:pt x="65" y="22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98" name="Freeform 287"/>
            <p:cNvSpPr>
              <a:spLocks noChangeAspect="1"/>
            </p:cNvSpPr>
            <p:nvPr/>
          </p:nvSpPr>
          <p:spPr bwMode="auto">
            <a:xfrm>
              <a:off x="7289186" y="3002535"/>
              <a:ext cx="58111" cy="81539"/>
            </a:xfrm>
            <a:custGeom>
              <a:avLst/>
              <a:gdLst>
                <a:gd name="T0" fmla="*/ 42 w 40"/>
                <a:gd name="T1" fmla="*/ 17 h 49"/>
                <a:gd name="T2" fmla="*/ 41 w 40"/>
                <a:gd name="T3" fmla="*/ 32 h 49"/>
                <a:gd name="T4" fmla="*/ 39 w 40"/>
                <a:gd name="T5" fmla="*/ 47 h 49"/>
                <a:gd name="T6" fmla="*/ 35 w 40"/>
                <a:gd name="T7" fmla="*/ 53 h 49"/>
                <a:gd name="T8" fmla="*/ 28 w 40"/>
                <a:gd name="T9" fmla="*/ 42 h 49"/>
                <a:gd name="T10" fmla="*/ 29 w 40"/>
                <a:gd name="T11" fmla="*/ 52 h 49"/>
                <a:gd name="T12" fmla="*/ 24 w 40"/>
                <a:gd name="T13" fmla="*/ 47 h 49"/>
                <a:gd name="T14" fmla="*/ 20 w 40"/>
                <a:gd name="T15" fmla="*/ 32 h 49"/>
                <a:gd name="T16" fmla="*/ 20 w 40"/>
                <a:gd name="T17" fmla="*/ 24 h 49"/>
                <a:gd name="T18" fmla="*/ 10 w 40"/>
                <a:gd name="T19" fmla="*/ 14 h 49"/>
                <a:gd name="T20" fmla="*/ 16 w 40"/>
                <a:gd name="T21" fmla="*/ 24 h 49"/>
                <a:gd name="T22" fmla="*/ 9 w 40"/>
                <a:gd name="T23" fmla="*/ 24 h 49"/>
                <a:gd name="T24" fmla="*/ 5 w 40"/>
                <a:gd name="T25" fmla="*/ 16 h 49"/>
                <a:gd name="T26" fmla="*/ 7 w 40"/>
                <a:gd name="T27" fmla="*/ 16 h 49"/>
                <a:gd name="T28" fmla="*/ 0 w 40"/>
                <a:gd name="T29" fmla="*/ 10 h 49"/>
                <a:gd name="T30" fmla="*/ 17 w 40"/>
                <a:gd name="T31" fmla="*/ 0 h 49"/>
                <a:gd name="T32" fmla="*/ 26 w 40"/>
                <a:gd name="T33" fmla="*/ 4 h 49"/>
                <a:gd name="T34" fmla="*/ 31 w 40"/>
                <a:gd name="T35" fmla="*/ 9 h 49"/>
                <a:gd name="T36" fmla="*/ 33 w 40"/>
                <a:gd name="T37" fmla="*/ 11 h 49"/>
                <a:gd name="T38" fmla="*/ 42 w 40"/>
                <a:gd name="T39" fmla="*/ 17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49"/>
                <a:gd name="T62" fmla="*/ 40 w 40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49">
                  <a:moveTo>
                    <a:pt x="40" y="16"/>
                  </a:moveTo>
                  <a:lnTo>
                    <a:pt x="39" y="30"/>
                  </a:lnTo>
                  <a:lnTo>
                    <a:pt x="37" y="43"/>
                  </a:lnTo>
                  <a:lnTo>
                    <a:pt x="33" y="49"/>
                  </a:lnTo>
                  <a:lnTo>
                    <a:pt x="27" y="39"/>
                  </a:lnTo>
                  <a:lnTo>
                    <a:pt x="28" y="48"/>
                  </a:lnTo>
                  <a:lnTo>
                    <a:pt x="23" y="43"/>
                  </a:lnTo>
                  <a:lnTo>
                    <a:pt x="19" y="30"/>
                  </a:lnTo>
                  <a:lnTo>
                    <a:pt x="19" y="22"/>
                  </a:lnTo>
                  <a:lnTo>
                    <a:pt x="10" y="13"/>
                  </a:lnTo>
                  <a:lnTo>
                    <a:pt x="15" y="22"/>
                  </a:lnTo>
                  <a:lnTo>
                    <a:pt x="9" y="22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0" y="8"/>
                  </a:lnTo>
                  <a:lnTo>
                    <a:pt x="31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Freeform 288"/>
            <p:cNvSpPr>
              <a:spLocks noChangeAspect="1"/>
            </p:cNvSpPr>
            <p:nvPr/>
          </p:nvSpPr>
          <p:spPr bwMode="auto">
            <a:xfrm>
              <a:off x="7344530" y="2988689"/>
              <a:ext cx="55343" cy="47692"/>
            </a:xfrm>
            <a:custGeom>
              <a:avLst/>
              <a:gdLst>
                <a:gd name="T0" fmla="*/ 32 w 36"/>
                <a:gd name="T1" fmla="*/ 19 h 29"/>
                <a:gd name="T2" fmla="*/ 19 w 36"/>
                <a:gd name="T3" fmla="*/ 19 h 29"/>
                <a:gd name="T4" fmla="*/ 18 w 36"/>
                <a:gd name="T5" fmla="*/ 31 h 29"/>
                <a:gd name="T6" fmla="*/ 7 w 36"/>
                <a:gd name="T7" fmla="*/ 24 h 29"/>
                <a:gd name="T8" fmla="*/ 3 w 36"/>
                <a:gd name="T9" fmla="*/ 17 h 29"/>
                <a:gd name="T10" fmla="*/ 0 w 36"/>
                <a:gd name="T11" fmla="*/ 18 h 29"/>
                <a:gd name="T12" fmla="*/ 10 w 36"/>
                <a:gd name="T13" fmla="*/ 6 h 29"/>
                <a:gd name="T14" fmla="*/ 19 w 36"/>
                <a:gd name="T15" fmla="*/ 5 h 29"/>
                <a:gd name="T16" fmla="*/ 29 w 36"/>
                <a:gd name="T17" fmla="*/ 0 h 29"/>
                <a:gd name="T18" fmla="*/ 37 w 36"/>
                <a:gd name="T19" fmla="*/ 5 h 29"/>
                <a:gd name="T20" fmla="*/ 40 w 36"/>
                <a:gd name="T21" fmla="*/ 11 h 29"/>
                <a:gd name="T22" fmla="*/ 32 w 36"/>
                <a:gd name="T23" fmla="*/ 19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29"/>
                <a:gd name="T38" fmla="*/ 36 w 3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29">
                  <a:moveTo>
                    <a:pt x="29" y="18"/>
                  </a:moveTo>
                  <a:lnTo>
                    <a:pt x="17" y="18"/>
                  </a:lnTo>
                  <a:lnTo>
                    <a:pt x="16" y="29"/>
                  </a:lnTo>
                  <a:lnTo>
                    <a:pt x="6" y="22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9" y="6"/>
                  </a:lnTo>
                  <a:lnTo>
                    <a:pt x="17" y="5"/>
                  </a:lnTo>
                  <a:lnTo>
                    <a:pt x="26" y="0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0" name="Freeform 289"/>
            <p:cNvSpPr>
              <a:spLocks noChangeAspect="1"/>
            </p:cNvSpPr>
            <p:nvPr/>
          </p:nvSpPr>
          <p:spPr bwMode="auto">
            <a:xfrm>
              <a:off x="7307173" y="3217920"/>
              <a:ext cx="12452" cy="20000"/>
            </a:xfrm>
            <a:custGeom>
              <a:avLst/>
              <a:gdLst>
                <a:gd name="T0" fmla="*/ 0 w 8"/>
                <a:gd name="T1" fmla="*/ 13 h 12"/>
                <a:gd name="T2" fmla="*/ 9 w 8"/>
                <a:gd name="T3" fmla="*/ 1 h 12"/>
                <a:gd name="T4" fmla="*/ 7 w 8"/>
                <a:gd name="T5" fmla="*/ 0 h 12"/>
                <a:gd name="T6" fmla="*/ 0 w 8"/>
                <a:gd name="T7" fmla="*/ 13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0" y="12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1" name="Freeform 290"/>
            <p:cNvSpPr>
              <a:spLocks noChangeAspect="1"/>
            </p:cNvSpPr>
            <p:nvPr/>
          </p:nvSpPr>
          <p:spPr bwMode="auto">
            <a:xfrm>
              <a:off x="7427546" y="2865612"/>
              <a:ext cx="2768" cy="9231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0 h 6"/>
                <a:gd name="T4" fmla="*/ 0 w 4"/>
                <a:gd name="T5" fmla="*/ 6 h 6"/>
                <a:gd name="T6" fmla="*/ 2 w 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Freeform 291"/>
            <p:cNvSpPr>
              <a:spLocks noChangeAspect="1"/>
            </p:cNvSpPr>
            <p:nvPr/>
          </p:nvSpPr>
          <p:spPr bwMode="auto">
            <a:xfrm>
              <a:off x="7307173" y="3042535"/>
              <a:ext cx="2768" cy="7692"/>
            </a:xfrm>
            <a:custGeom>
              <a:avLst/>
              <a:gdLst>
                <a:gd name="T0" fmla="*/ 1 w 4"/>
                <a:gd name="T1" fmla="*/ 0 h 2"/>
                <a:gd name="T2" fmla="*/ 2 w 4"/>
                <a:gd name="T3" fmla="*/ 5 h 2"/>
                <a:gd name="T4" fmla="*/ 0 w 4"/>
                <a:gd name="T5" fmla="*/ 5 h 2"/>
                <a:gd name="T6" fmla="*/ 1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3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3" name="Freeform 292"/>
            <p:cNvSpPr>
              <a:spLocks noChangeAspect="1"/>
            </p:cNvSpPr>
            <p:nvPr/>
          </p:nvSpPr>
          <p:spPr bwMode="auto">
            <a:xfrm>
              <a:off x="7083032" y="2725611"/>
              <a:ext cx="107920" cy="153847"/>
            </a:xfrm>
            <a:custGeom>
              <a:avLst/>
              <a:gdLst>
                <a:gd name="T0" fmla="*/ 20 w 71"/>
                <a:gd name="T1" fmla="*/ 67 h 91"/>
                <a:gd name="T2" fmla="*/ 9 w 71"/>
                <a:gd name="T3" fmla="*/ 64 h 91"/>
                <a:gd name="T4" fmla="*/ 0 w 71"/>
                <a:gd name="T5" fmla="*/ 55 h 91"/>
                <a:gd name="T6" fmla="*/ 9 w 71"/>
                <a:gd name="T7" fmla="*/ 44 h 91"/>
                <a:gd name="T8" fmla="*/ 19 w 71"/>
                <a:gd name="T9" fmla="*/ 27 h 91"/>
                <a:gd name="T10" fmla="*/ 25 w 71"/>
                <a:gd name="T11" fmla="*/ 24 h 91"/>
                <a:gd name="T12" fmla="*/ 45 w 71"/>
                <a:gd name="T13" fmla="*/ 30 h 91"/>
                <a:gd name="T14" fmla="*/ 38 w 71"/>
                <a:gd name="T15" fmla="*/ 20 h 91"/>
                <a:gd name="T16" fmla="*/ 44 w 71"/>
                <a:gd name="T17" fmla="*/ 18 h 91"/>
                <a:gd name="T18" fmla="*/ 54 w 71"/>
                <a:gd name="T19" fmla="*/ 10 h 91"/>
                <a:gd name="T20" fmla="*/ 54 w 71"/>
                <a:gd name="T21" fmla="*/ 0 h 91"/>
                <a:gd name="T22" fmla="*/ 73 w 71"/>
                <a:gd name="T23" fmla="*/ 10 h 91"/>
                <a:gd name="T24" fmla="*/ 77 w 71"/>
                <a:gd name="T25" fmla="*/ 13 h 91"/>
                <a:gd name="T26" fmla="*/ 67 w 71"/>
                <a:gd name="T27" fmla="*/ 23 h 91"/>
                <a:gd name="T28" fmla="*/ 74 w 71"/>
                <a:gd name="T29" fmla="*/ 42 h 91"/>
                <a:gd name="T30" fmla="*/ 66 w 71"/>
                <a:gd name="T31" fmla="*/ 54 h 91"/>
                <a:gd name="T32" fmla="*/ 57 w 71"/>
                <a:gd name="T33" fmla="*/ 66 h 91"/>
                <a:gd name="T34" fmla="*/ 59 w 71"/>
                <a:gd name="T35" fmla="*/ 74 h 91"/>
                <a:gd name="T36" fmla="*/ 78 w 71"/>
                <a:gd name="T37" fmla="*/ 84 h 91"/>
                <a:gd name="T38" fmla="*/ 71 w 71"/>
                <a:gd name="T39" fmla="*/ 89 h 91"/>
                <a:gd name="T40" fmla="*/ 58 w 71"/>
                <a:gd name="T41" fmla="*/ 96 h 91"/>
                <a:gd name="T42" fmla="*/ 58 w 71"/>
                <a:gd name="T43" fmla="*/ 100 h 91"/>
                <a:gd name="T44" fmla="*/ 42 w 71"/>
                <a:gd name="T45" fmla="*/ 97 h 91"/>
                <a:gd name="T46" fmla="*/ 38 w 71"/>
                <a:gd name="T47" fmla="*/ 100 h 91"/>
                <a:gd name="T48" fmla="*/ 31 w 71"/>
                <a:gd name="T49" fmla="*/ 96 h 91"/>
                <a:gd name="T50" fmla="*/ 25 w 71"/>
                <a:gd name="T51" fmla="*/ 93 h 91"/>
                <a:gd name="T52" fmla="*/ 29 w 71"/>
                <a:gd name="T53" fmla="*/ 82 h 91"/>
                <a:gd name="T54" fmla="*/ 31 w 71"/>
                <a:gd name="T55" fmla="*/ 82 h 91"/>
                <a:gd name="T56" fmla="*/ 24 w 71"/>
                <a:gd name="T57" fmla="*/ 77 h 91"/>
                <a:gd name="T58" fmla="*/ 20 w 71"/>
                <a:gd name="T59" fmla="*/ 67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1"/>
                <a:gd name="T91" fmla="*/ 0 h 91"/>
                <a:gd name="T92" fmla="*/ 71 w 71"/>
                <a:gd name="T93" fmla="*/ 91 h 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1" h="91">
                  <a:moveTo>
                    <a:pt x="18" y="61"/>
                  </a:moveTo>
                  <a:lnTo>
                    <a:pt x="8" y="58"/>
                  </a:lnTo>
                  <a:lnTo>
                    <a:pt x="0" y="50"/>
                  </a:lnTo>
                  <a:lnTo>
                    <a:pt x="8" y="40"/>
                  </a:lnTo>
                  <a:lnTo>
                    <a:pt x="17" y="25"/>
                  </a:lnTo>
                  <a:lnTo>
                    <a:pt x="23" y="22"/>
                  </a:lnTo>
                  <a:lnTo>
                    <a:pt x="41" y="27"/>
                  </a:lnTo>
                  <a:lnTo>
                    <a:pt x="35" y="18"/>
                  </a:lnTo>
                  <a:lnTo>
                    <a:pt x="40" y="16"/>
                  </a:lnTo>
                  <a:lnTo>
                    <a:pt x="49" y="9"/>
                  </a:lnTo>
                  <a:lnTo>
                    <a:pt x="49" y="0"/>
                  </a:lnTo>
                  <a:lnTo>
                    <a:pt x="66" y="9"/>
                  </a:lnTo>
                  <a:lnTo>
                    <a:pt x="70" y="12"/>
                  </a:lnTo>
                  <a:lnTo>
                    <a:pt x="61" y="21"/>
                  </a:lnTo>
                  <a:lnTo>
                    <a:pt x="67" y="38"/>
                  </a:lnTo>
                  <a:lnTo>
                    <a:pt x="60" y="49"/>
                  </a:lnTo>
                  <a:lnTo>
                    <a:pt x="52" y="60"/>
                  </a:lnTo>
                  <a:lnTo>
                    <a:pt x="54" y="67"/>
                  </a:lnTo>
                  <a:lnTo>
                    <a:pt x="71" y="76"/>
                  </a:lnTo>
                  <a:lnTo>
                    <a:pt x="65" y="81"/>
                  </a:lnTo>
                  <a:lnTo>
                    <a:pt x="53" y="87"/>
                  </a:lnTo>
                  <a:lnTo>
                    <a:pt x="53" y="91"/>
                  </a:lnTo>
                  <a:lnTo>
                    <a:pt x="38" y="88"/>
                  </a:lnTo>
                  <a:lnTo>
                    <a:pt x="35" y="91"/>
                  </a:lnTo>
                  <a:lnTo>
                    <a:pt x="28" y="87"/>
                  </a:lnTo>
                  <a:lnTo>
                    <a:pt x="23" y="85"/>
                  </a:lnTo>
                  <a:lnTo>
                    <a:pt x="26" y="75"/>
                  </a:lnTo>
                  <a:lnTo>
                    <a:pt x="28" y="75"/>
                  </a:lnTo>
                  <a:lnTo>
                    <a:pt x="22" y="70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4" name="Freeform 293"/>
            <p:cNvSpPr>
              <a:spLocks noChangeAspect="1"/>
            </p:cNvSpPr>
            <p:nvPr/>
          </p:nvSpPr>
          <p:spPr bwMode="auto">
            <a:xfrm>
              <a:off x="7163280" y="2854842"/>
              <a:ext cx="91317" cy="130769"/>
            </a:xfrm>
            <a:custGeom>
              <a:avLst/>
              <a:gdLst>
                <a:gd name="T0" fmla="*/ 39 w 60"/>
                <a:gd name="T1" fmla="*/ 83 h 76"/>
                <a:gd name="T2" fmla="*/ 36 w 60"/>
                <a:gd name="T3" fmla="*/ 79 h 76"/>
                <a:gd name="T4" fmla="*/ 32 w 60"/>
                <a:gd name="T5" fmla="*/ 83 h 76"/>
                <a:gd name="T6" fmla="*/ 28 w 60"/>
                <a:gd name="T7" fmla="*/ 85 h 76"/>
                <a:gd name="T8" fmla="*/ 25 w 60"/>
                <a:gd name="T9" fmla="*/ 81 h 76"/>
                <a:gd name="T10" fmla="*/ 25 w 60"/>
                <a:gd name="T11" fmla="*/ 78 h 76"/>
                <a:gd name="T12" fmla="*/ 25 w 60"/>
                <a:gd name="T13" fmla="*/ 77 h 76"/>
                <a:gd name="T14" fmla="*/ 21 w 60"/>
                <a:gd name="T15" fmla="*/ 73 h 76"/>
                <a:gd name="T16" fmla="*/ 19 w 60"/>
                <a:gd name="T17" fmla="*/ 60 h 76"/>
                <a:gd name="T18" fmla="*/ 17 w 60"/>
                <a:gd name="T19" fmla="*/ 56 h 76"/>
                <a:gd name="T20" fmla="*/ 17 w 60"/>
                <a:gd name="T21" fmla="*/ 53 h 76"/>
                <a:gd name="T22" fmla="*/ 7 w 60"/>
                <a:gd name="T23" fmla="*/ 40 h 76"/>
                <a:gd name="T24" fmla="*/ 2 w 60"/>
                <a:gd name="T25" fmla="*/ 37 h 76"/>
                <a:gd name="T26" fmla="*/ 6 w 60"/>
                <a:gd name="T27" fmla="*/ 36 h 76"/>
                <a:gd name="T28" fmla="*/ 13 w 60"/>
                <a:gd name="T29" fmla="*/ 38 h 76"/>
                <a:gd name="T30" fmla="*/ 12 w 60"/>
                <a:gd name="T31" fmla="*/ 36 h 76"/>
                <a:gd name="T32" fmla="*/ 1 w 60"/>
                <a:gd name="T33" fmla="*/ 19 h 76"/>
                <a:gd name="T34" fmla="*/ 0 w 60"/>
                <a:gd name="T35" fmla="*/ 17 h 76"/>
                <a:gd name="T36" fmla="*/ 0 w 60"/>
                <a:gd name="T37" fmla="*/ 12 h 76"/>
                <a:gd name="T38" fmla="*/ 13 w 60"/>
                <a:gd name="T39" fmla="*/ 6 h 76"/>
                <a:gd name="T40" fmla="*/ 20 w 60"/>
                <a:gd name="T41" fmla="*/ 0 h 76"/>
                <a:gd name="T42" fmla="*/ 39 w 60"/>
                <a:gd name="T43" fmla="*/ 20 h 76"/>
                <a:gd name="T44" fmla="*/ 56 w 60"/>
                <a:gd name="T45" fmla="*/ 39 h 76"/>
                <a:gd name="T46" fmla="*/ 66 w 60"/>
                <a:gd name="T47" fmla="*/ 67 h 76"/>
                <a:gd name="T48" fmla="*/ 59 w 60"/>
                <a:gd name="T49" fmla="*/ 72 h 76"/>
                <a:gd name="T50" fmla="*/ 52 w 60"/>
                <a:gd name="T51" fmla="*/ 76 h 76"/>
                <a:gd name="T52" fmla="*/ 47 w 60"/>
                <a:gd name="T53" fmla="*/ 74 h 76"/>
                <a:gd name="T54" fmla="*/ 45 w 60"/>
                <a:gd name="T55" fmla="*/ 77 h 76"/>
                <a:gd name="T56" fmla="*/ 43 w 60"/>
                <a:gd name="T57" fmla="*/ 78 h 76"/>
                <a:gd name="T58" fmla="*/ 41 w 60"/>
                <a:gd name="T59" fmla="*/ 79 h 76"/>
                <a:gd name="T60" fmla="*/ 39 w 60"/>
                <a:gd name="T61" fmla="*/ 83 h 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"/>
                <a:gd name="T94" fmla="*/ 0 h 76"/>
                <a:gd name="T95" fmla="*/ 60 w 60"/>
                <a:gd name="T96" fmla="*/ 76 h 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" h="76">
                  <a:moveTo>
                    <a:pt x="35" y="74"/>
                  </a:moveTo>
                  <a:lnTo>
                    <a:pt x="33" y="71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3" y="72"/>
                  </a:lnTo>
                  <a:lnTo>
                    <a:pt x="23" y="70"/>
                  </a:lnTo>
                  <a:lnTo>
                    <a:pt x="23" y="69"/>
                  </a:lnTo>
                  <a:lnTo>
                    <a:pt x="19" y="65"/>
                  </a:lnTo>
                  <a:lnTo>
                    <a:pt x="17" y="54"/>
                  </a:lnTo>
                  <a:lnTo>
                    <a:pt x="15" y="50"/>
                  </a:lnTo>
                  <a:lnTo>
                    <a:pt x="15" y="47"/>
                  </a:lnTo>
                  <a:lnTo>
                    <a:pt x="6" y="36"/>
                  </a:lnTo>
                  <a:lnTo>
                    <a:pt x="2" y="33"/>
                  </a:lnTo>
                  <a:lnTo>
                    <a:pt x="5" y="32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35" y="18"/>
                  </a:lnTo>
                  <a:lnTo>
                    <a:pt x="51" y="3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7" y="68"/>
                  </a:lnTo>
                  <a:lnTo>
                    <a:pt x="43" y="66"/>
                  </a:lnTo>
                  <a:lnTo>
                    <a:pt x="41" y="69"/>
                  </a:lnTo>
                  <a:lnTo>
                    <a:pt x="39" y="70"/>
                  </a:lnTo>
                  <a:lnTo>
                    <a:pt x="37" y="71"/>
                  </a:lnTo>
                  <a:lnTo>
                    <a:pt x="35" y="7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5" name="Freeform 294"/>
            <p:cNvSpPr>
              <a:spLocks noChangeAspect="1"/>
            </p:cNvSpPr>
            <p:nvPr/>
          </p:nvSpPr>
          <p:spPr bwMode="auto">
            <a:xfrm>
              <a:off x="7150827" y="3268689"/>
              <a:ext cx="33206" cy="98462"/>
            </a:xfrm>
            <a:custGeom>
              <a:avLst/>
              <a:gdLst>
                <a:gd name="T0" fmla="*/ 17 w 23"/>
                <a:gd name="T1" fmla="*/ 64 h 57"/>
                <a:gd name="T2" fmla="*/ 3 w 23"/>
                <a:gd name="T3" fmla="*/ 48 h 57"/>
                <a:gd name="T4" fmla="*/ 0 w 23"/>
                <a:gd name="T5" fmla="*/ 25 h 57"/>
                <a:gd name="T6" fmla="*/ 6 w 23"/>
                <a:gd name="T7" fmla="*/ 13 h 57"/>
                <a:gd name="T8" fmla="*/ 13 w 23"/>
                <a:gd name="T9" fmla="*/ 0 h 57"/>
                <a:gd name="T10" fmla="*/ 24 w 23"/>
                <a:gd name="T11" fmla="*/ 3 h 57"/>
                <a:gd name="T12" fmla="*/ 22 w 23"/>
                <a:gd name="T13" fmla="*/ 18 h 57"/>
                <a:gd name="T14" fmla="*/ 20 w 23"/>
                <a:gd name="T15" fmla="*/ 34 h 57"/>
                <a:gd name="T16" fmla="*/ 18 w 23"/>
                <a:gd name="T17" fmla="*/ 49 h 57"/>
                <a:gd name="T18" fmla="*/ 17 w 23"/>
                <a:gd name="T19" fmla="*/ 64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7"/>
                <a:gd name="T32" fmla="*/ 23 w 2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7">
                  <a:moveTo>
                    <a:pt x="16" y="57"/>
                  </a:moveTo>
                  <a:lnTo>
                    <a:pt x="3" y="43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0"/>
                  </a:lnTo>
                  <a:lnTo>
                    <a:pt x="23" y="3"/>
                  </a:lnTo>
                  <a:lnTo>
                    <a:pt x="21" y="16"/>
                  </a:lnTo>
                  <a:lnTo>
                    <a:pt x="19" y="30"/>
                  </a:lnTo>
                  <a:lnTo>
                    <a:pt x="17" y="4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6" name="Freeform 295"/>
            <p:cNvSpPr>
              <a:spLocks noChangeAspect="1"/>
            </p:cNvSpPr>
            <p:nvPr/>
          </p:nvSpPr>
          <p:spPr bwMode="auto">
            <a:xfrm>
              <a:off x="6157408" y="2451765"/>
              <a:ext cx="719468" cy="313847"/>
            </a:xfrm>
            <a:custGeom>
              <a:avLst/>
              <a:gdLst>
                <a:gd name="T0" fmla="*/ 307 w 467"/>
                <a:gd name="T1" fmla="*/ 194 h 185"/>
                <a:gd name="T2" fmla="*/ 281 w 467"/>
                <a:gd name="T3" fmla="*/ 185 h 185"/>
                <a:gd name="T4" fmla="*/ 235 w 467"/>
                <a:gd name="T5" fmla="*/ 183 h 185"/>
                <a:gd name="T6" fmla="*/ 190 w 467"/>
                <a:gd name="T7" fmla="*/ 180 h 185"/>
                <a:gd name="T8" fmla="*/ 161 w 467"/>
                <a:gd name="T9" fmla="*/ 150 h 185"/>
                <a:gd name="T10" fmla="*/ 116 w 467"/>
                <a:gd name="T11" fmla="*/ 137 h 185"/>
                <a:gd name="T12" fmla="*/ 79 w 467"/>
                <a:gd name="T13" fmla="*/ 130 h 185"/>
                <a:gd name="T14" fmla="*/ 67 w 467"/>
                <a:gd name="T15" fmla="*/ 98 h 185"/>
                <a:gd name="T16" fmla="*/ 30 w 467"/>
                <a:gd name="T17" fmla="*/ 79 h 185"/>
                <a:gd name="T18" fmla="*/ 1 w 467"/>
                <a:gd name="T19" fmla="*/ 58 h 185"/>
                <a:gd name="T20" fmla="*/ 8 w 467"/>
                <a:gd name="T21" fmla="*/ 49 h 185"/>
                <a:gd name="T22" fmla="*/ 37 w 467"/>
                <a:gd name="T23" fmla="*/ 34 h 185"/>
                <a:gd name="T24" fmla="*/ 84 w 467"/>
                <a:gd name="T25" fmla="*/ 28 h 185"/>
                <a:gd name="T26" fmla="*/ 114 w 467"/>
                <a:gd name="T27" fmla="*/ 39 h 185"/>
                <a:gd name="T28" fmla="*/ 148 w 467"/>
                <a:gd name="T29" fmla="*/ 33 h 185"/>
                <a:gd name="T30" fmla="*/ 137 w 467"/>
                <a:gd name="T31" fmla="*/ 0 h 185"/>
                <a:gd name="T32" fmla="*/ 190 w 467"/>
                <a:gd name="T33" fmla="*/ 12 h 185"/>
                <a:gd name="T34" fmla="*/ 227 w 467"/>
                <a:gd name="T35" fmla="*/ 35 h 185"/>
                <a:gd name="T36" fmla="*/ 275 w 467"/>
                <a:gd name="T37" fmla="*/ 34 h 185"/>
                <a:gd name="T38" fmla="*/ 306 w 467"/>
                <a:gd name="T39" fmla="*/ 46 h 185"/>
                <a:gd name="T40" fmla="*/ 356 w 467"/>
                <a:gd name="T41" fmla="*/ 52 h 185"/>
                <a:gd name="T42" fmla="*/ 393 w 467"/>
                <a:gd name="T43" fmla="*/ 34 h 185"/>
                <a:gd name="T44" fmla="*/ 436 w 467"/>
                <a:gd name="T45" fmla="*/ 42 h 185"/>
                <a:gd name="T46" fmla="*/ 441 w 467"/>
                <a:gd name="T47" fmla="*/ 73 h 185"/>
                <a:gd name="T48" fmla="*/ 450 w 467"/>
                <a:gd name="T49" fmla="*/ 82 h 185"/>
                <a:gd name="T50" fmla="*/ 473 w 467"/>
                <a:gd name="T51" fmla="*/ 85 h 185"/>
                <a:gd name="T52" fmla="*/ 516 w 467"/>
                <a:gd name="T53" fmla="*/ 95 h 185"/>
                <a:gd name="T54" fmla="*/ 493 w 467"/>
                <a:gd name="T55" fmla="*/ 105 h 185"/>
                <a:gd name="T56" fmla="*/ 471 w 467"/>
                <a:gd name="T57" fmla="*/ 127 h 185"/>
                <a:gd name="T58" fmla="*/ 441 w 467"/>
                <a:gd name="T59" fmla="*/ 140 h 185"/>
                <a:gd name="T60" fmla="*/ 420 w 467"/>
                <a:gd name="T61" fmla="*/ 152 h 185"/>
                <a:gd name="T62" fmla="*/ 415 w 467"/>
                <a:gd name="T63" fmla="*/ 173 h 185"/>
                <a:gd name="T64" fmla="*/ 382 w 467"/>
                <a:gd name="T65" fmla="*/ 187 h 185"/>
                <a:gd name="T66" fmla="*/ 351 w 467"/>
                <a:gd name="T67" fmla="*/ 196 h 185"/>
                <a:gd name="T68" fmla="*/ 327 w 467"/>
                <a:gd name="T69" fmla="*/ 198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185"/>
                <a:gd name="T107" fmla="*/ 467 w 467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185">
                  <a:moveTo>
                    <a:pt x="294" y="180"/>
                  </a:moveTo>
                  <a:lnTo>
                    <a:pt x="276" y="176"/>
                  </a:lnTo>
                  <a:lnTo>
                    <a:pt x="258" y="173"/>
                  </a:lnTo>
                  <a:lnTo>
                    <a:pt x="252" y="168"/>
                  </a:lnTo>
                  <a:lnTo>
                    <a:pt x="231" y="167"/>
                  </a:lnTo>
                  <a:lnTo>
                    <a:pt x="211" y="166"/>
                  </a:lnTo>
                  <a:lnTo>
                    <a:pt x="192" y="164"/>
                  </a:lnTo>
                  <a:lnTo>
                    <a:pt x="171" y="163"/>
                  </a:lnTo>
                  <a:lnTo>
                    <a:pt x="158" y="150"/>
                  </a:lnTo>
                  <a:lnTo>
                    <a:pt x="145" y="136"/>
                  </a:lnTo>
                  <a:lnTo>
                    <a:pt x="125" y="130"/>
                  </a:lnTo>
                  <a:lnTo>
                    <a:pt x="104" y="124"/>
                  </a:lnTo>
                  <a:lnTo>
                    <a:pt x="87" y="120"/>
                  </a:lnTo>
                  <a:lnTo>
                    <a:pt x="71" y="118"/>
                  </a:lnTo>
                  <a:lnTo>
                    <a:pt x="65" y="103"/>
                  </a:lnTo>
                  <a:lnTo>
                    <a:pt x="60" y="89"/>
                  </a:lnTo>
                  <a:lnTo>
                    <a:pt x="38" y="74"/>
                  </a:lnTo>
                  <a:lnTo>
                    <a:pt x="27" y="72"/>
                  </a:lnTo>
                  <a:lnTo>
                    <a:pt x="7" y="59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3" y="31"/>
                  </a:lnTo>
                  <a:lnTo>
                    <a:pt x="47" y="23"/>
                  </a:lnTo>
                  <a:lnTo>
                    <a:pt x="75" y="25"/>
                  </a:lnTo>
                  <a:lnTo>
                    <a:pt x="80" y="31"/>
                  </a:lnTo>
                  <a:lnTo>
                    <a:pt x="102" y="35"/>
                  </a:lnTo>
                  <a:lnTo>
                    <a:pt x="122" y="38"/>
                  </a:lnTo>
                  <a:lnTo>
                    <a:pt x="133" y="30"/>
                  </a:lnTo>
                  <a:lnTo>
                    <a:pt x="120" y="18"/>
                  </a:lnTo>
                  <a:lnTo>
                    <a:pt x="123" y="0"/>
                  </a:lnTo>
                  <a:lnTo>
                    <a:pt x="147" y="6"/>
                  </a:lnTo>
                  <a:lnTo>
                    <a:pt x="171" y="11"/>
                  </a:lnTo>
                  <a:lnTo>
                    <a:pt x="182" y="22"/>
                  </a:lnTo>
                  <a:lnTo>
                    <a:pt x="204" y="32"/>
                  </a:lnTo>
                  <a:lnTo>
                    <a:pt x="228" y="28"/>
                  </a:lnTo>
                  <a:lnTo>
                    <a:pt x="247" y="31"/>
                  </a:lnTo>
                  <a:lnTo>
                    <a:pt x="267" y="36"/>
                  </a:lnTo>
                  <a:lnTo>
                    <a:pt x="275" y="42"/>
                  </a:lnTo>
                  <a:lnTo>
                    <a:pt x="303" y="49"/>
                  </a:lnTo>
                  <a:lnTo>
                    <a:pt x="320" y="47"/>
                  </a:lnTo>
                  <a:lnTo>
                    <a:pt x="337" y="43"/>
                  </a:lnTo>
                  <a:lnTo>
                    <a:pt x="353" y="31"/>
                  </a:lnTo>
                  <a:lnTo>
                    <a:pt x="379" y="37"/>
                  </a:lnTo>
                  <a:lnTo>
                    <a:pt x="392" y="38"/>
                  </a:lnTo>
                  <a:lnTo>
                    <a:pt x="395" y="52"/>
                  </a:lnTo>
                  <a:lnTo>
                    <a:pt x="396" y="66"/>
                  </a:lnTo>
                  <a:lnTo>
                    <a:pt x="392" y="67"/>
                  </a:lnTo>
                  <a:lnTo>
                    <a:pt x="404" y="74"/>
                  </a:lnTo>
                  <a:lnTo>
                    <a:pt x="420" y="74"/>
                  </a:lnTo>
                  <a:lnTo>
                    <a:pt x="425" y="77"/>
                  </a:lnTo>
                  <a:lnTo>
                    <a:pt x="432" y="70"/>
                  </a:lnTo>
                  <a:lnTo>
                    <a:pt x="463" y="86"/>
                  </a:lnTo>
                  <a:lnTo>
                    <a:pt x="467" y="95"/>
                  </a:lnTo>
                  <a:lnTo>
                    <a:pt x="443" y="95"/>
                  </a:lnTo>
                  <a:lnTo>
                    <a:pt x="426" y="103"/>
                  </a:lnTo>
                  <a:lnTo>
                    <a:pt x="423" y="115"/>
                  </a:lnTo>
                  <a:lnTo>
                    <a:pt x="409" y="119"/>
                  </a:lnTo>
                  <a:lnTo>
                    <a:pt x="396" y="127"/>
                  </a:lnTo>
                  <a:lnTo>
                    <a:pt x="374" y="121"/>
                  </a:lnTo>
                  <a:lnTo>
                    <a:pt x="377" y="138"/>
                  </a:lnTo>
                  <a:lnTo>
                    <a:pt x="386" y="146"/>
                  </a:lnTo>
                  <a:lnTo>
                    <a:pt x="373" y="157"/>
                  </a:lnTo>
                  <a:lnTo>
                    <a:pt x="360" y="169"/>
                  </a:lnTo>
                  <a:lnTo>
                    <a:pt x="343" y="170"/>
                  </a:lnTo>
                  <a:lnTo>
                    <a:pt x="325" y="172"/>
                  </a:lnTo>
                  <a:lnTo>
                    <a:pt x="315" y="178"/>
                  </a:lnTo>
                  <a:lnTo>
                    <a:pt x="305" y="185"/>
                  </a:lnTo>
                  <a:lnTo>
                    <a:pt x="294" y="18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7" name="Freeform 296"/>
            <p:cNvSpPr>
              <a:spLocks noChangeAspect="1"/>
            </p:cNvSpPr>
            <p:nvPr/>
          </p:nvSpPr>
          <p:spPr bwMode="auto">
            <a:xfrm>
              <a:off x="5287128" y="2353303"/>
              <a:ext cx="855061" cy="420001"/>
            </a:xfrm>
            <a:custGeom>
              <a:avLst/>
              <a:gdLst>
                <a:gd name="T0" fmla="*/ 72 w 557"/>
                <a:gd name="T1" fmla="*/ 162 h 246"/>
                <a:gd name="T2" fmla="*/ 50 w 557"/>
                <a:gd name="T3" fmla="*/ 172 h 246"/>
                <a:gd name="T4" fmla="*/ 19 w 557"/>
                <a:gd name="T5" fmla="*/ 139 h 246"/>
                <a:gd name="T6" fmla="*/ 3 w 557"/>
                <a:gd name="T7" fmla="*/ 103 h 246"/>
                <a:gd name="T8" fmla="*/ 24 w 557"/>
                <a:gd name="T9" fmla="*/ 90 h 246"/>
                <a:gd name="T10" fmla="*/ 39 w 557"/>
                <a:gd name="T11" fmla="*/ 72 h 246"/>
                <a:gd name="T12" fmla="*/ 72 w 557"/>
                <a:gd name="T13" fmla="*/ 63 h 246"/>
                <a:gd name="T14" fmla="*/ 114 w 557"/>
                <a:gd name="T15" fmla="*/ 82 h 246"/>
                <a:gd name="T16" fmla="*/ 168 w 557"/>
                <a:gd name="T17" fmla="*/ 80 h 246"/>
                <a:gd name="T18" fmla="*/ 200 w 557"/>
                <a:gd name="T19" fmla="*/ 79 h 246"/>
                <a:gd name="T20" fmla="*/ 191 w 557"/>
                <a:gd name="T21" fmla="*/ 38 h 246"/>
                <a:gd name="T22" fmla="*/ 186 w 557"/>
                <a:gd name="T23" fmla="*/ 30 h 246"/>
                <a:gd name="T24" fmla="*/ 226 w 557"/>
                <a:gd name="T25" fmla="*/ 23 h 246"/>
                <a:gd name="T26" fmla="*/ 264 w 557"/>
                <a:gd name="T27" fmla="*/ 12 h 246"/>
                <a:gd name="T28" fmla="*/ 300 w 557"/>
                <a:gd name="T29" fmla="*/ 2 h 246"/>
                <a:gd name="T30" fmla="*/ 325 w 557"/>
                <a:gd name="T31" fmla="*/ 12 h 246"/>
                <a:gd name="T32" fmla="*/ 366 w 557"/>
                <a:gd name="T33" fmla="*/ 29 h 246"/>
                <a:gd name="T34" fmla="*/ 398 w 557"/>
                <a:gd name="T35" fmla="*/ 23 h 246"/>
                <a:gd name="T36" fmla="*/ 421 w 557"/>
                <a:gd name="T37" fmla="*/ 19 h 246"/>
                <a:gd name="T38" fmla="*/ 439 w 557"/>
                <a:gd name="T39" fmla="*/ 43 h 246"/>
                <a:gd name="T40" fmla="*/ 480 w 557"/>
                <a:gd name="T41" fmla="*/ 71 h 246"/>
                <a:gd name="T42" fmla="*/ 506 w 557"/>
                <a:gd name="T43" fmla="*/ 80 h 246"/>
                <a:gd name="T44" fmla="*/ 537 w 557"/>
                <a:gd name="T45" fmla="*/ 82 h 246"/>
                <a:gd name="T46" fmla="*/ 579 w 557"/>
                <a:gd name="T47" fmla="*/ 107 h 246"/>
                <a:gd name="T48" fmla="*/ 618 w 557"/>
                <a:gd name="T49" fmla="*/ 122 h 246"/>
                <a:gd name="T50" fmla="*/ 604 w 557"/>
                <a:gd name="T51" fmla="*/ 140 h 246"/>
                <a:gd name="T52" fmla="*/ 597 w 557"/>
                <a:gd name="T53" fmla="*/ 163 h 246"/>
                <a:gd name="T54" fmla="*/ 574 w 557"/>
                <a:gd name="T55" fmla="*/ 175 h 246"/>
                <a:gd name="T56" fmla="*/ 582 w 557"/>
                <a:gd name="T57" fmla="*/ 199 h 246"/>
                <a:gd name="T58" fmla="*/ 540 w 557"/>
                <a:gd name="T59" fmla="*/ 204 h 246"/>
                <a:gd name="T60" fmla="*/ 558 w 557"/>
                <a:gd name="T61" fmla="*/ 223 h 246"/>
                <a:gd name="T62" fmla="*/ 566 w 557"/>
                <a:gd name="T63" fmla="*/ 242 h 246"/>
                <a:gd name="T64" fmla="*/ 543 w 557"/>
                <a:gd name="T65" fmla="*/ 233 h 246"/>
                <a:gd name="T66" fmla="*/ 499 w 557"/>
                <a:gd name="T67" fmla="*/ 237 h 246"/>
                <a:gd name="T68" fmla="*/ 463 w 557"/>
                <a:gd name="T69" fmla="*/ 236 h 246"/>
                <a:gd name="T70" fmla="*/ 437 w 557"/>
                <a:gd name="T71" fmla="*/ 245 h 246"/>
                <a:gd name="T72" fmla="*/ 409 w 557"/>
                <a:gd name="T73" fmla="*/ 251 h 246"/>
                <a:gd name="T74" fmla="*/ 378 w 557"/>
                <a:gd name="T75" fmla="*/ 273 h 246"/>
                <a:gd name="T76" fmla="*/ 347 w 557"/>
                <a:gd name="T77" fmla="*/ 257 h 246"/>
                <a:gd name="T78" fmla="*/ 330 w 557"/>
                <a:gd name="T79" fmla="*/ 230 h 246"/>
                <a:gd name="T80" fmla="*/ 294 w 557"/>
                <a:gd name="T81" fmla="*/ 226 h 246"/>
                <a:gd name="T82" fmla="*/ 261 w 557"/>
                <a:gd name="T83" fmla="*/ 224 h 246"/>
                <a:gd name="T84" fmla="*/ 224 w 557"/>
                <a:gd name="T85" fmla="*/ 195 h 246"/>
                <a:gd name="T86" fmla="*/ 184 w 557"/>
                <a:gd name="T87" fmla="*/ 191 h 246"/>
                <a:gd name="T88" fmla="*/ 168 w 557"/>
                <a:gd name="T89" fmla="*/ 216 h 246"/>
                <a:gd name="T90" fmla="*/ 178 w 557"/>
                <a:gd name="T91" fmla="*/ 251 h 246"/>
                <a:gd name="T92" fmla="*/ 163 w 557"/>
                <a:gd name="T93" fmla="*/ 263 h 246"/>
                <a:gd name="T94" fmla="*/ 145 w 557"/>
                <a:gd name="T95" fmla="*/ 244 h 246"/>
                <a:gd name="T96" fmla="*/ 104 w 557"/>
                <a:gd name="T97" fmla="*/ 239 h 246"/>
                <a:gd name="T98" fmla="*/ 83 w 557"/>
                <a:gd name="T99" fmla="*/ 215 h 246"/>
                <a:gd name="T100" fmla="*/ 93 w 557"/>
                <a:gd name="T101" fmla="*/ 209 h 246"/>
                <a:gd name="T102" fmla="*/ 94 w 557"/>
                <a:gd name="T103" fmla="*/ 193 h 246"/>
                <a:gd name="T104" fmla="*/ 111 w 557"/>
                <a:gd name="T105" fmla="*/ 185 h 246"/>
                <a:gd name="T106" fmla="*/ 85 w 557"/>
                <a:gd name="T107" fmla="*/ 163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7"/>
                <a:gd name="T163" fmla="*/ 0 h 246"/>
                <a:gd name="T164" fmla="*/ 557 w 557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7" h="246">
                  <a:moveTo>
                    <a:pt x="77" y="147"/>
                  </a:moveTo>
                  <a:lnTo>
                    <a:pt x="65" y="146"/>
                  </a:lnTo>
                  <a:lnTo>
                    <a:pt x="47" y="154"/>
                  </a:lnTo>
                  <a:lnTo>
                    <a:pt x="45" y="155"/>
                  </a:lnTo>
                  <a:lnTo>
                    <a:pt x="34" y="138"/>
                  </a:lnTo>
                  <a:lnTo>
                    <a:pt x="17" y="125"/>
                  </a:lnTo>
                  <a:lnTo>
                    <a:pt x="0" y="112"/>
                  </a:lnTo>
                  <a:lnTo>
                    <a:pt x="3" y="93"/>
                  </a:lnTo>
                  <a:lnTo>
                    <a:pt x="5" y="74"/>
                  </a:lnTo>
                  <a:lnTo>
                    <a:pt x="22" y="81"/>
                  </a:lnTo>
                  <a:lnTo>
                    <a:pt x="24" y="74"/>
                  </a:lnTo>
                  <a:lnTo>
                    <a:pt x="35" y="65"/>
                  </a:lnTo>
                  <a:lnTo>
                    <a:pt x="46" y="58"/>
                  </a:lnTo>
                  <a:lnTo>
                    <a:pt x="65" y="57"/>
                  </a:lnTo>
                  <a:lnTo>
                    <a:pt x="84" y="65"/>
                  </a:lnTo>
                  <a:lnTo>
                    <a:pt x="103" y="74"/>
                  </a:lnTo>
                  <a:lnTo>
                    <a:pt x="124" y="72"/>
                  </a:lnTo>
                  <a:lnTo>
                    <a:pt x="151" y="72"/>
                  </a:lnTo>
                  <a:lnTo>
                    <a:pt x="178" y="76"/>
                  </a:lnTo>
                  <a:lnTo>
                    <a:pt x="180" y="71"/>
                  </a:lnTo>
                  <a:lnTo>
                    <a:pt x="166" y="54"/>
                  </a:lnTo>
                  <a:lnTo>
                    <a:pt x="172" y="34"/>
                  </a:lnTo>
                  <a:lnTo>
                    <a:pt x="185" y="35"/>
                  </a:lnTo>
                  <a:lnTo>
                    <a:pt x="168" y="27"/>
                  </a:lnTo>
                  <a:lnTo>
                    <a:pt x="186" y="23"/>
                  </a:lnTo>
                  <a:lnTo>
                    <a:pt x="204" y="21"/>
                  </a:lnTo>
                  <a:lnTo>
                    <a:pt x="221" y="16"/>
                  </a:lnTo>
                  <a:lnTo>
                    <a:pt x="238" y="11"/>
                  </a:lnTo>
                  <a:lnTo>
                    <a:pt x="253" y="6"/>
                  </a:lnTo>
                  <a:lnTo>
                    <a:pt x="270" y="2"/>
                  </a:lnTo>
                  <a:lnTo>
                    <a:pt x="283" y="0"/>
                  </a:lnTo>
                  <a:lnTo>
                    <a:pt x="293" y="11"/>
                  </a:lnTo>
                  <a:lnTo>
                    <a:pt x="319" y="21"/>
                  </a:lnTo>
                  <a:lnTo>
                    <a:pt x="330" y="26"/>
                  </a:lnTo>
                  <a:lnTo>
                    <a:pt x="341" y="28"/>
                  </a:lnTo>
                  <a:lnTo>
                    <a:pt x="359" y="21"/>
                  </a:lnTo>
                  <a:lnTo>
                    <a:pt x="376" y="15"/>
                  </a:lnTo>
                  <a:lnTo>
                    <a:pt x="379" y="17"/>
                  </a:lnTo>
                  <a:lnTo>
                    <a:pt x="377" y="26"/>
                  </a:lnTo>
                  <a:lnTo>
                    <a:pt x="396" y="39"/>
                  </a:lnTo>
                  <a:lnTo>
                    <a:pt x="414" y="51"/>
                  </a:lnTo>
                  <a:lnTo>
                    <a:pt x="433" y="64"/>
                  </a:lnTo>
                  <a:lnTo>
                    <a:pt x="453" y="77"/>
                  </a:lnTo>
                  <a:lnTo>
                    <a:pt x="456" y="72"/>
                  </a:lnTo>
                  <a:lnTo>
                    <a:pt x="466" y="76"/>
                  </a:lnTo>
                  <a:lnTo>
                    <a:pt x="484" y="74"/>
                  </a:lnTo>
                  <a:lnTo>
                    <a:pt x="503" y="86"/>
                  </a:lnTo>
                  <a:lnTo>
                    <a:pt x="522" y="96"/>
                  </a:lnTo>
                  <a:lnTo>
                    <a:pt x="540" y="93"/>
                  </a:lnTo>
                  <a:lnTo>
                    <a:pt x="557" y="110"/>
                  </a:lnTo>
                  <a:lnTo>
                    <a:pt x="551" y="122"/>
                  </a:lnTo>
                  <a:lnTo>
                    <a:pt x="544" y="126"/>
                  </a:lnTo>
                  <a:lnTo>
                    <a:pt x="551" y="144"/>
                  </a:lnTo>
                  <a:lnTo>
                    <a:pt x="538" y="147"/>
                  </a:lnTo>
                  <a:lnTo>
                    <a:pt x="515" y="142"/>
                  </a:lnTo>
                  <a:lnTo>
                    <a:pt x="517" y="158"/>
                  </a:lnTo>
                  <a:lnTo>
                    <a:pt x="519" y="172"/>
                  </a:lnTo>
                  <a:lnTo>
                    <a:pt x="525" y="179"/>
                  </a:lnTo>
                  <a:lnTo>
                    <a:pt x="504" y="177"/>
                  </a:lnTo>
                  <a:lnTo>
                    <a:pt x="487" y="184"/>
                  </a:lnTo>
                  <a:lnTo>
                    <a:pt x="497" y="188"/>
                  </a:lnTo>
                  <a:lnTo>
                    <a:pt x="503" y="201"/>
                  </a:lnTo>
                  <a:lnTo>
                    <a:pt x="510" y="214"/>
                  </a:lnTo>
                  <a:lnTo>
                    <a:pt x="510" y="218"/>
                  </a:lnTo>
                  <a:lnTo>
                    <a:pt x="507" y="221"/>
                  </a:lnTo>
                  <a:lnTo>
                    <a:pt x="489" y="210"/>
                  </a:lnTo>
                  <a:lnTo>
                    <a:pt x="469" y="212"/>
                  </a:lnTo>
                  <a:lnTo>
                    <a:pt x="450" y="214"/>
                  </a:lnTo>
                  <a:lnTo>
                    <a:pt x="430" y="214"/>
                  </a:lnTo>
                  <a:lnTo>
                    <a:pt x="417" y="213"/>
                  </a:lnTo>
                  <a:lnTo>
                    <a:pt x="408" y="222"/>
                  </a:lnTo>
                  <a:lnTo>
                    <a:pt x="394" y="221"/>
                  </a:lnTo>
                  <a:lnTo>
                    <a:pt x="378" y="219"/>
                  </a:lnTo>
                  <a:lnTo>
                    <a:pt x="369" y="226"/>
                  </a:lnTo>
                  <a:lnTo>
                    <a:pt x="355" y="237"/>
                  </a:lnTo>
                  <a:lnTo>
                    <a:pt x="341" y="246"/>
                  </a:lnTo>
                  <a:lnTo>
                    <a:pt x="328" y="239"/>
                  </a:lnTo>
                  <a:lnTo>
                    <a:pt x="313" y="232"/>
                  </a:lnTo>
                  <a:lnTo>
                    <a:pt x="312" y="218"/>
                  </a:lnTo>
                  <a:lnTo>
                    <a:pt x="297" y="207"/>
                  </a:lnTo>
                  <a:lnTo>
                    <a:pt x="281" y="206"/>
                  </a:lnTo>
                  <a:lnTo>
                    <a:pt x="265" y="204"/>
                  </a:lnTo>
                  <a:lnTo>
                    <a:pt x="251" y="203"/>
                  </a:lnTo>
                  <a:lnTo>
                    <a:pt x="235" y="202"/>
                  </a:lnTo>
                  <a:lnTo>
                    <a:pt x="221" y="185"/>
                  </a:lnTo>
                  <a:lnTo>
                    <a:pt x="202" y="176"/>
                  </a:lnTo>
                  <a:lnTo>
                    <a:pt x="183" y="165"/>
                  </a:lnTo>
                  <a:lnTo>
                    <a:pt x="166" y="172"/>
                  </a:lnTo>
                  <a:lnTo>
                    <a:pt x="148" y="178"/>
                  </a:lnTo>
                  <a:lnTo>
                    <a:pt x="151" y="195"/>
                  </a:lnTo>
                  <a:lnTo>
                    <a:pt x="155" y="210"/>
                  </a:lnTo>
                  <a:lnTo>
                    <a:pt x="160" y="226"/>
                  </a:lnTo>
                  <a:lnTo>
                    <a:pt x="163" y="243"/>
                  </a:lnTo>
                  <a:lnTo>
                    <a:pt x="147" y="237"/>
                  </a:lnTo>
                  <a:lnTo>
                    <a:pt x="130" y="232"/>
                  </a:lnTo>
                  <a:lnTo>
                    <a:pt x="131" y="220"/>
                  </a:lnTo>
                  <a:lnTo>
                    <a:pt x="106" y="220"/>
                  </a:lnTo>
                  <a:lnTo>
                    <a:pt x="94" y="215"/>
                  </a:lnTo>
                  <a:lnTo>
                    <a:pt x="88" y="212"/>
                  </a:lnTo>
                  <a:lnTo>
                    <a:pt x="75" y="194"/>
                  </a:lnTo>
                  <a:lnTo>
                    <a:pt x="67" y="189"/>
                  </a:lnTo>
                  <a:lnTo>
                    <a:pt x="84" y="188"/>
                  </a:lnTo>
                  <a:lnTo>
                    <a:pt x="77" y="182"/>
                  </a:lnTo>
                  <a:lnTo>
                    <a:pt x="85" y="174"/>
                  </a:lnTo>
                  <a:lnTo>
                    <a:pt x="103" y="174"/>
                  </a:lnTo>
                  <a:lnTo>
                    <a:pt x="100" y="167"/>
                  </a:lnTo>
                  <a:lnTo>
                    <a:pt x="96" y="148"/>
                  </a:lnTo>
                  <a:lnTo>
                    <a:pt x="77" y="14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8" name="Freeform 297"/>
            <p:cNvSpPr>
              <a:spLocks noChangeAspect="1"/>
            </p:cNvSpPr>
            <p:nvPr/>
          </p:nvSpPr>
          <p:spPr bwMode="auto">
            <a:xfrm>
              <a:off x="5152919" y="2690227"/>
              <a:ext cx="184018" cy="80000"/>
            </a:xfrm>
            <a:custGeom>
              <a:avLst/>
              <a:gdLst>
                <a:gd name="T0" fmla="*/ 27 w 120"/>
                <a:gd name="T1" fmla="*/ 19 h 46"/>
                <a:gd name="T2" fmla="*/ 0 w 120"/>
                <a:gd name="T3" fmla="*/ 3 h 46"/>
                <a:gd name="T4" fmla="*/ 1 w 120"/>
                <a:gd name="T5" fmla="*/ 0 h 46"/>
                <a:gd name="T6" fmla="*/ 19 w 120"/>
                <a:gd name="T7" fmla="*/ 2 h 46"/>
                <a:gd name="T8" fmla="*/ 37 w 120"/>
                <a:gd name="T9" fmla="*/ 3 h 46"/>
                <a:gd name="T10" fmla="*/ 61 w 120"/>
                <a:gd name="T11" fmla="*/ 14 h 46"/>
                <a:gd name="T12" fmla="*/ 85 w 120"/>
                <a:gd name="T13" fmla="*/ 24 h 46"/>
                <a:gd name="T14" fmla="*/ 109 w 120"/>
                <a:gd name="T15" fmla="*/ 33 h 46"/>
                <a:gd name="T16" fmla="*/ 133 w 120"/>
                <a:gd name="T17" fmla="*/ 43 h 46"/>
                <a:gd name="T18" fmla="*/ 127 w 120"/>
                <a:gd name="T19" fmla="*/ 52 h 46"/>
                <a:gd name="T20" fmla="*/ 112 w 120"/>
                <a:gd name="T21" fmla="*/ 51 h 46"/>
                <a:gd name="T22" fmla="*/ 88 w 120"/>
                <a:gd name="T23" fmla="*/ 50 h 46"/>
                <a:gd name="T24" fmla="*/ 63 w 120"/>
                <a:gd name="T25" fmla="*/ 50 h 46"/>
                <a:gd name="T26" fmla="*/ 43 w 120"/>
                <a:gd name="T27" fmla="*/ 51 h 46"/>
                <a:gd name="T28" fmla="*/ 42 w 120"/>
                <a:gd name="T29" fmla="*/ 36 h 46"/>
                <a:gd name="T30" fmla="*/ 27 w 120"/>
                <a:gd name="T31" fmla="*/ 19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46"/>
                <a:gd name="T50" fmla="*/ 120 w 120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46">
                  <a:moveTo>
                    <a:pt x="24" y="1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7" y="2"/>
                  </a:lnTo>
                  <a:lnTo>
                    <a:pt x="33" y="3"/>
                  </a:lnTo>
                  <a:lnTo>
                    <a:pt x="55" y="12"/>
                  </a:lnTo>
                  <a:lnTo>
                    <a:pt x="77" y="21"/>
                  </a:lnTo>
                  <a:lnTo>
                    <a:pt x="98" y="29"/>
                  </a:lnTo>
                  <a:lnTo>
                    <a:pt x="120" y="38"/>
                  </a:lnTo>
                  <a:lnTo>
                    <a:pt x="115" y="46"/>
                  </a:lnTo>
                  <a:lnTo>
                    <a:pt x="101" y="45"/>
                  </a:lnTo>
                  <a:lnTo>
                    <a:pt x="79" y="44"/>
                  </a:lnTo>
                  <a:lnTo>
                    <a:pt x="57" y="44"/>
                  </a:lnTo>
                  <a:lnTo>
                    <a:pt x="39" y="45"/>
                  </a:lnTo>
                  <a:lnTo>
                    <a:pt x="38" y="32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09" name="Freeform 298"/>
            <p:cNvSpPr>
              <a:spLocks noChangeAspect="1"/>
            </p:cNvSpPr>
            <p:nvPr/>
          </p:nvSpPr>
          <p:spPr bwMode="auto">
            <a:xfrm>
              <a:off x="5853017" y="2711765"/>
              <a:ext cx="218608" cy="123077"/>
            </a:xfrm>
            <a:custGeom>
              <a:avLst/>
              <a:gdLst>
                <a:gd name="T0" fmla="*/ 52 w 141"/>
                <a:gd name="T1" fmla="*/ 46 h 71"/>
                <a:gd name="T2" fmla="*/ 35 w 141"/>
                <a:gd name="T3" fmla="*/ 36 h 71"/>
                <a:gd name="T4" fmla="*/ 11 w 141"/>
                <a:gd name="T5" fmla="*/ 33 h 71"/>
                <a:gd name="T6" fmla="*/ 0 w 141"/>
                <a:gd name="T7" fmla="*/ 18 h 71"/>
                <a:gd name="T8" fmla="*/ 10 w 141"/>
                <a:gd name="T9" fmla="*/ 10 h 71"/>
                <a:gd name="T10" fmla="*/ 28 w 141"/>
                <a:gd name="T11" fmla="*/ 12 h 71"/>
                <a:gd name="T12" fmla="*/ 44 w 141"/>
                <a:gd name="T13" fmla="*/ 14 h 71"/>
                <a:gd name="T14" fmla="*/ 54 w 141"/>
                <a:gd name="T15" fmla="*/ 3 h 71"/>
                <a:gd name="T16" fmla="*/ 68 w 141"/>
                <a:gd name="T17" fmla="*/ 5 h 71"/>
                <a:gd name="T18" fmla="*/ 91 w 141"/>
                <a:gd name="T19" fmla="*/ 5 h 71"/>
                <a:gd name="T20" fmla="*/ 112 w 141"/>
                <a:gd name="T21" fmla="*/ 2 h 71"/>
                <a:gd name="T22" fmla="*/ 134 w 141"/>
                <a:gd name="T23" fmla="*/ 0 h 71"/>
                <a:gd name="T24" fmla="*/ 155 w 141"/>
                <a:gd name="T25" fmla="*/ 12 h 71"/>
                <a:gd name="T26" fmla="*/ 158 w 141"/>
                <a:gd name="T27" fmla="*/ 23 h 71"/>
                <a:gd name="T28" fmla="*/ 146 w 141"/>
                <a:gd name="T29" fmla="*/ 33 h 71"/>
                <a:gd name="T30" fmla="*/ 134 w 141"/>
                <a:gd name="T31" fmla="*/ 43 h 71"/>
                <a:gd name="T32" fmla="*/ 117 w 141"/>
                <a:gd name="T33" fmla="*/ 47 h 71"/>
                <a:gd name="T34" fmla="*/ 105 w 141"/>
                <a:gd name="T35" fmla="*/ 60 h 71"/>
                <a:gd name="T36" fmla="*/ 96 w 141"/>
                <a:gd name="T37" fmla="*/ 57 h 71"/>
                <a:gd name="T38" fmla="*/ 89 w 141"/>
                <a:gd name="T39" fmla="*/ 59 h 71"/>
                <a:gd name="T40" fmla="*/ 76 w 141"/>
                <a:gd name="T41" fmla="*/ 65 h 71"/>
                <a:gd name="T42" fmla="*/ 69 w 141"/>
                <a:gd name="T43" fmla="*/ 80 h 71"/>
                <a:gd name="T44" fmla="*/ 41 w 141"/>
                <a:gd name="T45" fmla="*/ 78 h 71"/>
                <a:gd name="T46" fmla="*/ 13 w 141"/>
                <a:gd name="T47" fmla="*/ 73 h 71"/>
                <a:gd name="T48" fmla="*/ 11 w 141"/>
                <a:gd name="T49" fmla="*/ 60 h 71"/>
                <a:gd name="T50" fmla="*/ 31 w 141"/>
                <a:gd name="T51" fmla="*/ 53 h 71"/>
                <a:gd name="T52" fmla="*/ 52 w 141"/>
                <a:gd name="T53" fmla="*/ 46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1"/>
                <a:gd name="T82" fmla="*/ 0 h 71"/>
                <a:gd name="T83" fmla="*/ 141 w 141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1" h="71">
                  <a:moveTo>
                    <a:pt x="46" y="41"/>
                  </a:moveTo>
                  <a:lnTo>
                    <a:pt x="31" y="32"/>
                  </a:lnTo>
                  <a:lnTo>
                    <a:pt x="10" y="29"/>
                  </a:lnTo>
                  <a:lnTo>
                    <a:pt x="0" y="16"/>
                  </a:lnTo>
                  <a:lnTo>
                    <a:pt x="9" y="9"/>
                  </a:lnTo>
                  <a:lnTo>
                    <a:pt x="25" y="11"/>
                  </a:lnTo>
                  <a:lnTo>
                    <a:pt x="39" y="12"/>
                  </a:lnTo>
                  <a:lnTo>
                    <a:pt x="48" y="3"/>
                  </a:lnTo>
                  <a:lnTo>
                    <a:pt x="61" y="4"/>
                  </a:lnTo>
                  <a:lnTo>
                    <a:pt x="81" y="4"/>
                  </a:lnTo>
                  <a:lnTo>
                    <a:pt x="100" y="2"/>
                  </a:lnTo>
                  <a:lnTo>
                    <a:pt x="120" y="0"/>
                  </a:lnTo>
                  <a:lnTo>
                    <a:pt x="138" y="11"/>
                  </a:lnTo>
                  <a:lnTo>
                    <a:pt x="141" y="20"/>
                  </a:lnTo>
                  <a:lnTo>
                    <a:pt x="130" y="29"/>
                  </a:lnTo>
                  <a:lnTo>
                    <a:pt x="120" y="38"/>
                  </a:lnTo>
                  <a:lnTo>
                    <a:pt x="104" y="42"/>
                  </a:lnTo>
                  <a:lnTo>
                    <a:pt x="94" y="53"/>
                  </a:lnTo>
                  <a:lnTo>
                    <a:pt x="86" y="51"/>
                  </a:lnTo>
                  <a:lnTo>
                    <a:pt x="79" y="52"/>
                  </a:lnTo>
                  <a:lnTo>
                    <a:pt x="68" y="58"/>
                  </a:lnTo>
                  <a:lnTo>
                    <a:pt x="62" y="71"/>
                  </a:lnTo>
                  <a:lnTo>
                    <a:pt x="37" y="69"/>
                  </a:lnTo>
                  <a:lnTo>
                    <a:pt x="12" y="65"/>
                  </a:lnTo>
                  <a:lnTo>
                    <a:pt x="10" y="53"/>
                  </a:lnTo>
                  <a:lnTo>
                    <a:pt x="28" y="47"/>
                  </a:lnTo>
                  <a:lnTo>
                    <a:pt x="46" y="4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0" name="Freeform 299"/>
            <p:cNvSpPr>
              <a:spLocks noChangeAspect="1"/>
            </p:cNvSpPr>
            <p:nvPr/>
          </p:nvSpPr>
          <p:spPr bwMode="auto">
            <a:xfrm>
              <a:off x="5447624" y="2728688"/>
              <a:ext cx="334830" cy="229231"/>
            </a:xfrm>
            <a:custGeom>
              <a:avLst/>
              <a:gdLst>
                <a:gd name="T0" fmla="*/ 230 w 217"/>
                <a:gd name="T1" fmla="*/ 116 h 134"/>
                <a:gd name="T2" fmla="*/ 223 w 217"/>
                <a:gd name="T3" fmla="*/ 132 h 134"/>
                <a:gd name="T4" fmla="*/ 209 w 217"/>
                <a:gd name="T5" fmla="*/ 140 h 134"/>
                <a:gd name="T6" fmla="*/ 203 w 217"/>
                <a:gd name="T7" fmla="*/ 149 h 134"/>
                <a:gd name="T8" fmla="*/ 194 w 217"/>
                <a:gd name="T9" fmla="*/ 148 h 134"/>
                <a:gd name="T10" fmla="*/ 177 w 217"/>
                <a:gd name="T11" fmla="*/ 142 h 134"/>
                <a:gd name="T12" fmla="*/ 171 w 217"/>
                <a:gd name="T13" fmla="*/ 122 h 134"/>
                <a:gd name="T14" fmla="*/ 156 w 217"/>
                <a:gd name="T15" fmla="*/ 120 h 134"/>
                <a:gd name="T16" fmla="*/ 142 w 217"/>
                <a:gd name="T17" fmla="*/ 111 h 134"/>
                <a:gd name="T18" fmla="*/ 127 w 217"/>
                <a:gd name="T19" fmla="*/ 101 h 134"/>
                <a:gd name="T20" fmla="*/ 100 w 217"/>
                <a:gd name="T21" fmla="*/ 92 h 134"/>
                <a:gd name="T22" fmla="*/ 84 w 217"/>
                <a:gd name="T23" fmla="*/ 93 h 134"/>
                <a:gd name="T24" fmla="*/ 66 w 217"/>
                <a:gd name="T25" fmla="*/ 96 h 134"/>
                <a:gd name="T26" fmla="*/ 54 w 217"/>
                <a:gd name="T27" fmla="*/ 108 h 134"/>
                <a:gd name="T28" fmla="*/ 48 w 217"/>
                <a:gd name="T29" fmla="*/ 108 h 134"/>
                <a:gd name="T30" fmla="*/ 43 w 217"/>
                <a:gd name="T31" fmla="*/ 92 h 134"/>
                <a:gd name="T32" fmla="*/ 39 w 217"/>
                <a:gd name="T33" fmla="*/ 75 h 134"/>
                <a:gd name="T34" fmla="*/ 29 w 217"/>
                <a:gd name="T35" fmla="*/ 68 h 134"/>
                <a:gd name="T36" fmla="*/ 28 w 217"/>
                <a:gd name="T37" fmla="*/ 69 h 134"/>
                <a:gd name="T38" fmla="*/ 30 w 217"/>
                <a:gd name="T39" fmla="*/ 66 h 134"/>
                <a:gd name="T40" fmla="*/ 33 w 217"/>
                <a:gd name="T41" fmla="*/ 62 h 134"/>
                <a:gd name="T42" fmla="*/ 29 w 217"/>
                <a:gd name="T43" fmla="*/ 56 h 134"/>
                <a:gd name="T44" fmla="*/ 21 w 217"/>
                <a:gd name="T45" fmla="*/ 58 h 134"/>
                <a:gd name="T46" fmla="*/ 21 w 217"/>
                <a:gd name="T47" fmla="*/ 59 h 134"/>
                <a:gd name="T48" fmla="*/ 16 w 217"/>
                <a:gd name="T49" fmla="*/ 39 h 134"/>
                <a:gd name="T50" fmla="*/ 19 w 217"/>
                <a:gd name="T51" fmla="*/ 38 h 134"/>
                <a:gd name="T52" fmla="*/ 28 w 217"/>
                <a:gd name="T53" fmla="*/ 38 h 134"/>
                <a:gd name="T54" fmla="*/ 36 w 217"/>
                <a:gd name="T55" fmla="*/ 42 h 134"/>
                <a:gd name="T56" fmla="*/ 40 w 217"/>
                <a:gd name="T57" fmla="*/ 41 h 134"/>
                <a:gd name="T58" fmla="*/ 41 w 217"/>
                <a:gd name="T59" fmla="*/ 39 h 134"/>
                <a:gd name="T60" fmla="*/ 43 w 217"/>
                <a:gd name="T61" fmla="*/ 33 h 134"/>
                <a:gd name="T62" fmla="*/ 28 w 217"/>
                <a:gd name="T63" fmla="*/ 16 h 134"/>
                <a:gd name="T64" fmla="*/ 13 w 217"/>
                <a:gd name="T65" fmla="*/ 14 h 134"/>
                <a:gd name="T66" fmla="*/ 14 w 217"/>
                <a:gd name="T67" fmla="*/ 31 h 134"/>
                <a:gd name="T68" fmla="*/ 14 w 217"/>
                <a:gd name="T69" fmla="*/ 33 h 134"/>
                <a:gd name="T70" fmla="*/ 3 w 217"/>
                <a:gd name="T71" fmla="*/ 12 h 134"/>
                <a:gd name="T72" fmla="*/ 6 w 217"/>
                <a:gd name="T73" fmla="*/ 2 h 134"/>
                <a:gd name="T74" fmla="*/ 0 w 217"/>
                <a:gd name="T75" fmla="*/ 0 h 134"/>
                <a:gd name="T76" fmla="*/ 28 w 217"/>
                <a:gd name="T77" fmla="*/ 0 h 134"/>
                <a:gd name="T78" fmla="*/ 27 w 217"/>
                <a:gd name="T79" fmla="*/ 13 h 134"/>
                <a:gd name="T80" fmla="*/ 46 w 217"/>
                <a:gd name="T81" fmla="*/ 19 h 134"/>
                <a:gd name="T82" fmla="*/ 64 w 217"/>
                <a:gd name="T83" fmla="*/ 26 h 134"/>
                <a:gd name="T84" fmla="*/ 87 w 217"/>
                <a:gd name="T85" fmla="*/ 29 h 134"/>
                <a:gd name="T86" fmla="*/ 83 w 217"/>
                <a:gd name="T87" fmla="*/ 19 h 134"/>
                <a:gd name="T88" fmla="*/ 90 w 217"/>
                <a:gd name="T89" fmla="*/ 14 h 134"/>
                <a:gd name="T90" fmla="*/ 104 w 217"/>
                <a:gd name="T91" fmla="*/ 0 h 134"/>
                <a:gd name="T92" fmla="*/ 126 w 217"/>
                <a:gd name="T93" fmla="*/ 14 h 134"/>
                <a:gd name="T94" fmla="*/ 139 w 217"/>
                <a:gd name="T95" fmla="*/ 34 h 134"/>
                <a:gd name="T96" fmla="*/ 161 w 217"/>
                <a:gd name="T97" fmla="*/ 42 h 134"/>
                <a:gd name="T98" fmla="*/ 175 w 217"/>
                <a:gd name="T99" fmla="*/ 51 h 134"/>
                <a:gd name="T100" fmla="*/ 203 w 217"/>
                <a:gd name="T101" fmla="*/ 68 h 134"/>
                <a:gd name="T102" fmla="*/ 231 w 217"/>
                <a:gd name="T103" fmla="*/ 86 h 134"/>
                <a:gd name="T104" fmla="*/ 242 w 217"/>
                <a:gd name="T105" fmla="*/ 106 h 134"/>
                <a:gd name="T106" fmla="*/ 235 w 217"/>
                <a:gd name="T107" fmla="*/ 111 h 134"/>
                <a:gd name="T108" fmla="*/ 230 w 217"/>
                <a:gd name="T109" fmla="*/ 116 h 1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7"/>
                <a:gd name="T166" fmla="*/ 0 h 134"/>
                <a:gd name="T167" fmla="*/ 217 w 217"/>
                <a:gd name="T168" fmla="*/ 134 h 1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7" h="134">
                  <a:moveTo>
                    <a:pt x="206" y="104"/>
                  </a:moveTo>
                  <a:lnTo>
                    <a:pt x="200" y="119"/>
                  </a:lnTo>
                  <a:lnTo>
                    <a:pt x="187" y="126"/>
                  </a:lnTo>
                  <a:lnTo>
                    <a:pt x="182" y="134"/>
                  </a:lnTo>
                  <a:lnTo>
                    <a:pt x="174" y="133"/>
                  </a:lnTo>
                  <a:lnTo>
                    <a:pt x="159" y="128"/>
                  </a:lnTo>
                  <a:lnTo>
                    <a:pt x="153" y="110"/>
                  </a:lnTo>
                  <a:lnTo>
                    <a:pt x="140" y="108"/>
                  </a:lnTo>
                  <a:lnTo>
                    <a:pt x="127" y="100"/>
                  </a:lnTo>
                  <a:lnTo>
                    <a:pt x="114" y="91"/>
                  </a:lnTo>
                  <a:lnTo>
                    <a:pt x="90" y="83"/>
                  </a:lnTo>
                  <a:lnTo>
                    <a:pt x="75" y="84"/>
                  </a:lnTo>
                  <a:lnTo>
                    <a:pt x="59" y="86"/>
                  </a:lnTo>
                  <a:lnTo>
                    <a:pt x="48" y="97"/>
                  </a:lnTo>
                  <a:lnTo>
                    <a:pt x="43" y="97"/>
                  </a:lnTo>
                  <a:lnTo>
                    <a:pt x="39" y="83"/>
                  </a:lnTo>
                  <a:lnTo>
                    <a:pt x="35" y="67"/>
                  </a:lnTo>
                  <a:lnTo>
                    <a:pt x="26" y="61"/>
                  </a:lnTo>
                  <a:lnTo>
                    <a:pt x="25" y="62"/>
                  </a:lnTo>
                  <a:lnTo>
                    <a:pt x="27" y="59"/>
                  </a:lnTo>
                  <a:lnTo>
                    <a:pt x="30" y="56"/>
                  </a:lnTo>
                  <a:lnTo>
                    <a:pt x="26" y="50"/>
                  </a:lnTo>
                  <a:lnTo>
                    <a:pt x="19" y="52"/>
                  </a:lnTo>
                  <a:lnTo>
                    <a:pt x="19" y="53"/>
                  </a:lnTo>
                  <a:lnTo>
                    <a:pt x="14" y="35"/>
                  </a:lnTo>
                  <a:lnTo>
                    <a:pt x="17" y="34"/>
                  </a:lnTo>
                  <a:lnTo>
                    <a:pt x="25" y="34"/>
                  </a:lnTo>
                  <a:lnTo>
                    <a:pt x="32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39" y="30"/>
                  </a:lnTo>
                  <a:lnTo>
                    <a:pt x="25" y="14"/>
                  </a:lnTo>
                  <a:lnTo>
                    <a:pt x="12" y="13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3" y="11"/>
                  </a:lnTo>
                  <a:lnTo>
                    <a:pt x="5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4" y="12"/>
                  </a:lnTo>
                  <a:lnTo>
                    <a:pt x="41" y="17"/>
                  </a:lnTo>
                  <a:lnTo>
                    <a:pt x="57" y="23"/>
                  </a:lnTo>
                  <a:lnTo>
                    <a:pt x="78" y="26"/>
                  </a:lnTo>
                  <a:lnTo>
                    <a:pt x="74" y="17"/>
                  </a:lnTo>
                  <a:lnTo>
                    <a:pt x="81" y="13"/>
                  </a:lnTo>
                  <a:lnTo>
                    <a:pt x="93" y="0"/>
                  </a:lnTo>
                  <a:lnTo>
                    <a:pt x="113" y="13"/>
                  </a:lnTo>
                  <a:lnTo>
                    <a:pt x="125" y="31"/>
                  </a:lnTo>
                  <a:lnTo>
                    <a:pt x="144" y="38"/>
                  </a:lnTo>
                  <a:lnTo>
                    <a:pt x="157" y="46"/>
                  </a:lnTo>
                  <a:lnTo>
                    <a:pt x="182" y="61"/>
                  </a:lnTo>
                  <a:lnTo>
                    <a:pt x="207" y="77"/>
                  </a:lnTo>
                  <a:lnTo>
                    <a:pt x="217" y="95"/>
                  </a:lnTo>
                  <a:lnTo>
                    <a:pt x="211" y="100"/>
                  </a:lnTo>
                  <a:lnTo>
                    <a:pt x="206" y="10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1" name="Freeform 300"/>
            <p:cNvSpPr>
              <a:spLocks noChangeAspect="1"/>
            </p:cNvSpPr>
            <p:nvPr/>
          </p:nvSpPr>
          <p:spPr bwMode="auto">
            <a:xfrm>
              <a:off x="5686986" y="2862535"/>
              <a:ext cx="307158" cy="276923"/>
            </a:xfrm>
            <a:custGeom>
              <a:avLst/>
              <a:gdLst>
                <a:gd name="T0" fmla="*/ 1 w 200"/>
                <a:gd name="T1" fmla="*/ 79 h 162"/>
                <a:gd name="T2" fmla="*/ 0 w 200"/>
                <a:gd name="T3" fmla="*/ 81 h 162"/>
                <a:gd name="T4" fmla="*/ 0 w 200"/>
                <a:gd name="T5" fmla="*/ 92 h 162"/>
                <a:gd name="T6" fmla="*/ 7 w 200"/>
                <a:gd name="T7" fmla="*/ 98 h 162"/>
                <a:gd name="T8" fmla="*/ 4 w 200"/>
                <a:gd name="T9" fmla="*/ 101 h 162"/>
                <a:gd name="T10" fmla="*/ 9 w 200"/>
                <a:gd name="T11" fmla="*/ 118 h 162"/>
                <a:gd name="T12" fmla="*/ 11 w 200"/>
                <a:gd name="T13" fmla="*/ 134 h 162"/>
                <a:gd name="T14" fmla="*/ 29 w 200"/>
                <a:gd name="T15" fmla="*/ 140 h 162"/>
                <a:gd name="T16" fmla="*/ 31 w 200"/>
                <a:gd name="T17" fmla="*/ 148 h 162"/>
                <a:gd name="T18" fmla="*/ 20 w 200"/>
                <a:gd name="T19" fmla="*/ 171 h 162"/>
                <a:gd name="T20" fmla="*/ 34 w 200"/>
                <a:gd name="T21" fmla="*/ 174 h 162"/>
                <a:gd name="T22" fmla="*/ 48 w 200"/>
                <a:gd name="T23" fmla="*/ 180 h 162"/>
                <a:gd name="T24" fmla="*/ 74 w 200"/>
                <a:gd name="T25" fmla="*/ 179 h 162"/>
                <a:gd name="T26" fmla="*/ 93 w 200"/>
                <a:gd name="T27" fmla="*/ 174 h 162"/>
                <a:gd name="T28" fmla="*/ 110 w 200"/>
                <a:gd name="T29" fmla="*/ 171 h 162"/>
                <a:gd name="T30" fmla="*/ 110 w 200"/>
                <a:gd name="T31" fmla="*/ 162 h 162"/>
                <a:gd name="T32" fmla="*/ 113 w 200"/>
                <a:gd name="T33" fmla="*/ 147 h 162"/>
                <a:gd name="T34" fmla="*/ 129 w 200"/>
                <a:gd name="T35" fmla="*/ 140 h 162"/>
                <a:gd name="T36" fmla="*/ 134 w 200"/>
                <a:gd name="T37" fmla="*/ 134 h 162"/>
                <a:gd name="T38" fmla="*/ 150 w 200"/>
                <a:gd name="T39" fmla="*/ 134 h 162"/>
                <a:gd name="T40" fmla="*/ 151 w 200"/>
                <a:gd name="T41" fmla="*/ 113 h 162"/>
                <a:gd name="T42" fmla="*/ 164 w 200"/>
                <a:gd name="T43" fmla="*/ 101 h 162"/>
                <a:gd name="T44" fmla="*/ 155 w 200"/>
                <a:gd name="T45" fmla="*/ 91 h 162"/>
                <a:gd name="T46" fmla="*/ 170 w 200"/>
                <a:gd name="T47" fmla="*/ 89 h 162"/>
                <a:gd name="T48" fmla="*/ 173 w 200"/>
                <a:gd name="T49" fmla="*/ 80 h 162"/>
                <a:gd name="T50" fmla="*/ 178 w 200"/>
                <a:gd name="T51" fmla="*/ 66 h 162"/>
                <a:gd name="T52" fmla="*/ 169 w 200"/>
                <a:gd name="T53" fmla="*/ 49 h 162"/>
                <a:gd name="T54" fmla="*/ 176 w 200"/>
                <a:gd name="T55" fmla="*/ 38 h 162"/>
                <a:gd name="T56" fmla="*/ 196 w 200"/>
                <a:gd name="T57" fmla="*/ 32 h 162"/>
                <a:gd name="T58" fmla="*/ 216 w 200"/>
                <a:gd name="T59" fmla="*/ 28 h 162"/>
                <a:gd name="T60" fmla="*/ 216 w 200"/>
                <a:gd name="T61" fmla="*/ 24 h 162"/>
                <a:gd name="T62" fmla="*/ 221 w 200"/>
                <a:gd name="T63" fmla="*/ 24 h 162"/>
                <a:gd name="T64" fmla="*/ 222 w 200"/>
                <a:gd name="T65" fmla="*/ 24 h 162"/>
                <a:gd name="T66" fmla="*/ 208 w 200"/>
                <a:gd name="T67" fmla="*/ 22 h 162"/>
                <a:gd name="T68" fmla="*/ 202 w 200"/>
                <a:gd name="T69" fmla="*/ 21 h 162"/>
                <a:gd name="T70" fmla="*/ 189 w 200"/>
                <a:gd name="T71" fmla="*/ 22 h 162"/>
                <a:gd name="T72" fmla="*/ 169 w 200"/>
                <a:gd name="T73" fmla="*/ 33 h 162"/>
                <a:gd name="T74" fmla="*/ 162 w 200"/>
                <a:gd name="T75" fmla="*/ 9 h 162"/>
                <a:gd name="T76" fmla="*/ 158 w 200"/>
                <a:gd name="T77" fmla="*/ 9 h 162"/>
                <a:gd name="T78" fmla="*/ 153 w 200"/>
                <a:gd name="T79" fmla="*/ 0 h 162"/>
                <a:gd name="T80" fmla="*/ 144 w 200"/>
                <a:gd name="T81" fmla="*/ 4 h 162"/>
                <a:gd name="T82" fmla="*/ 142 w 200"/>
                <a:gd name="T83" fmla="*/ 16 h 162"/>
                <a:gd name="T84" fmla="*/ 130 w 200"/>
                <a:gd name="T85" fmla="*/ 21 h 162"/>
                <a:gd name="T86" fmla="*/ 127 w 200"/>
                <a:gd name="T87" fmla="*/ 26 h 162"/>
                <a:gd name="T88" fmla="*/ 115 w 200"/>
                <a:gd name="T89" fmla="*/ 26 h 162"/>
                <a:gd name="T90" fmla="*/ 107 w 200"/>
                <a:gd name="T91" fmla="*/ 27 h 162"/>
                <a:gd name="T92" fmla="*/ 101 w 200"/>
                <a:gd name="T93" fmla="*/ 24 h 162"/>
                <a:gd name="T94" fmla="*/ 84 w 200"/>
                <a:gd name="T95" fmla="*/ 21 h 162"/>
                <a:gd name="T96" fmla="*/ 69 w 200"/>
                <a:gd name="T97" fmla="*/ 19 h 162"/>
                <a:gd name="T98" fmla="*/ 62 w 200"/>
                <a:gd name="T99" fmla="*/ 24 h 162"/>
                <a:gd name="T100" fmla="*/ 57 w 200"/>
                <a:gd name="T101" fmla="*/ 29 h 162"/>
                <a:gd name="T102" fmla="*/ 50 w 200"/>
                <a:gd name="T103" fmla="*/ 46 h 162"/>
                <a:gd name="T104" fmla="*/ 36 w 200"/>
                <a:gd name="T105" fmla="*/ 53 h 162"/>
                <a:gd name="T106" fmla="*/ 30 w 200"/>
                <a:gd name="T107" fmla="*/ 62 h 162"/>
                <a:gd name="T108" fmla="*/ 21 w 200"/>
                <a:gd name="T109" fmla="*/ 61 h 162"/>
                <a:gd name="T110" fmla="*/ 4 w 200"/>
                <a:gd name="T111" fmla="*/ 56 h 162"/>
                <a:gd name="T112" fmla="*/ 1 w 200"/>
                <a:gd name="T113" fmla="*/ 79 h 1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162"/>
                <a:gd name="T173" fmla="*/ 200 w 200"/>
                <a:gd name="T174" fmla="*/ 162 h 1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162">
                  <a:moveTo>
                    <a:pt x="1" y="71"/>
                  </a:moveTo>
                  <a:lnTo>
                    <a:pt x="0" y="73"/>
                  </a:lnTo>
                  <a:lnTo>
                    <a:pt x="0" y="83"/>
                  </a:lnTo>
                  <a:lnTo>
                    <a:pt x="6" y="88"/>
                  </a:lnTo>
                  <a:lnTo>
                    <a:pt x="4" y="91"/>
                  </a:lnTo>
                  <a:lnTo>
                    <a:pt x="8" y="106"/>
                  </a:lnTo>
                  <a:lnTo>
                    <a:pt x="10" y="121"/>
                  </a:lnTo>
                  <a:lnTo>
                    <a:pt x="26" y="126"/>
                  </a:lnTo>
                  <a:lnTo>
                    <a:pt x="28" y="133"/>
                  </a:lnTo>
                  <a:lnTo>
                    <a:pt x="18" y="154"/>
                  </a:lnTo>
                  <a:lnTo>
                    <a:pt x="31" y="157"/>
                  </a:lnTo>
                  <a:lnTo>
                    <a:pt x="43" y="162"/>
                  </a:lnTo>
                  <a:lnTo>
                    <a:pt x="67" y="161"/>
                  </a:lnTo>
                  <a:lnTo>
                    <a:pt x="84" y="157"/>
                  </a:lnTo>
                  <a:lnTo>
                    <a:pt x="99" y="154"/>
                  </a:lnTo>
                  <a:lnTo>
                    <a:pt x="99" y="146"/>
                  </a:lnTo>
                  <a:lnTo>
                    <a:pt x="102" y="132"/>
                  </a:lnTo>
                  <a:lnTo>
                    <a:pt x="116" y="126"/>
                  </a:lnTo>
                  <a:lnTo>
                    <a:pt x="121" y="121"/>
                  </a:lnTo>
                  <a:lnTo>
                    <a:pt x="135" y="121"/>
                  </a:lnTo>
                  <a:lnTo>
                    <a:pt x="136" y="102"/>
                  </a:lnTo>
                  <a:lnTo>
                    <a:pt x="148" y="91"/>
                  </a:lnTo>
                  <a:lnTo>
                    <a:pt x="140" y="82"/>
                  </a:lnTo>
                  <a:lnTo>
                    <a:pt x="153" y="80"/>
                  </a:lnTo>
                  <a:lnTo>
                    <a:pt x="156" y="72"/>
                  </a:lnTo>
                  <a:lnTo>
                    <a:pt x="160" y="59"/>
                  </a:lnTo>
                  <a:lnTo>
                    <a:pt x="152" y="44"/>
                  </a:lnTo>
                  <a:lnTo>
                    <a:pt x="159" y="34"/>
                  </a:lnTo>
                  <a:lnTo>
                    <a:pt x="177" y="29"/>
                  </a:lnTo>
                  <a:lnTo>
                    <a:pt x="195" y="25"/>
                  </a:lnTo>
                  <a:lnTo>
                    <a:pt x="195" y="22"/>
                  </a:lnTo>
                  <a:lnTo>
                    <a:pt x="199" y="22"/>
                  </a:lnTo>
                  <a:lnTo>
                    <a:pt x="200" y="22"/>
                  </a:lnTo>
                  <a:lnTo>
                    <a:pt x="187" y="20"/>
                  </a:lnTo>
                  <a:lnTo>
                    <a:pt x="182" y="19"/>
                  </a:lnTo>
                  <a:lnTo>
                    <a:pt x="170" y="20"/>
                  </a:lnTo>
                  <a:lnTo>
                    <a:pt x="152" y="30"/>
                  </a:lnTo>
                  <a:lnTo>
                    <a:pt x="146" y="8"/>
                  </a:lnTo>
                  <a:lnTo>
                    <a:pt x="142" y="8"/>
                  </a:lnTo>
                  <a:lnTo>
                    <a:pt x="138" y="0"/>
                  </a:lnTo>
                  <a:lnTo>
                    <a:pt x="130" y="4"/>
                  </a:lnTo>
                  <a:lnTo>
                    <a:pt x="128" y="14"/>
                  </a:lnTo>
                  <a:lnTo>
                    <a:pt x="117" y="19"/>
                  </a:lnTo>
                  <a:lnTo>
                    <a:pt x="114" y="23"/>
                  </a:lnTo>
                  <a:lnTo>
                    <a:pt x="104" y="23"/>
                  </a:lnTo>
                  <a:lnTo>
                    <a:pt x="96" y="24"/>
                  </a:lnTo>
                  <a:lnTo>
                    <a:pt x="91" y="22"/>
                  </a:lnTo>
                  <a:lnTo>
                    <a:pt x="76" y="19"/>
                  </a:lnTo>
                  <a:lnTo>
                    <a:pt x="62" y="17"/>
                  </a:lnTo>
                  <a:lnTo>
                    <a:pt x="56" y="22"/>
                  </a:lnTo>
                  <a:lnTo>
                    <a:pt x="51" y="26"/>
                  </a:lnTo>
                  <a:lnTo>
                    <a:pt x="45" y="41"/>
                  </a:lnTo>
                  <a:lnTo>
                    <a:pt x="32" y="48"/>
                  </a:lnTo>
                  <a:lnTo>
                    <a:pt x="27" y="56"/>
                  </a:lnTo>
                  <a:lnTo>
                    <a:pt x="19" y="55"/>
                  </a:lnTo>
                  <a:lnTo>
                    <a:pt x="4" y="5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2" name="Freeform 301"/>
            <p:cNvSpPr>
              <a:spLocks noChangeAspect="1"/>
            </p:cNvSpPr>
            <p:nvPr/>
          </p:nvSpPr>
          <p:spPr bwMode="auto">
            <a:xfrm>
              <a:off x="5032546" y="2947150"/>
              <a:ext cx="48426" cy="30769"/>
            </a:xfrm>
            <a:custGeom>
              <a:avLst/>
              <a:gdLst>
                <a:gd name="T0" fmla="*/ 35 w 31"/>
                <a:gd name="T1" fmla="*/ 0 h 19"/>
                <a:gd name="T2" fmla="*/ 14 w 31"/>
                <a:gd name="T3" fmla="*/ 6 h 19"/>
                <a:gd name="T4" fmla="*/ 0 w 31"/>
                <a:gd name="T5" fmla="*/ 12 h 19"/>
                <a:gd name="T6" fmla="*/ 6 w 31"/>
                <a:gd name="T7" fmla="*/ 20 h 19"/>
                <a:gd name="T8" fmla="*/ 26 w 31"/>
                <a:gd name="T9" fmla="*/ 14 h 19"/>
                <a:gd name="T10" fmla="*/ 24 w 31"/>
                <a:gd name="T11" fmla="*/ 11 h 19"/>
                <a:gd name="T12" fmla="*/ 35 w 31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9"/>
                <a:gd name="T23" fmla="*/ 31 w 3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9">
                  <a:moveTo>
                    <a:pt x="31" y="0"/>
                  </a:moveTo>
                  <a:lnTo>
                    <a:pt x="12" y="6"/>
                  </a:lnTo>
                  <a:lnTo>
                    <a:pt x="0" y="11"/>
                  </a:lnTo>
                  <a:lnTo>
                    <a:pt x="5" y="19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3" name="Line 302"/>
            <p:cNvSpPr>
              <a:spLocks noChangeAspect="1" noChangeShapeType="1"/>
            </p:cNvSpPr>
            <p:nvPr/>
          </p:nvSpPr>
          <p:spPr bwMode="auto">
            <a:xfrm>
              <a:off x="5978924" y="2905611"/>
              <a:ext cx="2768" cy="7692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4" name="Line 303"/>
            <p:cNvSpPr>
              <a:spLocks noChangeAspect="1" noChangeShapeType="1"/>
            </p:cNvSpPr>
            <p:nvPr/>
          </p:nvSpPr>
          <p:spPr bwMode="auto">
            <a:xfrm>
              <a:off x="5981692" y="2910228"/>
              <a:ext cx="4151" cy="6153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5" name="Line 304"/>
            <p:cNvSpPr>
              <a:spLocks noChangeAspect="1" noChangeShapeType="1"/>
            </p:cNvSpPr>
            <p:nvPr/>
          </p:nvSpPr>
          <p:spPr bwMode="auto">
            <a:xfrm flipH="1">
              <a:off x="5973390" y="2916381"/>
              <a:ext cx="8302" cy="3077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6" name="Line 305"/>
            <p:cNvSpPr>
              <a:spLocks noChangeAspect="1" noChangeShapeType="1"/>
            </p:cNvSpPr>
            <p:nvPr/>
          </p:nvSpPr>
          <p:spPr bwMode="auto">
            <a:xfrm flipH="1">
              <a:off x="5970622" y="2919458"/>
              <a:ext cx="5534" cy="7692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7" name="Line 306"/>
            <p:cNvSpPr>
              <a:spLocks noChangeAspect="1" noChangeShapeType="1"/>
            </p:cNvSpPr>
            <p:nvPr/>
          </p:nvSpPr>
          <p:spPr bwMode="auto">
            <a:xfrm flipH="1">
              <a:off x="5963704" y="2927151"/>
              <a:ext cx="6918" cy="3077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8" name="Line 307"/>
            <p:cNvSpPr>
              <a:spLocks noChangeAspect="1" noChangeShapeType="1"/>
            </p:cNvSpPr>
            <p:nvPr/>
          </p:nvSpPr>
          <p:spPr bwMode="auto">
            <a:xfrm flipH="1">
              <a:off x="5960938" y="2927151"/>
              <a:ext cx="2768" cy="9231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19" name="Line 308"/>
            <p:cNvSpPr>
              <a:spLocks noChangeAspect="1" noChangeShapeType="1"/>
            </p:cNvSpPr>
            <p:nvPr/>
          </p:nvSpPr>
          <p:spPr bwMode="auto">
            <a:xfrm>
              <a:off x="5960938" y="2933304"/>
              <a:ext cx="2768" cy="10770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0" name="Line 309"/>
            <p:cNvSpPr>
              <a:spLocks noChangeAspect="1" noChangeShapeType="1"/>
            </p:cNvSpPr>
            <p:nvPr/>
          </p:nvSpPr>
          <p:spPr bwMode="auto">
            <a:xfrm>
              <a:off x="5960938" y="2940997"/>
              <a:ext cx="2768" cy="13846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1" name="Line 310"/>
            <p:cNvSpPr>
              <a:spLocks noChangeAspect="1" noChangeShapeType="1"/>
            </p:cNvSpPr>
            <p:nvPr/>
          </p:nvSpPr>
          <p:spPr bwMode="auto">
            <a:xfrm>
              <a:off x="5963704" y="2950227"/>
              <a:ext cx="6918" cy="10770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2" name="Line 311"/>
            <p:cNvSpPr>
              <a:spLocks noChangeAspect="1" noChangeShapeType="1"/>
            </p:cNvSpPr>
            <p:nvPr/>
          </p:nvSpPr>
          <p:spPr bwMode="auto">
            <a:xfrm>
              <a:off x="5966472" y="2957920"/>
              <a:ext cx="4151" cy="6153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3" name="Line 312"/>
            <p:cNvSpPr>
              <a:spLocks noChangeAspect="1" noChangeShapeType="1"/>
            </p:cNvSpPr>
            <p:nvPr/>
          </p:nvSpPr>
          <p:spPr bwMode="auto">
            <a:xfrm>
              <a:off x="5981692" y="2997920"/>
              <a:ext cx="4151" cy="4615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4" name="Line 313"/>
            <p:cNvSpPr>
              <a:spLocks noChangeAspect="1" noChangeShapeType="1"/>
            </p:cNvSpPr>
            <p:nvPr/>
          </p:nvSpPr>
          <p:spPr bwMode="auto">
            <a:xfrm>
              <a:off x="5981692" y="2997920"/>
              <a:ext cx="12452" cy="10770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5" name="Line 314"/>
            <p:cNvSpPr>
              <a:spLocks noChangeAspect="1" noChangeShapeType="1"/>
            </p:cNvSpPr>
            <p:nvPr/>
          </p:nvSpPr>
          <p:spPr bwMode="auto">
            <a:xfrm>
              <a:off x="5991376" y="3005612"/>
              <a:ext cx="2768" cy="10770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6" name="Line 315"/>
            <p:cNvSpPr>
              <a:spLocks noChangeAspect="1" noChangeShapeType="1"/>
            </p:cNvSpPr>
            <p:nvPr/>
          </p:nvSpPr>
          <p:spPr bwMode="auto">
            <a:xfrm>
              <a:off x="5991376" y="3011766"/>
              <a:ext cx="2768" cy="10770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7" name="Line 316"/>
            <p:cNvSpPr>
              <a:spLocks noChangeAspect="1" noChangeShapeType="1"/>
            </p:cNvSpPr>
            <p:nvPr/>
          </p:nvSpPr>
          <p:spPr bwMode="auto">
            <a:xfrm>
              <a:off x="5994144" y="3022535"/>
              <a:ext cx="9685" cy="6153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8" name="Line 317"/>
            <p:cNvSpPr>
              <a:spLocks noChangeAspect="1" noChangeShapeType="1"/>
            </p:cNvSpPr>
            <p:nvPr/>
          </p:nvSpPr>
          <p:spPr bwMode="auto">
            <a:xfrm>
              <a:off x="6001061" y="3025612"/>
              <a:ext cx="8302" cy="3077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29" name="Line 318"/>
            <p:cNvSpPr>
              <a:spLocks noChangeAspect="1" noChangeShapeType="1"/>
            </p:cNvSpPr>
            <p:nvPr/>
          </p:nvSpPr>
          <p:spPr bwMode="auto">
            <a:xfrm flipV="1">
              <a:off x="6114517" y="2988689"/>
              <a:ext cx="12452" cy="9231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0" name="Line 319"/>
            <p:cNvSpPr>
              <a:spLocks noChangeAspect="1" noChangeShapeType="1"/>
            </p:cNvSpPr>
            <p:nvPr/>
          </p:nvSpPr>
          <p:spPr bwMode="auto">
            <a:xfrm flipV="1">
              <a:off x="6124201" y="2974843"/>
              <a:ext cx="2768" cy="16923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1" name="Line 320"/>
            <p:cNvSpPr>
              <a:spLocks noChangeAspect="1" noChangeShapeType="1"/>
            </p:cNvSpPr>
            <p:nvPr/>
          </p:nvSpPr>
          <p:spPr bwMode="auto">
            <a:xfrm flipV="1">
              <a:off x="6126969" y="2950227"/>
              <a:ext cx="2768" cy="27693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2" name="Line 321"/>
            <p:cNvSpPr>
              <a:spLocks noChangeAspect="1" noChangeShapeType="1"/>
            </p:cNvSpPr>
            <p:nvPr/>
          </p:nvSpPr>
          <p:spPr bwMode="auto">
            <a:xfrm flipH="1" flipV="1">
              <a:off x="6111749" y="2944074"/>
              <a:ext cx="17986" cy="6153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3" name="Line 322"/>
            <p:cNvSpPr>
              <a:spLocks noChangeAspect="1" noChangeShapeType="1"/>
            </p:cNvSpPr>
            <p:nvPr/>
          </p:nvSpPr>
          <p:spPr bwMode="auto">
            <a:xfrm flipH="1" flipV="1">
              <a:off x="6108981" y="2940997"/>
              <a:ext cx="2768" cy="3077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4" name="Line 323"/>
            <p:cNvSpPr>
              <a:spLocks noChangeAspect="1" noChangeShapeType="1"/>
            </p:cNvSpPr>
            <p:nvPr/>
          </p:nvSpPr>
          <p:spPr bwMode="auto">
            <a:xfrm flipH="1">
              <a:off x="6071624" y="2950227"/>
              <a:ext cx="2768" cy="4615"/>
            </a:xfrm>
            <a:prstGeom prst="line">
              <a:avLst/>
            </a:pr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5" name="Freeform 324"/>
            <p:cNvSpPr>
              <a:spLocks noChangeAspect="1"/>
            </p:cNvSpPr>
            <p:nvPr/>
          </p:nvSpPr>
          <p:spPr bwMode="auto">
            <a:xfrm>
              <a:off x="5103109" y="2977920"/>
              <a:ext cx="27672" cy="47692"/>
            </a:xfrm>
            <a:custGeom>
              <a:avLst/>
              <a:gdLst>
                <a:gd name="T0" fmla="*/ 18 w 19"/>
                <a:gd name="T1" fmla="*/ 17 h 29"/>
                <a:gd name="T2" fmla="*/ 7 w 19"/>
                <a:gd name="T3" fmla="*/ 27 h 29"/>
                <a:gd name="T4" fmla="*/ 0 w 19"/>
                <a:gd name="T5" fmla="*/ 31 h 29"/>
                <a:gd name="T6" fmla="*/ 5 w 19"/>
                <a:gd name="T7" fmla="*/ 16 h 29"/>
                <a:gd name="T8" fmla="*/ 11 w 19"/>
                <a:gd name="T9" fmla="*/ 0 h 29"/>
                <a:gd name="T10" fmla="*/ 20 w 19"/>
                <a:gd name="T11" fmla="*/ 5 h 29"/>
                <a:gd name="T12" fmla="*/ 18 w 19"/>
                <a:gd name="T13" fmla="*/ 1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9"/>
                <a:gd name="T23" fmla="*/ 19 w 19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9">
                  <a:moveTo>
                    <a:pt x="17" y="16"/>
                  </a:moveTo>
                  <a:lnTo>
                    <a:pt x="7" y="25"/>
                  </a:lnTo>
                  <a:lnTo>
                    <a:pt x="0" y="29"/>
                  </a:lnTo>
                  <a:lnTo>
                    <a:pt x="5" y="15"/>
                  </a:lnTo>
                  <a:lnTo>
                    <a:pt x="10" y="0"/>
                  </a:lnTo>
                  <a:lnTo>
                    <a:pt x="19" y="5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6" name="Freeform 325"/>
            <p:cNvSpPr>
              <a:spLocks noChangeAspect="1"/>
            </p:cNvSpPr>
            <p:nvPr/>
          </p:nvSpPr>
          <p:spPr bwMode="auto">
            <a:xfrm>
              <a:off x="5112795" y="2899458"/>
              <a:ext cx="141127" cy="150769"/>
            </a:xfrm>
            <a:custGeom>
              <a:avLst/>
              <a:gdLst>
                <a:gd name="T0" fmla="*/ 65 w 93"/>
                <a:gd name="T1" fmla="*/ 7 h 86"/>
                <a:gd name="T2" fmla="*/ 39 w 93"/>
                <a:gd name="T3" fmla="*/ 7 h 86"/>
                <a:gd name="T4" fmla="*/ 14 w 93"/>
                <a:gd name="T5" fmla="*/ 8 h 86"/>
                <a:gd name="T6" fmla="*/ 10 w 93"/>
                <a:gd name="T7" fmla="*/ 10 h 86"/>
                <a:gd name="T8" fmla="*/ 8 w 93"/>
                <a:gd name="T9" fmla="*/ 19 h 86"/>
                <a:gd name="T10" fmla="*/ 1 w 93"/>
                <a:gd name="T11" fmla="*/ 26 h 86"/>
                <a:gd name="T12" fmla="*/ 0 w 93"/>
                <a:gd name="T13" fmla="*/ 24 h 86"/>
                <a:gd name="T14" fmla="*/ 4 w 93"/>
                <a:gd name="T15" fmla="*/ 50 h 86"/>
                <a:gd name="T16" fmla="*/ 14 w 93"/>
                <a:gd name="T17" fmla="*/ 56 h 86"/>
                <a:gd name="T18" fmla="*/ 12 w 93"/>
                <a:gd name="T19" fmla="*/ 68 h 86"/>
                <a:gd name="T20" fmla="*/ 1 w 93"/>
                <a:gd name="T21" fmla="*/ 79 h 86"/>
                <a:gd name="T22" fmla="*/ 3 w 93"/>
                <a:gd name="T23" fmla="*/ 90 h 86"/>
                <a:gd name="T24" fmla="*/ 24 w 93"/>
                <a:gd name="T25" fmla="*/ 98 h 86"/>
                <a:gd name="T26" fmla="*/ 38 w 93"/>
                <a:gd name="T27" fmla="*/ 88 h 86"/>
                <a:gd name="T28" fmla="*/ 54 w 93"/>
                <a:gd name="T29" fmla="*/ 76 h 86"/>
                <a:gd name="T30" fmla="*/ 70 w 93"/>
                <a:gd name="T31" fmla="*/ 67 h 86"/>
                <a:gd name="T32" fmla="*/ 87 w 93"/>
                <a:gd name="T33" fmla="*/ 56 h 86"/>
                <a:gd name="T34" fmla="*/ 87 w 93"/>
                <a:gd name="T35" fmla="*/ 35 h 86"/>
                <a:gd name="T36" fmla="*/ 87 w 93"/>
                <a:gd name="T37" fmla="*/ 16 h 86"/>
                <a:gd name="T38" fmla="*/ 102 w 93"/>
                <a:gd name="T39" fmla="*/ 1 h 86"/>
                <a:gd name="T40" fmla="*/ 97 w 93"/>
                <a:gd name="T41" fmla="*/ 0 h 86"/>
                <a:gd name="T42" fmla="*/ 80 w 93"/>
                <a:gd name="T43" fmla="*/ 2 h 86"/>
                <a:gd name="T44" fmla="*/ 65 w 93"/>
                <a:gd name="T45" fmla="*/ 7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"/>
                <a:gd name="T70" fmla="*/ 0 h 86"/>
                <a:gd name="T71" fmla="*/ 93 w 93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" h="86">
                  <a:moveTo>
                    <a:pt x="59" y="6"/>
                  </a:moveTo>
                  <a:lnTo>
                    <a:pt x="36" y="6"/>
                  </a:lnTo>
                  <a:lnTo>
                    <a:pt x="13" y="7"/>
                  </a:lnTo>
                  <a:lnTo>
                    <a:pt x="9" y="9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4" y="44"/>
                  </a:lnTo>
                  <a:lnTo>
                    <a:pt x="13" y="49"/>
                  </a:lnTo>
                  <a:lnTo>
                    <a:pt x="11" y="60"/>
                  </a:lnTo>
                  <a:lnTo>
                    <a:pt x="1" y="69"/>
                  </a:lnTo>
                  <a:lnTo>
                    <a:pt x="3" y="79"/>
                  </a:lnTo>
                  <a:lnTo>
                    <a:pt x="22" y="86"/>
                  </a:lnTo>
                  <a:lnTo>
                    <a:pt x="35" y="77"/>
                  </a:lnTo>
                  <a:lnTo>
                    <a:pt x="49" y="67"/>
                  </a:lnTo>
                  <a:lnTo>
                    <a:pt x="64" y="59"/>
                  </a:lnTo>
                  <a:lnTo>
                    <a:pt x="79" y="49"/>
                  </a:lnTo>
                  <a:lnTo>
                    <a:pt x="79" y="31"/>
                  </a:lnTo>
                  <a:lnTo>
                    <a:pt x="79" y="14"/>
                  </a:lnTo>
                  <a:lnTo>
                    <a:pt x="93" y="1"/>
                  </a:lnTo>
                  <a:lnTo>
                    <a:pt x="88" y="0"/>
                  </a:lnTo>
                  <a:lnTo>
                    <a:pt x="73" y="2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7" name="Freeform 326"/>
            <p:cNvSpPr>
              <a:spLocks noChangeAspect="1"/>
            </p:cNvSpPr>
            <p:nvPr/>
          </p:nvSpPr>
          <p:spPr bwMode="auto">
            <a:xfrm>
              <a:off x="5807359" y="2762534"/>
              <a:ext cx="190936" cy="150769"/>
            </a:xfrm>
            <a:custGeom>
              <a:avLst/>
              <a:gdLst>
                <a:gd name="T0" fmla="*/ 117 w 123"/>
                <a:gd name="T1" fmla="*/ 86 h 89"/>
                <a:gd name="T2" fmla="*/ 103 w 123"/>
                <a:gd name="T3" fmla="*/ 87 h 89"/>
                <a:gd name="T4" fmla="*/ 83 w 123"/>
                <a:gd name="T5" fmla="*/ 98 h 89"/>
                <a:gd name="T6" fmla="*/ 76 w 123"/>
                <a:gd name="T7" fmla="*/ 74 h 89"/>
                <a:gd name="T8" fmla="*/ 72 w 123"/>
                <a:gd name="T9" fmla="*/ 74 h 89"/>
                <a:gd name="T10" fmla="*/ 67 w 123"/>
                <a:gd name="T11" fmla="*/ 65 h 89"/>
                <a:gd name="T12" fmla="*/ 58 w 123"/>
                <a:gd name="T13" fmla="*/ 69 h 89"/>
                <a:gd name="T14" fmla="*/ 56 w 123"/>
                <a:gd name="T15" fmla="*/ 80 h 89"/>
                <a:gd name="T16" fmla="*/ 44 w 123"/>
                <a:gd name="T17" fmla="*/ 86 h 89"/>
                <a:gd name="T18" fmla="*/ 40 w 123"/>
                <a:gd name="T19" fmla="*/ 90 h 89"/>
                <a:gd name="T20" fmla="*/ 29 w 123"/>
                <a:gd name="T21" fmla="*/ 90 h 89"/>
                <a:gd name="T22" fmla="*/ 20 w 123"/>
                <a:gd name="T23" fmla="*/ 91 h 89"/>
                <a:gd name="T24" fmla="*/ 15 w 123"/>
                <a:gd name="T25" fmla="*/ 89 h 89"/>
                <a:gd name="T26" fmla="*/ 18 w 123"/>
                <a:gd name="T27" fmla="*/ 76 h 89"/>
                <a:gd name="T28" fmla="*/ 22 w 123"/>
                <a:gd name="T29" fmla="*/ 63 h 89"/>
                <a:gd name="T30" fmla="*/ 18 w 123"/>
                <a:gd name="T31" fmla="*/ 56 h 89"/>
                <a:gd name="T32" fmla="*/ 7 w 123"/>
                <a:gd name="T33" fmla="*/ 50 h 89"/>
                <a:gd name="T34" fmla="*/ 0 w 123"/>
                <a:gd name="T35" fmla="*/ 41 h 89"/>
                <a:gd name="T36" fmla="*/ 16 w 123"/>
                <a:gd name="T37" fmla="*/ 25 h 89"/>
                <a:gd name="T38" fmla="*/ 34 w 123"/>
                <a:gd name="T39" fmla="*/ 11 h 89"/>
                <a:gd name="T40" fmla="*/ 45 w 123"/>
                <a:gd name="T41" fmla="*/ 0 h 89"/>
                <a:gd name="T42" fmla="*/ 68 w 123"/>
                <a:gd name="T43" fmla="*/ 3 h 89"/>
                <a:gd name="T44" fmla="*/ 85 w 123"/>
                <a:gd name="T45" fmla="*/ 13 h 89"/>
                <a:gd name="T46" fmla="*/ 65 w 123"/>
                <a:gd name="T47" fmla="*/ 20 h 89"/>
                <a:gd name="T48" fmla="*/ 45 w 123"/>
                <a:gd name="T49" fmla="*/ 26 h 89"/>
                <a:gd name="T50" fmla="*/ 47 w 123"/>
                <a:gd name="T51" fmla="*/ 40 h 89"/>
                <a:gd name="T52" fmla="*/ 75 w 123"/>
                <a:gd name="T53" fmla="*/ 44 h 89"/>
                <a:gd name="T54" fmla="*/ 103 w 123"/>
                <a:gd name="T55" fmla="*/ 46 h 89"/>
                <a:gd name="T56" fmla="*/ 112 w 123"/>
                <a:gd name="T57" fmla="*/ 63 h 89"/>
                <a:gd name="T58" fmla="*/ 129 w 123"/>
                <a:gd name="T59" fmla="*/ 64 h 89"/>
                <a:gd name="T60" fmla="*/ 138 w 123"/>
                <a:gd name="T61" fmla="*/ 87 h 89"/>
                <a:gd name="T62" fmla="*/ 137 w 123"/>
                <a:gd name="T63" fmla="*/ 89 h 89"/>
                <a:gd name="T64" fmla="*/ 122 w 123"/>
                <a:gd name="T65" fmla="*/ 87 h 89"/>
                <a:gd name="T66" fmla="*/ 117 w 123"/>
                <a:gd name="T67" fmla="*/ 86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"/>
                <a:gd name="T103" fmla="*/ 0 h 89"/>
                <a:gd name="T104" fmla="*/ 123 w 123"/>
                <a:gd name="T105" fmla="*/ 89 h 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" h="89">
                  <a:moveTo>
                    <a:pt x="104" y="78"/>
                  </a:moveTo>
                  <a:lnTo>
                    <a:pt x="92" y="79"/>
                  </a:lnTo>
                  <a:lnTo>
                    <a:pt x="74" y="89"/>
                  </a:lnTo>
                  <a:lnTo>
                    <a:pt x="68" y="67"/>
                  </a:lnTo>
                  <a:lnTo>
                    <a:pt x="64" y="67"/>
                  </a:lnTo>
                  <a:lnTo>
                    <a:pt x="60" y="59"/>
                  </a:lnTo>
                  <a:lnTo>
                    <a:pt x="52" y="63"/>
                  </a:lnTo>
                  <a:lnTo>
                    <a:pt x="50" y="73"/>
                  </a:lnTo>
                  <a:lnTo>
                    <a:pt x="39" y="78"/>
                  </a:lnTo>
                  <a:lnTo>
                    <a:pt x="36" y="82"/>
                  </a:lnTo>
                  <a:lnTo>
                    <a:pt x="26" y="82"/>
                  </a:lnTo>
                  <a:lnTo>
                    <a:pt x="18" y="83"/>
                  </a:lnTo>
                  <a:lnTo>
                    <a:pt x="13" y="81"/>
                  </a:lnTo>
                  <a:lnTo>
                    <a:pt x="16" y="69"/>
                  </a:lnTo>
                  <a:lnTo>
                    <a:pt x="20" y="57"/>
                  </a:lnTo>
                  <a:lnTo>
                    <a:pt x="16" y="51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14" y="23"/>
                  </a:lnTo>
                  <a:lnTo>
                    <a:pt x="30" y="10"/>
                  </a:lnTo>
                  <a:lnTo>
                    <a:pt x="40" y="0"/>
                  </a:lnTo>
                  <a:lnTo>
                    <a:pt x="61" y="3"/>
                  </a:lnTo>
                  <a:lnTo>
                    <a:pt x="76" y="12"/>
                  </a:lnTo>
                  <a:lnTo>
                    <a:pt x="58" y="18"/>
                  </a:lnTo>
                  <a:lnTo>
                    <a:pt x="40" y="24"/>
                  </a:lnTo>
                  <a:lnTo>
                    <a:pt x="42" y="36"/>
                  </a:lnTo>
                  <a:lnTo>
                    <a:pt x="67" y="40"/>
                  </a:lnTo>
                  <a:lnTo>
                    <a:pt x="92" y="42"/>
                  </a:lnTo>
                  <a:lnTo>
                    <a:pt x="100" y="57"/>
                  </a:lnTo>
                  <a:lnTo>
                    <a:pt x="115" y="58"/>
                  </a:lnTo>
                  <a:lnTo>
                    <a:pt x="123" y="79"/>
                  </a:lnTo>
                  <a:lnTo>
                    <a:pt x="122" y="81"/>
                  </a:lnTo>
                  <a:lnTo>
                    <a:pt x="109" y="79"/>
                  </a:lnTo>
                  <a:lnTo>
                    <a:pt x="104" y="7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8" name="Freeform 327"/>
            <p:cNvSpPr>
              <a:spLocks noChangeAspect="1"/>
            </p:cNvSpPr>
            <p:nvPr/>
          </p:nvSpPr>
          <p:spPr bwMode="auto">
            <a:xfrm>
              <a:off x="5511270" y="2633303"/>
              <a:ext cx="356967" cy="266155"/>
            </a:xfrm>
            <a:custGeom>
              <a:avLst/>
              <a:gdLst>
                <a:gd name="T0" fmla="*/ 184 w 231"/>
                <a:gd name="T1" fmla="*/ 147 h 155"/>
                <a:gd name="T2" fmla="*/ 156 w 231"/>
                <a:gd name="T3" fmla="*/ 129 h 155"/>
                <a:gd name="T4" fmla="*/ 128 w 231"/>
                <a:gd name="T5" fmla="*/ 113 h 155"/>
                <a:gd name="T6" fmla="*/ 114 w 231"/>
                <a:gd name="T7" fmla="*/ 104 h 155"/>
                <a:gd name="T8" fmla="*/ 93 w 231"/>
                <a:gd name="T9" fmla="*/ 96 h 155"/>
                <a:gd name="T10" fmla="*/ 79 w 231"/>
                <a:gd name="T11" fmla="*/ 76 h 155"/>
                <a:gd name="T12" fmla="*/ 57 w 231"/>
                <a:gd name="T13" fmla="*/ 61 h 155"/>
                <a:gd name="T14" fmla="*/ 44 w 231"/>
                <a:gd name="T15" fmla="*/ 76 h 155"/>
                <a:gd name="T16" fmla="*/ 36 w 231"/>
                <a:gd name="T17" fmla="*/ 80 h 155"/>
                <a:gd name="T18" fmla="*/ 40 w 231"/>
                <a:gd name="T19" fmla="*/ 90 h 155"/>
                <a:gd name="T20" fmla="*/ 17 w 231"/>
                <a:gd name="T21" fmla="*/ 87 h 155"/>
                <a:gd name="T22" fmla="*/ 13 w 231"/>
                <a:gd name="T23" fmla="*/ 68 h 155"/>
                <a:gd name="T24" fmla="*/ 8 w 231"/>
                <a:gd name="T25" fmla="*/ 50 h 155"/>
                <a:gd name="T26" fmla="*/ 3 w 231"/>
                <a:gd name="T27" fmla="*/ 33 h 155"/>
                <a:gd name="T28" fmla="*/ 0 w 231"/>
                <a:gd name="T29" fmla="*/ 15 h 155"/>
                <a:gd name="T30" fmla="*/ 20 w 231"/>
                <a:gd name="T31" fmla="*/ 8 h 155"/>
                <a:gd name="T32" fmla="*/ 39 w 231"/>
                <a:gd name="T33" fmla="*/ 0 h 155"/>
                <a:gd name="T34" fmla="*/ 60 w 231"/>
                <a:gd name="T35" fmla="*/ 12 h 155"/>
                <a:gd name="T36" fmla="*/ 82 w 231"/>
                <a:gd name="T37" fmla="*/ 22 h 155"/>
                <a:gd name="T38" fmla="*/ 97 w 231"/>
                <a:gd name="T39" fmla="*/ 41 h 155"/>
                <a:gd name="T40" fmla="*/ 115 w 231"/>
                <a:gd name="T41" fmla="*/ 42 h 155"/>
                <a:gd name="T42" fmla="*/ 131 w 231"/>
                <a:gd name="T43" fmla="*/ 44 h 155"/>
                <a:gd name="T44" fmla="*/ 149 w 231"/>
                <a:gd name="T45" fmla="*/ 46 h 155"/>
                <a:gd name="T46" fmla="*/ 166 w 231"/>
                <a:gd name="T47" fmla="*/ 47 h 155"/>
                <a:gd name="T48" fmla="*/ 183 w 231"/>
                <a:gd name="T49" fmla="*/ 59 h 155"/>
                <a:gd name="T50" fmla="*/ 184 w 231"/>
                <a:gd name="T51" fmla="*/ 75 h 155"/>
                <a:gd name="T52" fmla="*/ 201 w 231"/>
                <a:gd name="T53" fmla="*/ 83 h 155"/>
                <a:gd name="T54" fmla="*/ 216 w 231"/>
                <a:gd name="T55" fmla="*/ 90 h 155"/>
                <a:gd name="T56" fmla="*/ 231 w 231"/>
                <a:gd name="T57" fmla="*/ 80 h 155"/>
                <a:gd name="T58" fmla="*/ 247 w 231"/>
                <a:gd name="T59" fmla="*/ 68 h 155"/>
                <a:gd name="T60" fmla="*/ 258 w 231"/>
                <a:gd name="T61" fmla="*/ 83 h 155"/>
                <a:gd name="T62" fmla="*/ 247 w 231"/>
                <a:gd name="T63" fmla="*/ 94 h 155"/>
                <a:gd name="T64" fmla="*/ 229 w 231"/>
                <a:gd name="T65" fmla="*/ 108 h 155"/>
                <a:gd name="T66" fmla="*/ 213 w 231"/>
                <a:gd name="T67" fmla="*/ 124 h 155"/>
                <a:gd name="T68" fmla="*/ 220 w 231"/>
                <a:gd name="T69" fmla="*/ 133 h 155"/>
                <a:gd name="T70" fmla="*/ 231 w 231"/>
                <a:gd name="T71" fmla="*/ 140 h 155"/>
                <a:gd name="T72" fmla="*/ 236 w 231"/>
                <a:gd name="T73" fmla="*/ 146 h 155"/>
                <a:gd name="T74" fmla="*/ 231 w 231"/>
                <a:gd name="T75" fmla="*/ 160 h 155"/>
                <a:gd name="T76" fmla="*/ 228 w 231"/>
                <a:gd name="T77" fmla="*/ 173 h 155"/>
                <a:gd name="T78" fmla="*/ 211 w 231"/>
                <a:gd name="T79" fmla="*/ 170 h 155"/>
                <a:gd name="T80" fmla="*/ 195 w 231"/>
                <a:gd name="T81" fmla="*/ 167 h 155"/>
                <a:gd name="T82" fmla="*/ 184 w 231"/>
                <a:gd name="T83" fmla="*/ 147 h 1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1"/>
                <a:gd name="T127" fmla="*/ 0 h 155"/>
                <a:gd name="T128" fmla="*/ 231 w 231"/>
                <a:gd name="T129" fmla="*/ 155 h 1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1" h="155">
                  <a:moveTo>
                    <a:pt x="165" y="132"/>
                  </a:moveTo>
                  <a:lnTo>
                    <a:pt x="140" y="116"/>
                  </a:lnTo>
                  <a:lnTo>
                    <a:pt x="115" y="101"/>
                  </a:lnTo>
                  <a:lnTo>
                    <a:pt x="102" y="93"/>
                  </a:lnTo>
                  <a:lnTo>
                    <a:pt x="83" y="86"/>
                  </a:lnTo>
                  <a:lnTo>
                    <a:pt x="71" y="68"/>
                  </a:lnTo>
                  <a:lnTo>
                    <a:pt x="51" y="55"/>
                  </a:lnTo>
                  <a:lnTo>
                    <a:pt x="39" y="68"/>
                  </a:lnTo>
                  <a:lnTo>
                    <a:pt x="32" y="72"/>
                  </a:lnTo>
                  <a:lnTo>
                    <a:pt x="36" y="81"/>
                  </a:lnTo>
                  <a:lnTo>
                    <a:pt x="15" y="78"/>
                  </a:lnTo>
                  <a:lnTo>
                    <a:pt x="12" y="61"/>
                  </a:lnTo>
                  <a:lnTo>
                    <a:pt x="7" y="45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5" y="0"/>
                  </a:lnTo>
                  <a:lnTo>
                    <a:pt x="54" y="11"/>
                  </a:lnTo>
                  <a:lnTo>
                    <a:pt x="73" y="20"/>
                  </a:lnTo>
                  <a:lnTo>
                    <a:pt x="87" y="37"/>
                  </a:lnTo>
                  <a:lnTo>
                    <a:pt x="103" y="38"/>
                  </a:lnTo>
                  <a:lnTo>
                    <a:pt x="117" y="39"/>
                  </a:lnTo>
                  <a:lnTo>
                    <a:pt x="133" y="41"/>
                  </a:lnTo>
                  <a:lnTo>
                    <a:pt x="149" y="42"/>
                  </a:lnTo>
                  <a:lnTo>
                    <a:pt x="164" y="53"/>
                  </a:lnTo>
                  <a:lnTo>
                    <a:pt x="165" y="67"/>
                  </a:lnTo>
                  <a:lnTo>
                    <a:pt x="180" y="74"/>
                  </a:lnTo>
                  <a:lnTo>
                    <a:pt x="193" y="81"/>
                  </a:lnTo>
                  <a:lnTo>
                    <a:pt x="207" y="72"/>
                  </a:lnTo>
                  <a:lnTo>
                    <a:pt x="221" y="61"/>
                  </a:lnTo>
                  <a:lnTo>
                    <a:pt x="231" y="74"/>
                  </a:lnTo>
                  <a:lnTo>
                    <a:pt x="221" y="84"/>
                  </a:lnTo>
                  <a:lnTo>
                    <a:pt x="205" y="97"/>
                  </a:lnTo>
                  <a:lnTo>
                    <a:pt x="191" y="111"/>
                  </a:lnTo>
                  <a:lnTo>
                    <a:pt x="197" y="119"/>
                  </a:lnTo>
                  <a:lnTo>
                    <a:pt x="207" y="125"/>
                  </a:lnTo>
                  <a:lnTo>
                    <a:pt x="211" y="131"/>
                  </a:lnTo>
                  <a:lnTo>
                    <a:pt x="207" y="143"/>
                  </a:lnTo>
                  <a:lnTo>
                    <a:pt x="204" y="155"/>
                  </a:lnTo>
                  <a:lnTo>
                    <a:pt x="189" y="152"/>
                  </a:lnTo>
                  <a:lnTo>
                    <a:pt x="175" y="150"/>
                  </a:lnTo>
                  <a:lnTo>
                    <a:pt x="165" y="13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39" name="Freeform 328"/>
            <p:cNvSpPr>
              <a:spLocks noChangeAspect="1"/>
            </p:cNvSpPr>
            <p:nvPr/>
          </p:nvSpPr>
          <p:spPr bwMode="auto">
            <a:xfrm>
              <a:off x="4743376" y="2742534"/>
              <a:ext cx="55343" cy="44616"/>
            </a:xfrm>
            <a:custGeom>
              <a:avLst/>
              <a:gdLst>
                <a:gd name="T0" fmla="*/ 11 w 36"/>
                <a:gd name="T1" fmla="*/ 29 h 27"/>
                <a:gd name="T2" fmla="*/ 0 w 36"/>
                <a:gd name="T3" fmla="*/ 10 h 27"/>
                <a:gd name="T4" fmla="*/ 3 w 36"/>
                <a:gd name="T5" fmla="*/ 9 h 27"/>
                <a:gd name="T6" fmla="*/ 3 w 36"/>
                <a:gd name="T7" fmla="*/ 5 h 27"/>
                <a:gd name="T8" fmla="*/ 9 w 36"/>
                <a:gd name="T9" fmla="*/ 4 h 27"/>
                <a:gd name="T10" fmla="*/ 12 w 36"/>
                <a:gd name="T11" fmla="*/ 5 h 27"/>
                <a:gd name="T12" fmla="*/ 16 w 36"/>
                <a:gd name="T13" fmla="*/ 2 h 27"/>
                <a:gd name="T14" fmla="*/ 18 w 36"/>
                <a:gd name="T15" fmla="*/ 3 h 27"/>
                <a:gd name="T16" fmla="*/ 20 w 36"/>
                <a:gd name="T17" fmla="*/ 3 h 27"/>
                <a:gd name="T18" fmla="*/ 23 w 36"/>
                <a:gd name="T19" fmla="*/ 2 h 27"/>
                <a:gd name="T20" fmla="*/ 29 w 36"/>
                <a:gd name="T21" fmla="*/ 0 h 27"/>
                <a:gd name="T22" fmla="*/ 32 w 36"/>
                <a:gd name="T23" fmla="*/ 4 h 27"/>
                <a:gd name="T24" fmla="*/ 36 w 36"/>
                <a:gd name="T25" fmla="*/ 3 h 27"/>
                <a:gd name="T26" fmla="*/ 38 w 36"/>
                <a:gd name="T27" fmla="*/ 5 h 27"/>
                <a:gd name="T28" fmla="*/ 40 w 36"/>
                <a:gd name="T29" fmla="*/ 19 h 27"/>
                <a:gd name="T30" fmla="*/ 11 w 36"/>
                <a:gd name="T31" fmla="*/ 29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7"/>
                <a:gd name="T50" fmla="*/ 36 w 36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7">
                  <a:moveTo>
                    <a:pt x="10" y="27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3" y="5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6" y="18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Freeform 329"/>
            <p:cNvSpPr>
              <a:spLocks noChangeAspect="1"/>
            </p:cNvSpPr>
            <p:nvPr/>
          </p:nvSpPr>
          <p:spPr bwMode="auto">
            <a:xfrm>
              <a:off x="4783500" y="2684073"/>
              <a:ext cx="135592" cy="89231"/>
            </a:xfrm>
            <a:custGeom>
              <a:avLst/>
              <a:gdLst>
                <a:gd name="T0" fmla="*/ 6 w 86"/>
                <a:gd name="T1" fmla="*/ 6 h 51"/>
                <a:gd name="T2" fmla="*/ 1 w 86"/>
                <a:gd name="T3" fmla="*/ 0 h 51"/>
                <a:gd name="T4" fmla="*/ 0 w 86"/>
                <a:gd name="T5" fmla="*/ 13 h 51"/>
                <a:gd name="T6" fmla="*/ 7 w 86"/>
                <a:gd name="T7" fmla="*/ 23 h 51"/>
                <a:gd name="T8" fmla="*/ 0 w 86"/>
                <a:gd name="T9" fmla="*/ 34 h 51"/>
                <a:gd name="T10" fmla="*/ 6 w 86"/>
                <a:gd name="T11" fmla="*/ 41 h 51"/>
                <a:gd name="T12" fmla="*/ 8 w 86"/>
                <a:gd name="T13" fmla="*/ 43 h 51"/>
                <a:gd name="T14" fmla="*/ 10 w 86"/>
                <a:gd name="T15" fmla="*/ 58 h 51"/>
                <a:gd name="T16" fmla="*/ 28 w 86"/>
                <a:gd name="T17" fmla="*/ 56 h 51"/>
                <a:gd name="T18" fmla="*/ 57 w 86"/>
                <a:gd name="T19" fmla="*/ 58 h 51"/>
                <a:gd name="T20" fmla="*/ 64 w 86"/>
                <a:gd name="T21" fmla="*/ 53 h 51"/>
                <a:gd name="T22" fmla="*/ 67 w 86"/>
                <a:gd name="T23" fmla="*/ 50 h 51"/>
                <a:gd name="T24" fmla="*/ 70 w 86"/>
                <a:gd name="T25" fmla="*/ 47 h 51"/>
                <a:gd name="T26" fmla="*/ 95 w 86"/>
                <a:gd name="T27" fmla="*/ 44 h 51"/>
                <a:gd name="T28" fmla="*/ 88 w 86"/>
                <a:gd name="T29" fmla="*/ 36 h 51"/>
                <a:gd name="T30" fmla="*/ 90 w 86"/>
                <a:gd name="T31" fmla="*/ 28 h 51"/>
                <a:gd name="T32" fmla="*/ 95 w 86"/>
                <a:gd name="T33" fmla="*/ 16 h 51"/>
                <a:gd name="T34" fmla="*/ 98 w 86"/>
                <a:gd name="T35" fmla="*/ 9 h 51"/>
                <a:gd name="T36" fmla="*/ 67 w 86"/>
                <a:gd name="T37" fmla="*/ 2 h 51"/>
                <a:gd name="T38" fmla="*/ 42 w 86"/>
                <a:gd name="T39" fmla="*/ 10 h 51"/>
                <a:gd name="T40" fmla="*/ 23 w 86"/>
                <a:gd name="T41" fmla="*/ 8 h 51"/>
                <a:gd name="T42" fmla="*/ 6 w 86"/>
                <a:gd name="T43" fmla="*/ 6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51"/>
                <a:gd name="T68" fmla="*/ 86 w 86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51">
                  <a:moveTo>
                    <a:pt x="5" y="5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9" y="51"/>
                  </a:lnTo>
                  <a:lnTo>
                    <a:pt x="25" y="49"/>
                  </a:lnTo>
                  <a:lnTo>
                    <a:pt x="50" y="51"/>
                  </a:lnTo>
                  <a:lnTo>
                    <a:pt x="56" y="47"/>
                  </a:lnTo>
                  <a:lnTo>
                    <a:pt x="59" y="44"/>
                  </a:lnTo>
                  <a:lnTo>
                    <a:pt x="61" y="41"/>
                  </a:lnTo>
                  <a:lnTo>
                    <a:pt x="83" y="39"/>
                  </a:lnTo>
                  <a:lnTo>
                    <a:pt x="77" y="32"/>
                  </a:lnTo>
                  <a:lnTo>
                    <a:pt x="79" y="25"/>
                  </a:lnTo>
                  <a:lnTo>
                    <a:pt x="83" y="14"/>
                  </a:lnTo>
                  <a:lnTo>
                    <a:pt x="86" y="8"/>
                  </a:lnTo>
                  <a:lnTo>
                    <a:pt x="59" y="2"/>
                  </a:lnTo>
                  <a:lnTo>
                    <a:pt x="37" y="9"/>
                  </a:lnTo>
                  <a:lnTo>
                    <a:pt x="20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Freeform 330"/>
            <p:cNvSpPr>
              <a:spLocks noChangeAspect="1"/>
            </p:cNvSpPr>
            <p:nvPr/>
          </p:nvSpPr>
          <p:spPr bwMode="auto">
            <a:xfrm>
              <a:off x="4718471" y="2734843"/>
              <a:ext cx="40125" cy="89231"/>
            </a:xfrm>
            <a:custGeom>
              <a:avLst/>
              <a:gdLst>
                <a:gd name="T0" fmla="*/ 0 w 25"/>
                <a:gd name="T1" fmla="*/ 14 h 50"/>
                <a:gd name="T2" fmla="*/ 2 w 25"/>
                <a:gd name="T3" fmla="*/ 42 h 50"/>
                <a:gd name="T4" fmla="*/ 15 w 25"/>
                <a:gd name="T5" fmla="*/ 58 h 50"/>
                <a:gd name="T6" fmla="*/ 20 w 25"/>
                <a:gd name="T7" fmla="*/ 52 h 50"/>
                <a:gd name="T8" fmla="*/ 29 w 25"/>
                <a:gd name="T9" fmla="*/ 36 h 50"/>
                <a:gd name="T10" fmla="*/ 29 w 25"/>
                <a:gd name="T11" fmla="*/ 35 h 50"/>
                <a:gd name="T12" fmla="*/ 17 w 25"/>
                <a:gd name="T13" fmla="*/ 14 h 50"/>
                <a:gd name="T14" fmla="*/ 13 w 25"/>
                <a:gd name="T15" fmla="*/ 2 h 50"/>
                <a:gd name="T16" fmla="*/ 2 w 25"/>
                <a:gd name="T17" fmla="*/ 0 h 50"/>
                <a:gd name="T18" fmla="*/ 0 w 25"/>
                <a:gd name="T19" fmla="*/ 14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50"/>
                <a:gd name="T32" fmla="*/ 25 w 25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50">
                  <a:moveTo>
                    <a:pt x="0" y="12"/>
                  </a:moveTo>
                  <a:lnTo>
                    <a:pt x="2" y="36"/>
                  </a:lnTo>
                  <a:lnTo>
                    <a:pt x="13" y="50"/>
                  </a:lnTo>
                  <a:lnTo>
                    <a:pt x="17" y="45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15" y="12"/>
                  </a:lnTo>
                  <a:lnTo>
                    <a:pt x="11" y="2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Freeform 331"/>
            <p:cNvSpPr>
              <a:spLocks noChangeAspect="1"/>
            </p:cNvSpPr>
            <p:nvPr/>
          </p:nvSpPr>
          <p:spPr bwMode="auto">
            <a:xfrm>
              <a:off x="5241469" y="2765612"/>
              <a:ext cx="103770" cy="78462"/>
            </a:xfrm>
            <a:custGeom>
              <a:avLst/>
              <a:gdLst>
                <a:gd name="T0" fmla="*/ 11 w 69"/>
                <a:gd name="T1" fmla="*/ 8 h 45"/>
                <a:gd name="T2" fmla="*/ 0 w 69"/>
                <a:gd name="T3" fmla="*/ 0 h 45"/>
                <a:gd name="T4" fmla="*/ 24 w 69"/>
                <a:gd name="T5" fmla="*/ 0 h 45"/>
                <a:gd name="T6" fmla="*/ 48 w 69"/>
                <a:gd name="T7" fmla="*/ 1 h 45"/>
                <a:gd name="T8" fmla="*/ 63 w 69"/>
                <a:gd name="T9" fmla="*/ 2 h 45"/>
                <a:gd name="T10" fmla="*/ 62 w 69"/>
                <a:gd name="T11" fmla="*/ 22 h 45"/>
                <a:gd name="T12" fmla="*/ 68 w 69"/>
                <a:gd name="T13" fmla="*/ 24 h 45"/>
                <a:gd name="T14" fmla="*/ 63 w 69"/>
                <a:gd name="T15" fmla="*/ 31 h 45"/>
                <a:gd name="T16" fmla="*/ 75 w 69"/>
                <a:gd name="T17" fmla="*/ 49 h 45"/>
                <a:gd name="T18" fmla="*/ 68 w 69"/>
                <a:gd name="T19" fmla="*/ 51 h 45"/>
                <a:gd name="T20" fmla="*/ 63 w 69"/>
                <a:gd name="T21" fmla="*/ 48 h 45"/>
                <a:gd name="T22" fmla="*/ 62 w 69"/>
                <a:gd name="T23" fmla="*/ 44 h 45"/>
                <a:gd name="T24" fmla="*/ 58 w 69"/>
                <a:gd name="T25" fmla="*/ 42 h 45"/>
                <a:gd name="T26" fmla="*/ 54 w 69"/>
                <a:gd name="T27" fmla="*/ 42 h 45"/>
                <a:gd name="T28" fmla="*/ 50 w 69"/>
                <a:gd name="T29" fmla="*/ 41 h 45"/>
                <a:gd name="T30" fmla="*/ 45 w 69"/>
                <a:gd name="T31" fmla="*/ 37 h 45"/>
                <a:gd name="T32" fmla="*/ 38 w 69"/>
                <a:gd name="T33" fmla="*/ 37 h 45"/>
                <a:gd name="T34" fmla="*/ 24 w 69"/>
                <a:gd name="T35" fmla="*/ 31 h 45"/>
                <a:gd name="T36" fmla="*/ 17 w 69"/>
                <a:gd name="T37" fmla="*/ 20 h 45"/>
                <a:gd name="T38" fmla="*/ 11 w 69"/>
                <a:gd name="T39" fmla="*/ 8 h 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45"/>
                <a:gd name="T62" fmla="*/ 69 w 69"/>
                <a:gd name="T63" fmla="*/ 45 h 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45">
                  <a:moveTo>
                    <a:pt x="10" y="7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57" y="19"/>
                  </a:lnTo>
                  <a:lnTo>
                    <a:pt x="63" y="21"/>
                  </a:lnTo>
                  <a:lnTo>
                    <a:pt x="58" y="27"/>
                  </a:lnTo>
                  <a:lnTo>
                    <a:pt x="69" y="43"/>
                  </a:lnTo>
                  <a:lnTo>
                    <a:pt x="63" y="45"/>
                  </a:lnTo>
                  <a:lnTo>
                    <a:pt x="58" y="42"/>
                  </a:lnTo>
                  <a:lnTo>
                    <a:pt x="57" y="39"/>
                  </a:lnTo>
                  <a:lnTo>
                    <a:pt x="53" y="37"/>
                  </a:lnTo>
                  <a:lnTo>
                    <a:pt x="50" y="37"/>
                  </a:lnTo>
                  <a:lnTo>
                    <a:pt x="46" y="36"/>
                  </a:lnTo>
                  <a:lnTo>
                    <a:pt x="41" y="33"/>
                  </a:lnTo>
                  <a:lnTo>
                    <a:pt x="35" y="33"/>
                  </a:lnTo>
                  <a:lnTo>
                    <a:pt x="22" y="27"/>
                  </a:lnTo>
                  <a:lnTo>
                    <a:pt x="16" y="1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43" name="Freeform 332"/>
            <p:cNvSpPr>
              <a:spLocks noChangeAspect="1"/>
            </p:cNvSpPr>
            <p:nvPr/>
          </p:nvSpPr>
          <p:spPr bwMode="auto">
            <a:xfrm>
              <a:off x="5327252" y="2756381"/>
              <a:ext cx="92700" cy="106154"/>
            </a:xfrm>
            <a:custGeom>
              <a:avLst/>
              <a:gdLst>
                <a:gd name="T0" fmla="*/ 14 w 59"/>
                <a:gd name="T1" fmla="*/ 55 h 62"/>
                <a:gd name="T2" fmla="*/ 1 w 59"/>
                <a:gd name="T3" fmla="*/ 37 h 62"/>
                <a:gd name="T4" fmla="*/ 7 w 59"/>
                <a:gd name="T5" fmla="*/ 30 h 62"/>
                <a:gd name="T6" fmla="*/ 0 w 59"/>
                <a:gd name="T7" fmla="*/ 28 h 62"/>
                <a:gd name="T8" fmla="*/ 1 w 59"/>
                <a:gd name="T9" fmla="*/ 9 h 62"/>
                <a:gd name="T10" fmla="*/ 7 w 59"/>
                <a:gd name="T11" fmla="*/ 0 h 62"/>
                <a:gd name="T12" fmla="*/ 34 w 59"/>
                <a:gd name="T13" fmla="*/ 4 h 62"/>
                <a:gd name="T14" fmla="*/ 43 w 59"/>
                <a:gd name="T15" fmla="*/ 17 h 62"/>
                <a:gd name="T16" fmla="*/ 67 w 59"/>
                <a:gd name="T17" fmla="*/ 30 h 62"/>
                <a:gd name="T18" fmla="*/ 56 w 59"/>
                <a:gd name="T19" fmla="*/ 33 h 62"/>
                <a:gd name="T20" fmla="*/ 50 w 59"/>
                <a:gd name="T21" fmla="*/ 56 h 62"/>
                <a:gd name="T22" fmla="*/ 49 w 59"/>
                <a:gd name="T23" fmla="*/ 69 h 62"/>
                <a:gd name="T24" fmla="*/ 34 w 59"/>
                <a:gd name="T25" fmla="*/ 58 h 62"/>
                <a:gd name="T26" fmla="*/ 35 w 59"/>
                <a:gd name="T27" fmla="*/ 55 h 62"/>
                <a:gd name="T28" fmla="*/ 30 w 59"/>
                <a:gd name="T29" fmla="*/ 43 h 62"/>
                <a:gd name="T30" fmla="*/ 14 w 59"/>
                <a:gd name="T31" fmla="*/ 55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62"/>
                <a:gd name="T50" fmla="*/ 59 w 59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62">
                  <a:moveTo>
                    <a:pt x="12" y="49"/>
                  </a:moveTo>
                  <a:lnTo>
                    <a:pt x="1" y="33"/>
                  </a:lnTo>
                  <a:lnTo>
                    <a:pt x="6" y="27"/>
                  </a:lnTo>
                  <a:lnTo>
                    <a:pt x="0" y="25"/>
                  </a:lnTo>
                  <a:lnTo>
                    <a:pt x="1" y="8"/>
                  </a:lnTo>
                  <a:lnTo>
                    <a:pt x="6" y="0"/>
                  </a:lnTo>
                  <a:lnTo>
                    <a:pt x="30" y="4"/>
                  </a:lnTo>
                  <a:lnTo>
                    <a:pt x="38" y="15"/>
                  </a:lnTo>
                  <a:lnTo>
                    <a:pt x="59" y="27"/>
                  </a:lnTo>
                  <a:lnTo>
                    <a:pt x="49" y="30"/>
                  </a:lnTo>
                  <a:lnTo>
                    <a:pt x="44" y="50"/>
                  </a:lnTo>
                  <a:lnTo>
                    <a:pt x="43" y="62"/>
                  </a:lnTo>
                  <a:lnTo>
                    <a:pt x="30" y="52"/>
                  </a:lnTo>
                  <a:lnTo>
                    <a:pt x="31" y="49"/>
                  </a:lnTo>
                  <a:lnTo>
                    <a:pt x="26" y="3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44" name="Freeform 333"/>
            <p:cNvSpPr>
              <a:spLocks noChangeAspect="1"/>
            </p:cNvSpPr>
            <p:nvPr/>
          </p:nvSpPr>
          <p:spPr bwMode="auto">
            <a:xfrm>
              <a:off x="5296813" y="2824073"/>
              <a:ext cx="40125" cy="24616"/>
            </a:xfrm>
            <a:custGeom>
              <a:avLst/>
              <a:gdLst>
                <a:gd name="T0" fmla="*/ 29 w 28"/>
                <a:gd name="T1" fmla="*/ 13 h 15"/>
                <a:gd name="T2" fmla="*/ 23 w 28"/>
                <a:gd name="T3" fmla="*/ 16 h 15"/>
                <a:gd name="T4" fmla="*/ 4 w 28"/>
                <a:gd name="T5" fmla="*/ 5 h 15"/>
                <a:gd name="T6" fmla="*/ 1 w 28"/>
                <a:gd name="T7" fmla="*/ 1 h 15"/>
                <a:gd name="T8" fmla="*/ 0 w 28"/>
                <a:gd name="T9" fmla="*/ 0 h 15"/>
                <a:gd name="T10" fmla="*/ 6 w 28"/>
                <a:gd name="T11" fmla="*/ 0 h 15"/>
                <a:gd name="T12" fmla="*/ 11 w 28"/>
                <a:gd name="T13" fmla="*/ 3 h 15"/>
                <a:gd name="T14" fmla="*/ 16 w 28"/>
                <a:gd name="T15" fmla="*/ 4 h 15"/>
                <a:gd name="T16" fmla="*/ 19 w 28"/>
                <a:gd name="T17" fmla="*/ 4 h 15"/>
                <a:gd name="T18" fmla="*/ 23 w 28"/>
                <a:gd name="T19" fmla="*/ 6 h 15"/>
                <a:gd name="T20" fmla="*/ 24 w 28"/>
                <a:gd name="T21" fmla="*/ 10 h 15"/>
                <a:gd name="T22" fmla="*/ 29 w 28"/>
                <a:gd name="T23" fmla="*/ 13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15"/>
                <a:gd name="T38" fmla="*/ 28 w 28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15">
                  <a:moveTo>
                    <a:pt x="28" y="12"/>
                  </a:moveTo>
                  <a:lnTo>
                    <a:pt x="22" y="15"/>
                  </a:lnTo>
                  <a:lnTo>
                    <a:pt x="4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45" name="Freeform 334"/>
            <p:cNvSpPr>
              <a:spLocks noChangeAspect="1"/>
            </p:cNvSpPr>
            <p:nvPr/>
          </p:nvSpPr>
          <p:spPr bwMode="auto">
            <a:xfrm>
              <a:off x="4740608" y="2762534"/>
              <a:ext cx="141127" cy="156924"/>
            </a:xfrm>
            <a:custGeom>
              <a:avLst/>
              <a:gdLst>
                <a:gd name="T0" fmla="*/ 19 w 91"/>
                <a:gd name="T1" fmla="*/ 53 h 94"/>
                <a:gd name="T2" fmla="*/ 8 w 91"/>
                <a:gd name="T3" fmla="*/ 49 h 94"/>
                <a:gd name="T4" fmla="*/ 0 w 91"/>
                <a:gd name="T5" fmla="*/ 39 h 94"/>
                <a:gd name="T6" fmla="*/ 4 w 91"/>
                <a:gd name="T7" fmla="*/ 34 h 94"/>
                <a:gd name="T8" fmla="*/ 13 w 91"/>
                <a:gd name="T9" fmla="*/ 18 h 94"/>
                <a:gd name="T10" fmla="*/ 13 w 91"/>
                <a:gd name="T11" fmla="*/ 17 h 94"/>
                <a:gd name="T12" fmla="*/ 43 w 91"/>
                <a:gd name="T13" fmla="*/ 8 h 94"/>
                <a:gd name="T14" fmla="*/ 61 w 91"/>
                <a:gd name="T15" fmla="*/ 5 h 94"/>
                <a:gd name="T16" fmla="*/ 89 w 91"/>
                <a:gd name="T17" fmla="*/ 8 h 94"/>
                <a:gd name="T18" fmla="*/ 95 w 91"/>
                <a:gd name="T19" fmla="*/ 3 h 94"/>
                <a:gd name="T20" fmla="*/ 99 w 91"/>
                <a:gd name="T21" fmla="*/ 0 h 94"/>
                <a:gd name="T22" fmla="*/ 102 w 91"/>
                <a:gd name="T23" fmla="*/ 8 h 94"/>
                <a:gd name="T24" fmla="*/ 95 w 91"/>
                <a:gd name="T25" fmla="*/ 20 h 94"/>
                <a:gd name="T26" fmla="*/ 76 w 91"/>
                <a:gd name="T27" fmla="*/ 16 h 94"/>
                <a:gd name="T28" fmla="*/ 59 w 91"/>
                <a:gd name="T29" fmla="*/ 21 h 94"/>
                <a:gd name="T30" fmla="*/ 67 w 91"/>
                <a:gd name="T31" fmla="*/ 29 h 94"/>
                <a:gd name="T32" fmla="*/ 59 w 91"/>
                <a:gd name="T33" fmla="*/ 30 h 94"/>
                <a:gd name="T34" fmla="*/ 61 w 91"/>
                <a:gd name="T35" fmla="*/ 33 h 94"/>
                <a:gd name="T36" fmla="*/ 54 w 91"/>
                <a:gd name="T37" fmla="*/ 31 h 94"/>
                <a:gd name="T38" fmla="*/ 58 w 91"/>
                <a:gd name="T39" fmla="*/ 36 h 94"/>
                <a:gd name="T40" fmla="*/ 46 w 91"/>
                <a:gd name="T41" fmla="*/ 24 h 94"/>
                <a:gd name="T42" fmla="*/ 41 w 91"/>
                <a:gd name="T43" fmla="*/ 26 h 94"/>
                <a:gd name="T44" fmla="*/ 48 w 91"/>
                <a:gd name="T45" fmla="*/ 43 h 94"/>
                <a:gd name="T46" fmla="*/ 53 w 91"/>
                <a:gd name="T47" fmla="*/ 51 h 94"/>
                <a:gd name="T48" fmla="*/ 46 w 91"/>
                <a:gd name="T49" fmla="*/ 49 h 94"/>
                <a:gd name="T50" fmla="*/ 48 w 91"/>
                <a:gd name="T51" fmla="*/ 55 h 94"/>
                <a:gd name="T52" fmla="*/ 45 w 91"/>
                <a:gd name="T53" fmla="*/ 56 h 94"/>
                <a:gd name="T54" fmla="*/ 67 w 91"/>
                <a:gd name="T55" fmla="*/ 71 h 94"/>
                <a:gd name="T56" fmla="*/ 66 w 91"/>
                <a:gd name="T57" fmla="*/ 77 h 94"/>
                <a:gd name="T58" fmla="*/ 58 w 91"/>
                <a:gd name="T59" fmla="*/ 73 h 94"/>
                <a:gd name="T60" fmla="*/ 54 w 91"/>
                <a:gd name="T61" fmla="*/ 76 h 94"/>
                <a:gd name="T62" fmla="*/ 58 w 91"/>
                <a:gd name="T63" fmla="*/ 84 h 94"/>
                <a:gd name="T64" fmla="*/ 48 w 91"/>
                <a:gd name="T65" fmla="*/ 84 h 94"/>
                <a:gd name="T66" fmla="*/ 54 w 91"/>
                <a:gd name="T67" fmla="*/ 102 h 94"/>
                <a:gd name="T68" fmla="*/ 46 w 91"/>
                <a:gd name="T69" fmla="*/ 98 h 94"/>
                <a:gd name="T70" fmla="*/ 43 w 91"/>
                <a:gd name="T71" fmla="*/ 102 h 94"/>
                <a:gd name="T72" fmla="*/ 35 w 91"/>
                <a:gd name="T73" fmla="*/ 92 h 94"/>
                <a:gd name="T74" fmla="*/ 33 w 91"/>
                <a:gd name="T75" fmla="*/ 97 h 94"/>
                <a:gd name="T76" fmla="*/ 25 w 91"/>
                <a:gd name="T77" fmla="*/ 79 h 94"/>
                <a:gd name="T78" fmla="*/ 22 w 91"/>
                <a:gd name="T79" fmla="*/ 72 h 94"/>
                <a:gd name="T80" fmla="*/ 36 w 91"/>
                <a:gd name="T81" fmla="*/ 68 h 94"/>
                <a:gd name="T82" fmla="*/ 52 w 91"/>
                <a:gd name="T83" fmla="*/ 72 h 94"/>
                <a:gd name="T84" fmla="*/ 52 w 91"/>
                <a:gd name="T85" fmla="*/ 68 h 94"/>
                <a:gd name="T86" fmla="*/ 41 w 91"/>
                <a:gd name="T87" fmla="*/ 64 h 94"/>
                <a:gd name="T88" fmla="*/ 22 w 91"/>
                <a:gd name="T89" fmla="*/ 63 h 94"/>
                <a:gd name="T90" fmla="*/ 19 w 91"/>
                <a:gd name="T91" fmla="*/ 64 h 94"/>
                <a:gd name="T92" fmla="*/ 15 w 91"/>
                <a:gd name="T93" fmla="*/ 55 h 94"/>
                <a:gd name="T94" fmla="*/ 19 w 91"/>
                <a:gd name="T95" fmla="*/ 53 h 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1"/>
                <a:gd name="T145" fmla="*/ 0 h 94"/>
                <a:gd name="T146" fmla="*/ 91 w 91"/>
                <a:gd name="T147" fmla="*/ 94 h 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1" h="94">
                  <a:moveTo>
                    <a:pt x="17" y="49"/>
                  </a:moveTo>
                  <a:lnTo>
                    <a:pt x="7" y="45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38" y="7"/>
                  </a:lnTo>
                  <a:lnTo>
                    <a:pt x="54" y="5"/>
                  </a:lnTo>
                  <a:lnTo>
                    <a:pt x="79" y="7"/>
                  </a:lnTo>
                  <a:lnTo>
                    <a:pt x="85" y="3"/>
                  </a:lnTo>
                  <a:lnTo>
                    <a:pt x="88" y="0"/>
                  </a:lnTo>
                  <a:lnTo>
                    <a:pt x="91" y="7"/>
                  </a:lnTo>
                  <a:lnTo>
                    <a:pt x="85" y="18"/>
                  </a:lnTo>
                  <a:lnTo>
                    <a:pt x="68" y="15"/>
                  </a:lnTo>
                  <a:lnTo>
                    <a:pt x="53" y="19"/>
                  </a:lnTo>
                  <a:lnTo>
                    <a:pt x="60" y="27"/>
                  </a:lnTo>
                  <a:lnTo>
                    <a:pt x="53" y="28"/>
                  </a:lnTo>
                  <a:lnTo>
                    <a:pt x="54" y="30"/>
                  </a:lnTo>
                  <a:lnTo>
                    <a:pt x="48" y="29"/>
                  </a:lnTo>
                  <a:lnTo>
                    <a:pt x="52" y="33"/>
                  </a:lnTo>
                  <a:lnTo>
                    <a:pt x="41" y="22"/>
                  </a:lnTo>
                  <a:lnTo>
                    <a:pt x="37" y="24"/>
                  </a:lnTo>
                  <a:lnTo>
                    <a:pt x="43" y="40"/>
                  </a:lnTo>
                  <a:lnTo>
                    <a:pt x="47" y="47"/>
                  </a:lnTo>
                  <a:lnTo>
                    <a:pt x="41" y="45"/>
                  </a:lnTo>
                  <a:lnTo>
                    <a:pt x="43" y="51"/>
                  </a:lnTo>
                  <a:lnTo>
                    <a:pt x="40" y="52"/>
                  </a:lnTo>
                  <a:lnTo>
                    <a:pt x="60" y="65"/>
                  </a:lnTo>
                  <a:lnTo>
                    <a:pt x="59" y="71"/>
                  </a:lnTo>
                  <a:lnTo>
                    <a:pt x="52" y="67"/>
                  </a:lnTo>
                  <a:lnTo>
                    <a:pt x="48" y="70"/>
                  </a:lnTo>
                  <a:lnTo>
                    <a:pt x="52" y="77"/>
                  </a:lnTo>
                  <a:lnTo>
                    <a:pt x="43" y="77"/>
                  </a:lnTo>
                  <a:lnTo>
                    <a:pt x="48" y="94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1" y="85"/>
                  </a:lnTo>
                  <a:lnTo>
                    <a:pt x="29" y="89"/>
                  </a:lnTo>
                  <a:lnTo>
                    <a:pt x="22" y="73"/>
                  </a:lnTo>
                  <a:lnTo>
                    <a:pt x="20" y="66"/>
                  </a:lnTo>
                  <a:lnTo>
                    <a:pt x="32" y="63"/>
                  </a:lnTo>
                  <a:lnTo>
                    <a:pt x="46" y="66"/>
                  </a:lnTo>
                  <a:lnTo>
                    <a:pt x="46" y="63"/>
                  </a:lnTo>
                  <a:lnTo>
                    <a:pt x="37" y="59"/>
                  </a:lnTo>
                  <a:lnTo>
                    <a:pt x="20" y="58"/>
                  </a:lnTo>
                  <a:lnTo>
                    <a:pt x="17" y="59"/>
                  </a:lnTo>
                  <a:lnTo>
                    <a:pt x="13" y="51"/>
                  </a:lnTo>
                  <a:lnTo>
                    <a:pt x="17" y="49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" name="Freeform 335"/>
            <p:cNvSpPr>
              <a:spLocks noChangeAspect="1"/>
            </p:cNvSpPr>
            <p:nvPr/>
          </p:nvSpPr>
          <p:spPr bwMode="auto">
            <a:xfrm>
              <a:off x="4829158" y="2950227"/>
              <a:ext cx="65029" cy="16923"/>
            </a:xfrm>
            <a:custGeom>
              <a:avLst/>
              <a:gdLst>
                <a:gd name="T0" fmla="*/ 36 w 41"/>
                <a:gd name="T1" fmla="*/ 5 h 9"/>
                <a:gd name="T2" fmla="*/ 9 w 41"/>
                <a:gd name="T3" fmla="*/ 0 h 9"/>
                <a:gd name="T4" fmla="*/ 1 w 41"/>
                <a:gd name="T5" fmla="*/ 0 h 9"/>
                <a:gd name="T6" fmla="*/ 0 w 41"/>
                <a:gd name="T7" fmla="*/ 7 h 9"/>
                <a:gd name="T8" fmla="*/ 16 w 41"/>
                <a:gd name="T9" fmla="*/ 10 h 9"/>
                <a:gd name="T10" fmla="*/ 33 w 41"/>
                <a:gd name="T11" fmla="*/ 11 h 9"/>
                <a:gd name="T12" fmla="*/ 47 w 41"/>
                <a:gd name="T13" fmla="*/ 7 h 9"/>
                <a:gd name="T14" fmla="*/ 36 w 41"/>
                <a:gd name="T15" fmla="*/ 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9"/>
                <a:gd name="T26" fmla="*/ 41 w 41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9">
                  <a:moveTo>
                    <a:pt x="31" y="4"/>
                  </a:moveTo>
                  <a:lnTo>
                    <a:pt x="8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4" y="8"/>
                  </a:lnTo>
                  <a:lnTo>
                    <a:pt x="29" y="9"/>
                  </a:lnTo>
                  <a:lnTo>
                    <a:pt x="41" y="6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47" name="Freeform 336"/>
            <p:cNvSpPr>
              <a:spLocks noChangeAspect="1"/>
            </p:cNvSpPr>
            <p:nvPr/>
          </p:nvSpPr>
          <p:spPr bwMode="auto">
            <a:xfrm>
              <a:off x="4808404" y="2844073"/>
              <a:ext cx="35974" cy="27693"/>
            </a:xfrm>
            <a:custGeom>
              <a:avLst/>
              <a:gdLst>
                <a:gd name="T0" fmla="*/ 26 w 24"/>
                <a:gd name="T1" fmla="*/ 18 h 16"/>
                <a:gd name="T2" fmla="*/ 12 w 24"/>
                <a:gd name="T3" fmla="*/ 5 h 16"/>
                <a:gd name="T4" fmla="*/ 0 w 24"/>
                <a:gd name="T5" fmla="*/ 0 h 16"/>
                <a:gd name="T6" fmla="*/ 13 w 24"/>
                <a:gd name="T7" fmla="*/ 9 h 16"/>
                <a:gd name="T8" fmla="*/ 26 w 24"/>
                <a:gd name="T9" fmla="*/ 1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11" y="4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8" name="Freeform 337"/>
            <p:cNvSpPr>
              <a:spLocks noChangeAspect="1"/>
            </p:cNvSpPr>
            <p:nvPr/>
          </p:nvSpPr>
          <p:spPr bwMode="auto">
            <a:xfrm>
              <a:off x="4872050" y="2834842"/>
              <a:ext cx="15220" cy="6153"/>
            </a:xfrm>
            <a:custGeom>
              <a:avLst/>
              <a:gdLst>
                <a:gd name="T0" fmla="*/ 11 w 10"/>
                <a:gd name="T1" fmla="*/ 4 h 4"/>
                <a:gd name="T2" fmla="*/ 4 w 10"/>
                <a:gd name="T3" fmla="*/ 3 h 4"/>
                <a:gd name="T4" fmla="*/ 0 w 10"/>
                <a:gd name="T5" fmla="*/ 0 h 4"/>
                <a:gd name="T6" fmla="*/ 10 w 10"/>
                <a:gd name="T7" fmla="*/ 2 h 4"/>
                <a:gd name="T8" fmla="*/ 11 w 10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"/>
                <a:gd name="T17" fmla="*/ 10 w 1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">
                  <a:moveTo>
                    <a:pt x="10" y="4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9" y="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9" name="Freeform 338"/>
            <p:cNvSpPr>
              <a:spLocks noChangeAspect="1"/>
            </p:cNvSpPr>
            <p:nvPr/>
          </p:nvSpPr>
          <p:spPr bwMode="auto">
            <a:xfrm>
              <a:off x="4753061" y="2865612"/>
              <a:ext cx="5534" cy="3077"/>
            </a:xfrm>
            <a:custGeom>
              <a:avLst/>
              <a:gdLst>
                <a:gd name="T0" fmla="*/ 0 w 5"/>
                <a:gd name="T1" fmla="*/ 0 h 4"/>
                <a:gd name="T2" fmla="*/ 4 w 5"/>
                <a:gd name="T3" fmla="*/ 2 h 4"/>
                <a:gd name="T4" fmla="*/ 1 w 5"/>
                <a:gd name="T5" fmla="*/ 2 h 4"/>
                <a:gd name="T6" fmla="*/ 0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0" name="Freeform 339"/>
            <p:cNvSpPr>
              <a:spLocks noChangeAspect="1"/>
            </p:cNvSpPr>
            <p:nvPr/>
          </p:nvSpPr>
          <p:spPr bwMode="auto">
            <a:xfrm>
              <a:off x="4876201" y="2857919"/>
              <a:ext cx="5534" cy="7692"/>
            </a:xfrm>
            <a:custGeom>
              <a:avLst/>
              <a:gdLst>
                <a:gd name="T0" fmla="*/ 4 w 3"/>
                <a:gd name="T1" fmla="*/ 0 h 4"/>
                <a:gd name="T2" fmla="*/ 3 w 3"/>
                <a:gd name="T3" fmla="*/ 5 h 4"/>
                <a:gd name="T4" fmla="*/ 0 w 3"/>
                <a:gd name="T5" fmla="*/ 1 h 4"/>
                <a:gd name="T6" fmla="*/ 4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3" y="0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Freeform 340"/>
            <p:cNvSpPr>
              <a:spLocks noChangeAspect="1"/>
            </p:cNvSpPr>
            <p:nvPr/>
          </p:nvSpPr>
          <p:spPr bwMode="auto">
            <a:xfrm>
              <a:off x="4438986" y="2602534"/>
              <a:ext cx="261499" cy="276923"/>
            </a:xfrm>
            <a:custGeom>
              <a:avLst/>
              <a:gdLst>
                <a:gd name="T0" fmla="*/ 105 w 172"/>
                <a:gd name="T1" fmla="*/ 8 h 161"/>
                <a:gd name="T2" fmla="*/ 82 w 172"/>
                <a:gd name="T3" fmla="*/ 0 h 161"/>
                <a:gd name="T4" fmla="*/ 65 w 172"/>
                <a:gd name="T5" fmla="*/ 2 h 161"/>
                <a:gd name="T6" fmla="*/ 56 w 172"/>
                <a:gd name="T7" fmla="*/ 1 h 161"/>
                <a:gd name="T8" fmla="*/ 56 w 172"/>
                <a:gd name="T9" fmla="*/ 2 h 161"/>
                <a:gd name="T10" fmla="*/ 52 w 172"/>
                <a:gd name="T11" fmla="*/ 7 h 161"/>
                <a:gd name="T12" fmla="*/ 49 w 172"/>
                <a:gd name="T13" fmla="*/ 12 h 161"/>
                <a:gd name="T14" fmla="*/ 37 w 172"/>
                <a:gd name="T15" fmla="*/ 12 h 161"/>
                <a:gd name="T16" fmla="*/ 32 w 172"/>
                <a:gd name="T17" fmla="*/ 20 h 161"/>
                <a:gd name="T18" fmla="*/ 21 w 172"/>
                <a:gd name="T19" fmla="*/ 12 h 161"/>
                <a:gd name="T20" fmla="*/ 12 w 172"/>
                <a:gd name="T21" fmla="*/ 19 h 161"/>
                <a:gd name="T22" fmla="*/ 3 w 172"/>
                <a:gd name="T23" fmla="*/ 20 h 161"/>
                <a:gd name="T24" fmla="*/ 3 w 172"/>
                <a:gd name="T25" fmla="*/ 28 h 161"/>
                <a:gd name="T26" fmla="*/ 0 w 172"/>
                <a:gd name="T27" fmla="*/ 36 h 161"/>
                <a:gd name="T28" fmla="*/ 0 w 172"/>
                <a:gd name="T29" fmla="*/ 41 h 161"/>
                <a:gd name="T30" fmla="*/ 1 w 172"/>
                <a:gd name="T31" fmla="*/ 48 h 161"/>
                <a:gd name="T32" fmla="*/ 12 w 172"/>
                <a:gd name="T33" fmla="*/ 55 h 161"/>
                <a:gd name="T34" fmla="*/ 12 w 172"/>
                <a:gd name="T35" fmla="*/ 63 h 161"/>
                <a:gd name="T36" fmla="*/ 26 w 172"/>
                <a:gd name="T37" fmla="*/ 53 h 161"/>
                <a:gd name="T38" fmla="*/ 47 w 172"/>
                <a:gd name="T39" fmla="*/ 56 h 161"/>
                <a:gd name="T40" fmla="*/ 59 w 172"/>
                <a:gd name="T41" fmla="*/ 76 h 161"/>
                <a:gd name="T42" fmla="*/ 74 w 172"/>
                <a:gd name="T43" fmla="*/ 89 h 161"/>
                <a:gd name="T44" fmla="*/ 89 w 172"/>
                <a:gd name="T45" fmla="*/ 103 h 161"/>
                <a:gd name="T46" fmla="*/ 92 w 172"/>
                <a:gd name="T47" fmla="*/ 106 h 161"/>
                <a:gd name="T48" fmla="*/ 93 w 172"/>
                <a:gd name="T49" fmla="*/ 106 h 161"/>
                <a:gd name="T50" fmla="*/ 105 w 172"/>
                <a:gd name="T51" fmla="*/ 111 h 161"/>
                <a:gd name="T52" fmla="*/ 125 w 172"/>
                <a:gd name="T53" fmla="*/ 124 h 161"/>
                <a:gd name="T54" fmla="*/ 135 w 172"/>
                <a:gd name="T55" fmla="*/ 130 h 161"/>
                <a:gd name="T56" fmla="*/ 143 w 172"/>
                <a:gd name="T57" fmla="*/ 136 h 161"/>
                <a:gd name="T58" fmla="*/ 153 w 172"/>
                <a:gd name="T59" fmla="*/ 157 h 161"/>
                <a:gd name="T60" fmla="*/ 146 w 172"/>
                <a:gd name="T61" fmla="*/ 174 h 161"/>
                <a:gd name="T62" fmla="*/ 155 w 172"/>
                <a:gd name="T63" fmla="*/ 180 h 161"/>
                <a:gd name="T64" fmla="*/ 162 w 172"/>
                <a:gd name="T65" fmla="*/ 167 h 161"/>
                <a:gd name="T66" fmla="*/ 168 w 172"/>
                <a:gd name="T67" fmla="*/ 158 h 161"/>
                <a:gd name="T68" fmla="*/ 170 w 172"/>
                <a:gd name="T69" fmla="*/ 154 h 161"/>
                <a:gd name="T70" fmla="*/ 162 w 172"/>
                <a:gd name="T71" fmla="*/ 144 h 161"/>
                <a:gd name="T72" fmla="*/ 165 w 172"/>
                <a:gd name="T73" fmla="*/ 129 h 161"/>
                <a:gd name="T74" fmla="*/ 175 w 172"/>
                <a:gd name="T75" fmla="*/ 131 h 161"/>
                <a:gd name="T76" fmla="*/ 186 w 172"/>
                <a:gd name="T77" fmla="*/ 141 h 161"/>
                <a:gd name="T78" fmla="*/ 189 w 172"/>
                <a:gd name="T79" fmla="*/ 131 h 161"/>
                <a:gd name="T80" fmla="*/ 169 w 172"/>
                <a:gd name="T81" fmla="*/ 121 h 161"/>
                <a:gd name="T82" fmla="*/ 148 w 172"/>
                <a:gd name="T83" fmla="*/ 108 h 161"/>
                <a:gd name="T84" fmla="*/ 151 w 172"/>
                <a:gd name="T85" fmla="*/ 102 h 161"/>
                <a:gd name="T86" fmla="*/ 145 w 172"/>
                <a:gd name="T87" fmla="*/ 100 h 161"/>
                <a:gd name="T88" fmla="*/ 124 w 172"/>
                <a:gd name="T89" fmla="*/ 94 h 161"/>
                <a:gd name="T90" fmla="*/ 116 w 172"/>
                <a:gd name="T91" fmla="*/ 80 h 161"/>
                <a:gd name="T92" fmla="*/ 109 w 172"/>
                <a:gd name="T93" fmla="*/ 68 h 161"/>
                <a:gd name="T94" fmla="*/ 92 w 172"/>
                <a:gd name="T95" fmla="*/ 59 h 161"/>
                <a:gd name="T96" fmla="*/ 87 w 172"/>
                <a:gd name="T97" fmla="*/ 42 h 161"/>
                <a:gd name="T98" fmla="*/ 85 w 172"/>
                <a:gd name="T99" fmla="*/ 34 h 161"/>
                <a:gd name="T100" fmla="*/ 98 w 172"/>
                <a:gd name="T101" fmla="*/ 23 h 161"/>
                <a:gd name="T102" fmla="*/ 107 w 172"/>
                <a:gd name="T103" fmla="*/ 27 h 161"/>
                <a:gd name="T104" fmla="*/ 103 w 172"/>
                <a:gd name="T105" fmla="*/ 15 h 161"/>
                <a:gd name="T106" fmla="*/ 105 w 172"/>
                <a:gd name="T107" fmla="*/ 8 h 161"/>
                <a:gd name="T108" fmla="*/ 90 w 172"/>
                <a:gd name="T109" fmla="*/ 59 h 161"/>
                <a:gd name="T110" fmla="*/ 89 w 172"/>
                <a:gd name="T111" fmla="*/ 59 h 161"/>
                <a:gd name="T112" fmla="*/ 89 w 172"/>
                <a:gd name="T113" fmla="*/ 60 h 161"/>
                <a:gd name="T114" fmla="*/ 90 w 172"/>
                <a:gd name="T115" fmla="*/ 60 h 161"/>
                <a:gd name="T116" fmla="*/ 90 w 172"/>
                <a:gd name="T117" fmla="*/ 59 h 161"/>
                <a:gd name="T118" fmla="*/ 105 w 172"/>
                <a:gd name="T119" fmla="*/ 8 h 161"/>
                <a:gd name="T120" fmla="*/ 93 w 172"/>
                <a:gd name="T121" fmla="*/ 104 h 161"/>
                <a:gd name="T122" fmla="*/ 105 w 172"/>
                <a:gd name="T123" fmla="*/ 8 h 1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2"/>
                <a:gd name="T187" fmla="*/ 0 h 161"/>
                <a:gd name="T188" fmla="*/ 172 w 172"/>
                <a:gd name="T189" fmla="*/ 161 h 1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2" h="161">
                  <a:moveTo>
                    <a:pt x="96" y="7"/>
                  </a:moveTo>
                  <a:lnTo>
                    <a:pt x="75" y="0"/>
                  </a:lnTo>
                  <a:lnTo>
                    <a:pt x="59" y="2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47" y="6"/>
                  </a:lnTo>
                  <a:lnTo>
                    <a:pt x="45" y="11"/>
                  </a:lnTo>
                  <a:lnTo>
                    <a:pt x="34" y="11"/>
                  </a:lnTo>
                  <a:lnTo>
                    <a:pt x="29" y="18"/>
                  </a:lnTo>
                  <a:lnTo>
                    <a:pt x="19" y="11"/>
                  </a:lnTo>
                  <a:lnTo>
                    <a:pt x="11" y="1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24" y="47"/>
                  </a:lnTo>
                  <a:lnTo>
                    <a:pt x="43" y="50"/>
                  </a:lnTo>
                  <a:lnTo>
                    <a:pt x="54" y="68"/>
                  </a:lnTo>
                  <a:lnTo>
                    <a:pt x="67" y="80"/>
                  </a:lnTo>
                  <a:lnTo>
                    <a:pt x="81" y="92"/>
                  </a:lnTo>
                  <a:lnTo>
                    <a:pt x="84" y="95"/>
                  </a:lnTo>
                  <a:lnTo>
                    <a:pt x="85" y="95"/>
                  </a:lnTo>
                  <a:lnTo>
                    <a:pt x="96" y="99"/>
                  </a:lnTo>
                  <a:lnTo>
                    <a:pt x="114" y="111"/>
                  </a:lnTo>
                  <a:lnTo>
                    <a:pt x="123" y="116"/>
                  </a:lnTo>
                  <a:lnTo>
                    <a:pt x="130" y="122"/>
                  </a:lnTo>
                  <a:lnTo>
                    <a:pt x="139" y="140"/>
                  </a:lnTo>
                  <a:lnTo>
                    <a:pt x="133" y="156"/>
                  </a:lnTo>
                  <a:lnTo>
                    <a:pt x="141" y="161"/>
                  </a:lnTo>
                  <a:lnTo>
                    <a:pt x="147" y="149"/>
                  </a:lnTo>
                  <a:lnTo>
                    <a:pt x="153" y="141"/>
                  </a:lnTo>
                  <a:lnTo>
                    <a:pt x="155" y="138"/>
                  </a:lnTo>
                  <a:lnTo>
                    <a:pt x="147" y="129"/>
                  </a:lnTo>
                  <a:lnTo>
                    <a:pt x="150" y="115"/>
                  </a:lnTo>
                  <a:lnTo>
                    <a:pt x="159" y="117"/>
                  </a:lnTo>
                  <a:lnTo>
                    <a:pt x="169" y="126"/>
                  </a:lnTo>
                  <a:lnTo>
                    <a:pt x="172" y="117"/>
                  </a:lnTo>
                  <a:lnTo>
                    <a:pt x="154" y="108"/>
                  </a:lnTo>
                  <a:lnTo>
                    <a:pt x="135" y="97"/>
                  </a:lnTo>
                  <a:lnTo>
                    <a:pt x="137" y="91"/>
                  </a:lnTo>
                  <a:lnTo>
                    <a:pt x="132" y="89"/>
                  </a:lnTo>
                  <a:lnTo>
                    <a:pt x="113" y="84"/>
                  </a:lnTo>
                  <a:lnTo>
                    <a:pt x="106" y="72"/>
                  </a:lnTo>
                  <a:lnTo>
                    <a:pt x="99" y="61"/>
                  </a:lnTo>
                  <a:lnTo>
                    <a:pt x="84" y="53"/>
                  </a:lnTo>
                  <a:lnTo>
                    <a:pt x="79" y="38"/>
                  </a:lnTo>
                  <a:lnTo>
                    <a:pt x="77" y="30"/>
                  </a:lnTo>
                  <a:lnTo>
                    <a:pt x="89" y="21"/>
                  </a:lnTo>
                  <a:lnTo>
                    <a:pt x="97" y="24"/>
                  </a:lnTo>
                  <a:lnTo>
                    <a:pt x="94" y="13"/>
                  </a:lnTo>
                  <a:lnTo>
                    <a:pt x="96" y="7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2" y="53"/>
                  </a:lnTo>
                  <a:lnTo>
                    <a:pt x="96" y="7"/>
                  </a:lnTo>
                  <a:lnTo>
                    <a:pt x="85" y="93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Freeform 341"/>
            <p:cNvSpPr>
              <a:spLocks noChangeAspect="1"/>
            </p:cNvSpPr>
            <p:nvPr/>
          </p:nvSpPr>
          <p:spPr bwMode="auto">
            <a:xfrm>
              <a:off x="4438986" y="2602534"/>
              <a:ext cx="261499" cy="276923"/>
            </a:xfrm>
            <a:custGeom>
              <a:avLst/>
              <a:gdLst>
                <a:gd name="T0" fmla="*/ 105 w 172"/>
                <a:gd name="T1" fmla="*/ 8 h 161"/>
                <a:gd name="T2" fmla="*/ 82 w 172"/>
                <a:gd name="T3" fmla="*/ 0 h 161"/>
                <a:gd name="T4" fmla="*/ 65 w 172"/>
                <a:gd name="T5" fmla="*/ 2 h 161"/>
                <a:gd name="T6" fmla="*/ 56 w 172"/>
                <a:gd name="T7" fmla="*/ 1 h 161"/>
                <a:gd name="T8" fmla="*/ 56 w 172"/>
                <a:gd name="T9" fmla="*/ 2 h 161"/>
                <a:gd name="T10" fmla="*/ 52 w 172"/>
                <a:gd name="T11" fmla="*/ 7 h 161"/>
                <a:gd name="T12" fmla="*/ 49 w 172"/>
                <a:gd name="T13" fmla="*/ 12 h 161"/>
                <a:gd name="T14" fmla="*/ 37 w 172"/>
                <a:gd name="T15" fmla="*/ 12 h 161"/>
                <a:gd name="T16" fmla="*/ 32 w 172"/>
                <a:gd name="T17" fmla="*/ 20 h 161"/>
                <a:gd name="T18" fmla="*/ 21 w 172"/>
                <a:gd name="T19" fmla="*/ 12 h 161"/>
                <a:gd name="T20" fmla="*/ 12 w 172"/>
                <a:gd name="T21" fmla="*/ 19 h 161"/>
                <a:gd name="T22" fmla="*/ 3 w 172"/>
                <a:gd name="T23" fmla="*/ 20 h 161"/>
                <a:gd name="T24" fmla="*/ 3 w 172"/>
                <a:gd name="T25" fmla="*/ 28 h 161"/>
                <a:gd name="T26" fmla="*/ 0 w 172"/>
                <a:gd name="T27" fmla="*/ 36 h 161"/>
                <a:gd name="T28" fmla="*/ 0 w 172"/>
                <a:gd name="T29" fmla="*/ 41 h 161"/>
                <a:gd name="T30" fmla="*/ 1 w 172"/>
                <a:gd name="T31" fmla="*/ 48 h 161"/>
                <a:gd name="T32" fmla="*/ 12 w 172"/>
                <a:gd name="T33" fmla="*/ 55 h 161"/>
                <a:gd name="T34" fmla="*/ 12 w 172"/>
                <a:gd name="T35" fmla="*/ 63 h 161"/>
                <a:gd name="T36" fmla="*/ 26 w 172"/>
                <a:gd name="T37" fmla="*/ 53 h 161"/>
                <a:gd name="T38" fmla="*/ 47 w 172"/>
                <a:gd name="T39" fmla="*/ 56 h 161"/>
                <a:gd name="T40" fmla="*/ 59 w 172"/>
                <a:gd name="T41" fmla="*/ 76 h 161"/>
                <a:gd name="T42" fmla="*/ 74 w 172"/>
                <a:gd name="T43" fmla="*/ 89 h 161"/>
                <a:gd name="T44" fmla="*/ 89 w 172"/>
                <a:gd name="T45" fmla="*/ 103 h 161"/>
                <a:gd name="T46" fmla="*/ 92 w 172"/>
                <a:gd name="T47" fmla="*/ 106 h 161"/>
                <a:gd name="T48" fmla="*/ 93 w 172"/>
                <a:gd name="T49" fmla="*/ 106 h 161"/>
                <a:gd name="T50" fmla="*/ 105 w 172"/>
                <a:gd name="T51" fmla="*/ 111 h 161"/>
                <a:gd name="T52" fmla="*/ 125 w 172"/>
                <a:gd name="T53" fmla="*/ 124 h 161"/>
                <a:gd name="T54" fmla="*/ 135 w 172"/>
                <a:gd name="T55" fmla="*/ 130 h 161"/>
                <a:gd name="T56" fmla="*/ 143 w 172"/>
                <a:gd name="T57" fmla="*/ 136 h 161"/>
                <a:gd name="T58" fmla="*/ 153 w 172"/>
                <a:gd name="T59" fmla="*/ 157 h 161"/>
                <a:gd name="T60" fmla="*/ 146 w 172"/>
                <a:gd name="T61" fmla="*/ 174 h 161"/>
                <a:gd name="T62" fmla="*/ 155 w 172"/>
                <a:gd name="T63" fmla="*/ 180 h 161"/>
                <a:gd name="T64" fmla="*/ 162 w 172"/>
                <a:gd name="T65" fmla="*/ 167 h 161"/>
                <a:gd name="T66" fmla="*/ 168 w 172"/>
                <a:gd name="T67" fmla="*/ 158 h 161"/>
                <a:gd name="T68" fmla="*/ 170 w 172"/>
                <a:gd name="T69" fmla="*/ 154 h 161"/>
                <a:gd name="T70" fmla="*/ 162 w 172"/>
                <a:gd name="T71" fmla="*/ 144 h 161"/>
                <a:gd name="T72" fmla="*/ 165 w 172"/>
                <a:gd name="T73" fmla="*/ 129 h 161"/>
                <a:gd name="T74" fmla="*/ 175 w 172"/>
                <a:gd name="T75" fmla="*/ 131 h 161"/>
                <a:gd name="T76" fmla="*/ 186 w 172"/>
                <a:gd name="T77" fmla="*/ 141 h 161"/>
                <a:gd name="T78" fmla="*/ 189 w 172"/>
                <a:gd name="T79" fmla="*/ 131 h 161"/>
                <a:gd name="T80" fmla="*/ 169 w 172"/>
                <a:gd name="T81" fmla="*/ 121 h 161"/>
                <a:gd name="T82" fmla="*/ 148 w 172"/>
                <a:gd name="T83" fmla="*/ 108 h 161"/>
                <a:gd name="T84" fmla="*/ 151 w 172"/>
                <a:gd name="T85" fmla="*/ 102 h 161"/>
                <a:gd name="T86" fmla="*/ 145 w 172"/>
                <a:gd name="T87" fmla="*/ 100 h 161"/>
                <a:gd name="T88" fmla="*/ 124 w 172"/>
                <a:gd name="T89" fmla="*/ 94 h 161"/>
                <a:gd name="T90" fmla="*/ 116 w 172"/>
                <a:gd name="T91" fmla="*/ 80 h 161"/>
                <a:gd name="T92" fmla="*/ 109 w 172"/>
                <a:gd name="T93" fmla="*/ 68 h 161"/>
                <a:gd name="T94" fmla="*/ 92 w 172"/>
                <a:gd name="T95" fmla="*/ 59 h 161"/>
                <a:gd name="T96" fmla="*/ 87 w 172"/>
                <a:gd name="T97" fmla="*/ 42 h 161"/>
                <a:gd name="T98" fmla="*/ 85 w 172"/>
                <a:gd name="T99" fmla="*/ 34 h 161"/>
                <a:gd name="T100" fmla="*/ 98 w 172"/>
                <a:gd name="T101" fmla="*/ 23 h 161"/>
                <a:gd name="T102" fmla="*/ 107 w 172"/>
                <a:gd name="T103" fmla="*/ 27 h 161"/>
                <a:gd name="T104" fmla="*/ 103 w 172"/>
                <a:gd name="T105" fmla="*/ 15 h 161"/>
                <a:gd name="T106" fmla="*/ 105 w 172"/>
                <a:gd name="T107" fmla="*/ 8 h 1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61"/>
                <a:gd name="T164" fmla="*/ 172 w 172"/>
                <a:gd name="T165" fmla="*/ 161 h 1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61">
                  <a:moveTo>
                    <a:pt x="96" y="7"/>
                  </a:moveTo>
                  <a:lnTo>
                    <a:pt x="75" y="0"/>
                  </a:lnTo>
                  <a:lnTo>
                    <a:pt x="59" y="2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47" y="6"/>
                  </a:lnTo>
                  <a:lnTo>
                    <a:pt x="45" y="11"/>
                  </a:lnTo>
                  <a:lnTo>
                    <a:pt x="34" y="11"/>
                  </a:lnTo>
                  <a:lnTo>
                    <a:pt x="29" y="18"/>
                  </a:lnTo>
                  <a:lnTo>
                    <a:pt x="19" y="11"/>
                  </a:lnTo>
                  <a:lnTo>
                    <a:pt x="11" y="1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24" y="47"/>
                  </a:lnTo>
                  <a:lnTo>
                    <a:pt x="43" y="50"/>
                  </a:lnTo>
                  <a:lnTo>
                    <a:pt x="54" y="68"/>
                  </a:lnTo>
                  <a:lnTo>
                    <a:pt x="67" y="80"/>
                  </a:lnTo>
                  <a:lnTo>
                    <a:pt x="81" y="92"/>
                  </a:lnTo>
                  <a:lnTo>
                    <a:pt x="84" y="95"/>
                  </a:lnTo>
                  <a:lnTo>
                    <a:pt x="85" y="95"/>
                  </a:lnTo>
                  <a:lnTo>
                    <a:pt x="96" y="99"/>
                  </a:lnTo>
                  <a:lnTo>
                    <a:pt x="114" y="111"/>
                  </a:lnTo>
                  <a:lnTo>
                    <a:pt x="123" y="116"/>
                  </a:lnTo>
                  <a:lnTo>
                    <a:pt x="130" y="122"/>
                  </a:lnTo>
                  <a:lnTo>
                    <a:pt x="139" y="140"/>
                  </a:lnTo>
                  <a:lnTo>
                    <a:pt x="133" y="156"/>
                  </a:lnTo>
                  <a:lnTo>
                    <a:pt x="141" y="161"/>
                  </a:lnTo>
                  <a:lnTo>
                    <a:pt x="147" y="149"/>
                  </a:lnTo>
                  <a:lnTo>
                    <a:pt x="153" y="141"/>
                  </a:lnTo>
                  <a:lnTo>
                    <a:pt x="155" y="138"/>
                  </a:lnTo>
                  <a:lnTo>
                    <a:pt x="147" y="129"/>
                  </a:lnTo>
                  <a:lnTo>
                    <a:pt x="150" y="115"/>
                  </a:lnTo>
                  <a:lnTo>
                    <a:pt x="159" y="117"/>
                  </a:lnTo>
                  <a:lnTo>
                    <a:pt x="169" y="126"/>
                  </a:lnTo>
                  <a:lnTo>
                    <a:pt x="172" y="117"/>
                  </a:lnTo>
                  <a:lnTo>
                    <a:pt x="154" y="108"/>
                  </a:lnTo>
                  <a:lnTo>
                    <a:pt x="135" y="97"/>
                  </a:lnTo>
                  <a:lnTo>
                    <a:pt x="137" y="91"/>
                  </a:lnTo>
                  <a:lnTo>
                    <a:pt x="132" y="89"/>
                  </a:lnTo>
                  <a:lnTo>
                    <a:pt x="113" y="84"/>
                  </a:lnTo>
                  <a:lnTo>
                    <a:pt x="106" y="72"/>
                  </a:lnTo>
                  <a:lnTo>
                    <a:pt x="99" y="61"/>
                  </a:lnTo>
                  <a:lnTo>
                    <a:pt x="84" y="53"/>
                  </a:lnTo>
                  <a:lnTo>
                    <a:pt x="79" y="38"/>
                  </a:lnTo>
                  <a:lnTo>
                    <a:pt x="77" y="30"/>
                  </a:lnTo>
                  <a:lnTo>
                    <a:pt x="89" y="21"/>
                  </a:lnTo>
                  <a:lnTo>
                    <a:pt x="97" y="24"/>
                  </a:lnTo>
                  <a:lnTo>
                    <a:pt x="94" y="13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3" name="Rectangle 342"/>
            <p:cNvSpPr>
              <a:spLocks noChangeAspect="1" noChangeArrowheads="1"/>
            </p:cNvSpPr>
            <p:nvPr/>
          </p:nvSpPr>
          <p:spPr bwMode="auto">
            <a:xfrm>
              <a:off x="4562125" y="2694842"/>
              <a:ext cx="0" cy="0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endParaRPr lang="sv-SE" sz="1400">
                <a:solidFill>
                  <a:srgbClr val="000000"/>
                </a:solidFill>
              </a:endParaRPr>
            </a:p>
          </p:txBody>
        </p:sp>
        <p:sp>
          <p:nvSpPr>
            <p:cNvPr id="254" name="Freeform 343"/>
            <p:cNvSpPr>
              <a:spLocks noChangeAspect="1"/>
            </p:cNvSpPr>
            <p:nvPr/>
          </p:nvSpPr>
          <p:spPr bwMode="auto">
            <a:xfrm>
              <a:off x="4571811" y="2865612"/>
              <a:ext cx="70563" cy="50769"/>
            </a:xfrm>
            <a:custGeom>
              <a:avLst/>
              <a:gdLst>
                <a:gd name="T0" fmla="*/ 44 w 45"/>
                <a:gd name="T1" fmla="*/ 20 h 29"/>
                <a:gd name="T2" fmla="*/ 44 w 45"/>
                <a:gd name="T3" fmla="*/ 33 h 29"/>
                <a:gd name="T4" fmla="*/ 24 w 45"/>
                <a:gd name="T5" fmla="*/ 25 h 29"/>
                <a:gd name="T6" fmla="*/ 3 w 45"/>
                <a:gd name="T7" fmla="*/ 16 h 29"/>
                <a:gd name="T8" fmla="*/ 0 w 45"/>
                <a:gd name="T9" fmla="*/ 6 h 29"/>
                <a:gd name="T10" fmla="*/ 15 w 45"/>
                <a:gd name="T11" fmla="*/ 5 h 29"/>
                <a:gd name="T12" fmla="*/ 33 w 45"/>
                <a:gd name="T13" fmla="*/ 3 h 29"/>
                <a:gd name="T14" fmla="*/ 51 w 45"/>
                <a:gd name="T15" fmla="*/ 0 h 29"/>
                <a:gd name="T16" fmla="*/ 44 w 45"/>
                <a:gd name="T17" fmla="*/ 2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9"/>
                <a:gd name="T29" fmla="*/ 45 w 4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9">
                  <a:moveTo>
                    <a:pt x="39" y="18"/>
                  </a:moveTo>
                  <a:lnTo>
                    <a:pt x="39" y="29"/>
                  </a:lnTo>
                  <a:lnTo>
                    <a:pt x="21" y="22"/>
                  </a:lnTo>
                  <a:lnTo>
                    <a:pt x="3" y="14"/>
                  </a:lnTo>
                  <a:lnTo>
                    <a:pt x="0" y="5"/>
                  </a:lnTo>
                  <a:lnTo>
                    <a:pt x="13" y="4"/>
                  </a:lnTo>
                  <a:lnTo>
                    <a:pt x="29" y="3"/>
                  </a:lnTo>
                  <a:lnTo>
                    <a:pt x="45" y="0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Freeform 344"/>
            <p:cNvSpPr>
              <a:spLocks noChangeAspect="1"/>
            </p:cNvSpPr>
            <p:nvPr/>
          </p:nvSpPr>
          <p:spPr bwMode="auto">
            <a:xfrm>
              <a:off x="4472192" y="2776380"/>
              <a:ext cx="37357" cy="72308"/>
            </a:xfrm>
            <a:custGeom>
              <a:avLst/>
              <a:gdLst>
                <a:gd name="T0" fmla="*/ 15 w 24"/>
                <a:gd name="T1" fmla="*/ 40 h 42"/>
                <a:gd name="T2" fmla="*/ 8 w 24"/>
                <a:gd name="T3" fmla="*/ 47 h 42"/>
                <a:gd name="T4" fmla="*/ 5 w 24"/>
                <a:gd name="T5" fmla="*/ 36 h 42"/>
                <a:gd name="T6" fmla="*/ 1 w 24"/>
                <a:gd name="T7" fmla="*/ 21 h 42"/>
                <a:gd name="T8" fmla="*/ 0 w 24"/>
                <a:gd name="T9" fmla="*/ 7 h 42"/>
                <a:gd name="T10" fmla="*/ 16 w 24"/>
                <a:gd name="T11" fmla="*/ 0 h 42"/>
                <a:gd name="T12" fmla="*/ 27 w 24"/>
                <a:gd name="T13" fmla="*/ 15 h 42"/>
                <a:gd name="T14" fmla="*/ 23 w 24"/>
                <a:gd name="T15" fmla="*/ 38 h 42"/>
                <a:gd name="T16" fmla="*/ 15 w 24"/>
                <a:gd name="T17" fmla="*/ 4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42"/>
                <a:gd name="T29" fmla="*/ 24 w 24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42">
                  <a:moveTo>
                    <a:pt x="13" y="36"/>
                  </a:moveTo>
                  <a:lnTo>
                    <a:pt x="7" y="42"/>
                  </a:lnTo>
                  <a:lnTo>
                    <a:pt x="4" y="32"/>
                  </a:lnTo>
                  <a:lnTo>
                    <a:pt x="1" y="19"/>
                  </a:lnTo>
                  <a:lnTo>
                    <a:pt x="0" y="6"/>
                  </a:lnTo>
                  <a:lnTo>
                    <a:pt x="14" y="0"/>
                  </a:lnTo>
                  <a:lnTo>
                    <a:pt x="24" y="13"/>
                  </a:lnTo>
                  <a:lnTo>
                    <a:pt x="20" y="34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" name="Freeform 345"/>
            <p:cNvSpPr>
              <a:spLocks noChangeAspect="1"/>
            </p:cNvSpPr>
            <p:nvPr/>
          </p:nvSpPr>
          <p:spPr bwMode="auto">
            <a:xfrm>
              <a:off x="4451438" y="2700996"/>
              <a:ext cx="2768" cy="3077"/>
            </a:xfrm>
            <a:custGeom>
              <a:avLst/>
              <a:gdLst>
                <a:gd name="T0" fmla="*/ 2 w 1"/>
                <a:gd name="T1" fmla="*/ 0 h 2"/>
                <a:gd name="T2" fmla="*/ 0 w 1"/>
                <a:gd name="T3" fmla="*/ 0 h 2"/>
                <a:gd name="T4" fmla="*/ 2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Freeform 346"/>
            <p:cNvSpPr>
              <a:spLocks noChangeAspect="1"/>
            </p:cNvSpPr>
            <p:nvPr/>
          </p:nvSpPr>
          <p:spPr bwMode="auto">
            <a:xfrm>
              <a:off x="4881735" y="2751766"/>
              <a:ext cx="427530" cy="189231"/>
            </a:xfrm>
            <a:custGeom>
              <a:avLst/>
              <a:gdLst>
                <a:gd name="T0" fmla="*/ 206 w 279"/>
                <a:gd name="T1" fmla="*/ 104 h 110"/>
                <a:gd name="T2" fmla="*/ 176 w 279"/>
                <a:gd name="T3" fmla="*/ 107 h 110"/>
                <a:gd name="T4" fmla="*/ 167 w 279"/>
                <a:gd name="T5" fmla="*/ 123 h 110"/>
                <a:gd name="T6" fmla="*/ 166 w 279"/>
                <a:gd name="T7" fmla="*/ 119 h 110"/>
                <a:gd name="T8" fmla="*/ 159 w 279"/>
                <a:gd name="T9" fmla="*/ 106 h 110"/>
                <a:gd name="T10" fmla="*/ 136 w 279"/>
                <a:gd name="T11" fmla="*/ 111 h 110"/>
                <a:gd name="T12" fmla="*/ 105 w 279"/>
                <a:gd name="T13" fmla="*/ 114 h 110"/>
                <a:gd name="T14" fmla="*/ 76 w 279"/>
                <a:gd name="T15" fmla="*/ 112 h 110"/>
                <a:gd name="T16" fmla="*/ 52 w 279"/>
                <a:gd name="T17" fmla="*/ 111 h 110"/>
                <a:gd name="T18" fmla="*/ 34 w 279"/>
                <a:gd name="T19" fmla="*/ 106 h 110"/>
                <a:gd name="T20" fmla="*/ 37 w 279"/>
                <a:gd name="T21" fmla="*/ 101 h 110"/>
                <a:gd name="T22" fmla="*/ 25 w 279"/>
                <a:gd name="T23" fmla="*/ 94 h 110"/>
                <a:gd name="T24" fmla="*/ 20 w 279"/>
                <a:gd name="T25" fmla="*/ 84 h 110"/>
                <a:gd name="T26" fmla="*/ 4 w 279"/>
                <a:gd name="T27" fmla="*/ 70 h 110"/>
                <a:gd name="T28" fmla="*/ 13 w 279"/>
                <a:gd name="T29" fmla="*/ 73 h 110"/>
                <a:gd name="T30" fmla="*/ 11 w 279"/>
                <a:gd name="T31" fmla="*/ 63 h 110"/>
                <a:gd name="T32" fmla="*/ 0 w 279"/>
                <a:gd name="T33" fmla="*/ 50 h 110"/>
                <a:gd name="T34" fmla="*/ 18 w 279"/>
                <a:gd name="T35" fmla="*/ 34 h 110"/>
                <a:gd name="T36" fmla="*/ 43 w 279"/>
                <a:gd name="T37" fmla="*/ 31 h 110"/>
                <a:gd name="T38" fmla="*/ 50 w 279"/>
                <a:gd name="T39" fmla="*/ 25 h 110"/>
                <a:gd name="T40" fmla="*/ 72 w 279"/>
                <a:gd name="T41" fmla="*/ 19 h 110"/>
                <a:gd name="T42" fmla="*/ 111 w 279"/>
                <a:gd name="T43" fmla="*/ 3 h 110"/>
                <a:gd name="T44" fmla="*/ 136 w 279"/>
                <a:gd name="T45" fmla="*/ 2 h 110"/>
                <a:gd name="T46" fmla="*/ 154 w 279"/>
                <a:gd name="T47" fmla="*/ 11 h 110"/>
                <a:gd name="T48" fmla="*/ 196 w 279"/>
                <a:gd name="T49" fmla="*/ 20 h 110"/>
                <a:gd name="T50" fmla="*/ 240 w 279"/>
                <a:gd name="T51" fmla="*/ 10 h 110"/>
                <a:gd name="T52" fmla="*/ 271 w 279"/>
                <a:gd name="T53" fmla="*/ 17 h 110"/>
                <a:gd name="T54" fmla="*/ 285 w 279"/>
                <a:gd name="T55" fmla="*/ 39 h 110"/>
                <a:gd name="T56" fmla="*/ 292 w 279"/>
                <a:gd name="T57" fmla="*/ 51 h 110"/>
                <a:gd name="T58" fmla="*/ 298 w 279"/>
                <a:gd name="T59" fmla="*/ 83 h 110"/>
                <a:gd name="T60" fmla="*/ 299 w 279"/>
                <a:gd name="T61" fmla="*/ 98 h 110"/>
                <a:gd name="T62" fmla="*/ 272 w 279"/>
                <a:gd name="T63" fmla="*/ 94 h 110"/>
                <a:gd name="T64" fmla="*/ 264 w 279"/>
                <a:gd name="T65" fmla="*/ 97 h 110"/>
                <a:gd name="T66" fmla="*/ 231 w 279"/>
                <a:gd name="T67" fmla="*/ 104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9"/>
                <a:gd name="T103" fmla="*/ 0 h 110"/>
                <a:gd name="T104" fmla="*/ 279 w 279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9" h="110">
                  <a:moveTo>
                    <a:pt x="209" y="93"/>
                  </a:moveTo>
                  <a:lnTo>
                    <a:pt x="186" y="93"/>
                  </a:lnTo>
                  <a:lnTo>
                    <a:pt x="163" y="94"/>
                  </a:lnTo>
                  <a:lnTo>
                    <a:pt x="159" y="96"/>
                  </a:lnTo>
                  <a:lnTo>
                    <a:pt x="157" y="104"/>
                  </a:lnTo>
                  <a:lnTo>
                    <a:pt x="151" y="110"/>
                  </a:lnTo>
                  <a:lnTo>
                    <a:pt x="150" y="108"/>
                  </a:lnTo>
                  <a:lnTo>
                    <a:pt x="150" y="106"/>
                  </a:lnTo>
                  <a:lnTo>
                    <a:pt x="151" y="92"/>
                  </a:lnTo>
                  <a:lnTo>
                    <a:pt x="144" y="95"/>
                  </a:lnTo>
                  <a:lnTo>
                    <a:pt x="135" y="95"/>
                  </a:lnTo>
                  <a:lnTo>
                    <a:pt x="123" y="99"/>
                  </a:lnTo>
                  <a:lnTo>
                    <a:pt x="107" y="106"/>
                  </a:lnTo>
                  <a:lnTo>
                    <a:pt x="95" y="102"/>
                  </a:lnTo>
                  <a:lnTo>
                    <a:pt x="71" y="93"/>
                  </a:lnTo>
                  <a:lnTo>
                    <a:pt x="69" y="100"/>
                  </a:lnTo>
                  <a:lnTo>
                    <a:pt x="61" y="104"/>
                  </a:lnTo>
                  <a:lnTo>
                    <a:pt x="47" y="99"/>
                  </a:lnTo>
                  <a:lnTo>
                    <a:pt x="40" y="94"/>
                  </a:lnTo>
                  <a:lnTo>
                    <a:pt x="31" y="95"/>
                  </a:lnTo>
                  <a:lnTo>
                    <a:pt x="24" y="95"/>
                  </a:lnTo>
                  <a:lnTo>
                    <a:pt x="33" y="90"/>
                  </a:lnTo>
                  <a:lnTo>
                    <a:pt x="22" y="89"/>
                  </a:lnTo>
                  <a:lnTo>
                    <a:pt x="23" y="84"/>
                  </a:lnTo>
                  <a:lnTo>
                    <a:pt x="16" y="78"/>
                  </a:lnTo>
                  <a:lnTo>
                    <a:pt x="18" y="75"/>
                  </a:lnTo>
                  <a:lnTo>
                    <a:pt x="5" y="69"/>
                  </a:lnTo>
                  <a:lnTo>
                    <a:pt x="4" y="63"/>
                  </a:lnTo>
                  <a:lnTo>
                    <a:pt x="7" y="63"/>
                  </a:lnTo>
                  <a:lnTo>
                    <a:pt x="12" y="65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9" y="46"/>
                  </a:lnTo>
                  <a:lnTo>
                    <a:pt x="0" y="45"/>
                  </a:lnTo>
                  <a:lnTo>
                    <a:pt x="1" y="33"/>
                  </a:lnTo>
                  <a:lnTo>
                    <a:pt x="16" y="30"/>
                  </a:lnTo>
                  <a:lnTo>
                    <a:pt x="21" y="27"/>
                  </a:lnTo>
                  <a:lnTo>
                    <a:pt x="39" y="28"/>
                  </a:lnTo>
                  <a:lnTo>
                    <a:pt x="49" y="23"/>
                  </a:lnTo>
                  <a:lnTo>
                    <a:pt x="45" y="22"/>
                  </a:lnTo>
                  <a:lnTo>
                    <a:pt x="37" y="16"/>
                  </a:lnTo>
                  <a:lnTo>
                    <a:pt x="65" y="17"/>
                  </a:lnTo>
                  <a:lnTo>
                    <a:pt x="85" y="4"/>
                  </a:lnTo>
                  <a:lnTo>
                    <a:pt x="100" y="3"/>
                  </a:lnTo>
                  <a:lnTo>
                    <a:pt x="114" y="0"/>
                  </a:lnTo>
                  <a:lnTo>
                    <a:pt x="123" y="2"/>
                  </a:lnTo>
                  <a:lnTo>
                    <a:pt x="133" y="6"/>
                  </a:lnTo>
                  <a:lnTo>
                    <a:pt x="139" y="10"/>
                  </a:lnTo>
                  <a:lnTo>
                    <a:pt x="159" y="15"/>
                  </a:lnTo>
                  <a:lnTo>
                    <a:pt x="177" y="18"/>
                  </a:lnTo>
                  <a:lnTo>
                    <a:pt x="196" y="20"/>
                  </a:lnTo>
                  <a:lnTo>
                    <a:pt x="217" y="9"/>
                  </a:lnTo>
                  <a:lnTo>
                    <a:pt x="235" y="8"/>
                  </a:lnTo>
                  <a:lnTo>
                    <a:pt x="245" y="15"/>
                  </a:lnTo>
                  <a:lnTo>
                    <a:pt x="251" y="26"/>
                  </a:lnTo>
                  <a:lnTo>
                    <a:pt x="257" y="35"/>
                  </a:lnTo>
                  <a:lnTo>
                    <a:pt x="270" y="41"/>
                  </a:lnTo>
                  <a:lnTo>
                    <a:pt x="264" y="46"/>
                  </a:lnTo>
                  <a:lnTo>
                    <a:pt x="265" y="56"/>
                  </a:lnTo>
                  <a:lnTo>
                    <a:pt x="269" y="74"/>
                  </a:lnTo>
                  <a:lnTo>
                    <a:pt x="279" y="87"/>
                  </a:lnTo>
                  <a:lnTo>
                    <a:pt x="270" y="88"/>
                  </a:lnTo>
                  <a:lnTo>
                    <a:pt x="267" y="84"/>
                  </a:lnTo>
                  <a:lnTo>
                    <a:pt x="246" y="84"/>
                  </a:lnTo>
                  <a:lnTo>
                    <a:pt x="243" y="88"/>
                  </a:lnTo>
                  <a:lnTo>
                    <a:pt x="238" y="87"/>
                  </a:lnTo>
                  <a:lnTo>
                    <a:pt x="223" y="89"/>
                  </a:lnTo>
                  <a:lnTo>
                    <a:pt x="209" y="93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Freeform 347"/>
            <p:cNvSpPr>
              <a:spLocks noChangeAspect="1"/>
            </p:cNvSpPr>
            <p:nvPr/>
          </p:nvSpPr>
          <p:spPr bwMode="auto">
            <a:xfrm>
              <a:off x="4872050" y="2751766"/>
              <a:ext cx="65029" cy="55385"/>
            </a:xfrm>
            <a:custGeom>
              <a:avLst/>
              <a:gdLst>
                <a:gd name="T0" fmla="*/ 5 w 43"/>
                <a:gd name="T1" fmla="*/ 2 h 33"/>
                <a:gd name="T2" fmla="*/ 3 w 43"/>
                <a:gd name="T3" fmla="*/ 5 h 33"/>
                <a:gd name="T4" fmla="*/ 7 w 43"/>
                <a:gd name="T5" fmla="*/ 13 h 33"/>
                <a:gd name="T6" fmla="*/ 0 w 43"/>
                <a:gd name="T7" fmla="*/ 25 h 33"/>
                <a:gd name="T8" fmla="*/ 11 w 43"/>
                <a:gd name="T9" fmla="*/ 26 h 33"/>
                <a:gd name="T10" fmla="*/ 5 w 43"/>
                <a:gd name="T11" fmla="*/ 36 h 33"/>
                <a:gd name="T12" fmla="*/ 23 w 43"/>
                <a:gd name="T13" fmla="*/ 23 h 33"/>
                <a:gd name="T14" fmla="*/ 47 w 43"/>
                <a:gd name="T15" fmla="*/ 19 h 33"/>
                <a:gd name="T16" fmla="*/ 39 w 43"/>
                <a:gd name="T17" fmla="*/ 13 h 33"/>
                <a:gd name="T18" fmla="*/ 30 w 43"/>
                <a:gd name="T19" fmla="*/ 0 h 33"/>
                <a:gd name="T20" fmla="*/ 5 w 43"/>
                <a:gd name="T21" fmla="*/ 2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33"/>
                <a:gd name="T35" fmla="*/ 43 w 43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33">
                  <a:moveTo>
                    <a:pt x="5" y="2"/>
                  </a:moveTo>
                  <a:lnTo>
                    <a:pt x="3" y="5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21" y="21"/>
                  </a:lnTo>
                  <a:lnTo>
                    <a:pt x="43" y="17"/>
                  </a:lnTo>
                  <a:lnTo>
                    <a:pt x="36" y="12"/>
                  </a:lnTo>
                  <a:lnTo>
                    <a:pt x="2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Freeform 348"/>
            <p:cNvSpPr>
              <a:spLocks noChangeAspect="1"/>
            </p:cNvSpPr>
            <p:nvPr/>
          </p:nvSpPr>
          <p:spPr bwMode="auto">
            <a:xfrm>
              <a:off x="4765513" y="2334842"/>
              <a:ext cx="189553" cy="133846"/>
            </a:xfrm>
            <a:custGeom>
              <a:avLst/>
              <a:gdLst>
                <a:gd name="T0" fmla="*/ 137 w 122"/>
                <a:gd name="T1" fmla="*/ 47 h 78"/>
                <a:gd name="T2" fmla="*/ 131 w 122"/>
                <a:gd name="T3" fmla="*/ 52 h 78"/>
                <a:gd name="T4" fmla="*/ 136 w 122"/>
                <a:gd name="T5" fmla="*/ 69 h 78"/>
                <a:gd name="T6" fmla="*/ 117 w 122"/>
                <a:gd name="T7" fmla="*/ 79 h 78"/>
                <a:gd name="T8" fmla="*/ 118 w 122"/>
                <a:gd name="T9" fmla="*/ 87 h 78"/>
                <a:gd name="T10" fmla="*/ 91 w 122"/>
                <a:gd name="T11" fmla="*/ 81 h 78"/>
                <a:gd name="T12" fmla="*/ 64 w 122"/>
                <a:gd name="T13" fmla="*/ 76 h 78"/>
                <a:gd name="T14" fmla="*/ 39 w 122"/>
                <a:gd name="T15" fmla="*/ 76 h 78"/>
                <a:gd name="T16" fmla="*/ 12 w 122"/>
                <a:gd name="T17" fmla="*/ 76 h 78"/>
                <a:gd name="T18" fmla="*/ 2 w 122"/>
                <a:gd name="T19" fmla="*/ 70 h 78"/>
                <a:gd name="T20" fmla="*/ 13 w 122"/>
                <a:gd name="T21" fmla="*/ 57 h 78"/>
                <a:gd name="T22" fmla="*/ 0 w 122"/>
                <a:gd name="T23" fmla="*/ 33 h 78"/>
                <a:gd name="T24" fmla="*/ 24 w 122"/>
                <a:gd name="T25" fmla="*/ 17 h 78"/>
                <a:gd name="T26" fmla="*/ 46 w 122"/>
                <a:gd name="T27" fmla="*/ 2 h 78"/>
                <a:gd name="T28" fmla="*/ 67 w 122"/>
                <a:gd name="T29" fmla="*/ 0 h 78"/>
                <a:gd name="T30" fmla="*/ 90 w 122"/>
                <a:gd name="T31" fmla="*/ 3 h 78"/>
                <a:gd name="T32" fmla="*/ 115 w 122"/>
                <a:gd name="T33" fmla="*/ 8 h 78"/>
                <a:gd name="T34" fmla="*/ 117 w 122"/>
                <a:gd name="T35" fmla="*/ 29 h 78"/>
                <a:gd name="T36" fmla="*/ 137 w 122"/>
                <a:gd name="T37" fmla="*/ 47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"/>
                <a:gd name="T58" fmla="*/ 0 h 78"/>
                <a:gd name="T59" fmla="*/ 122 w 122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" h="78">
                  <a:moveTo>
                    <a:pt x="122" y="42"/>
                  </a:moveTo>
                  <a:lnTo>
                    <a:pt x="117" y="47"/>
                  </a:lnTo>
                  <a:lnTo>
                    <a:pt x="121" y="62"/>
                  </a:lnTo>
                  <a:lnTo>
                    <a:pt x="104" y="71"/>
                  </a:lnTo>
                  <a:lnTo>
                    <a:pt x="105" y="78"/>
                  </a:lnTo>
                  <a:lnTo>
                    <a:pt x="81" y="73"/>
                  </a:lnTo>
                  <a:lnTo>
                    <a:pt x="57" y="68"/>
                  </a:lnTo>
                  <a:lnTo>
                    <a:pt x="35" y="68"/>
                  </a:lnTo>
                  <a:lnTo>
                    <a:pt x="11" y="68"/>
                  </a:lnTo>
                  <a:lnTo>
                    <a:pt x="2" y="63"/>
                  </a:lnTo>
                  <a:lnTo>
                    <a:pt x="12" y="51"/>
                  </a:lnTo>
                  <a:lnTo>
                    <a:pt x="0" y="30"/>
                  </a:lnTo>
                  <a:lnTo>
                    <a:pt x="21" y="15"/>
                  </a:lnTo>
                  <a:lnTo>
                    <a:pt x="41" y="2"/>
                  </a:lnTo>
                  <a:lnTo>
                    <a:pt x="60" y="0"/>
                  </a:lnTo>
                  <a:lnTo>
                    <a:pt x="80" y="3"/>
                  </a:lnTo>
                  <a:lnTo>
                    <a:pt x="102" y="7"/>
                  </a:lnTo>
                  <a:lnTo>
                    <a:pt x="104" y="26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Freeform 349"/>
            <p:cNvSpPr>
              <a:spLocks noChangeAspect="1"/>
            </p:cNvSpPr>
            <p:nvPr/>
          </p:nvSpPr>
          <p:spPr bwMode="auto">
            <a:xfrm>
              <a:off x="4456972" y="2311764"/>
              <a:ext cx="47042" cy="61539"/>
            </a:xfrm>
            <a:custGeom>
              <a:avLst/>
              <a:gdLst>
                <a:gd name="T0" fmla="*/ 20 w 31"/>
                <a:gd name="T1" fmla="*/ 34 h 36"/>
                <a:gd name="T2" fmla="*/ 19 w 31"/>
                <a:gd name="T3" fmla="*/ 40 h 36"/>
                <a:gd name="T4" fmla="*/ 7 w 31"/>
                <a:gd name="T5" fmla="*/ 38 h 36"/>
                <a:gd name="T6" fmla="*/ 4 w 31"/>
                <a:gd name="T7" fmla="*/ 34 h 36"/>
                <a:gd name="T8" fmla="*/ 0 w 31"/>
                <a:gd name="T9" fmla="*/ 26 h 36"/>
                <a:gd name="T10" fmla="*/ 0 w 31"/>
                <a:gd name="T11" fmla="*/ 7 h 36"/>
                <a:gd name="T12" fmla="*/ 8 w 31"/>
                <a:gd name="T13" fmla="*/ 6 h 36"/>
                <a:gd name="T14" fmla="*/ 11 w 31"/>
                <a:gd name="T15" fmla="*/ 7 h 36"/>
                <a:gd name="T16" fmla="*/ 12 w 31"/>
                <a:gd name="T17" fmla="*/ 3 h 36"/>
                <a:gd name="T18" fmla="*/ 23 w 31"/>
                <a:gd name="T19" fmla="*/ 0 h 36"/>
                <a:gd name="T20" fmla="*/ 26 w 31"/>
                <a:gd name="T21" fmla="*/ 7 h 36"/>
                <a:gd name="T22" fmla="*/ 34 w 31"/>
                <a:gd name="T23" fmla="*/ 8 h 36"/>
                <a:gd name="T24" fmla="*/ 32 w 31"/>
                <a:gd name="T25" fmla="*/ 14 h 36"/>
                <a:gd name="T26" fmla="*/ 21 w 31"/>
                <a:gd name="T27" fmla="*/ 23 h 36"/>
                <a:gd name="T28" fmla="*/ 21 w 31"/>
                <a:gd name="T29" fmla="*/ 26 h 36"/>
                <a:gd name="T30" fmla="*/ 20 w 31"/>
                <a:gd name="T31" fmla="*/ 34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36"/>
                <a:gd name="T50" fmla="*/ 31 w 31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36">
                  <a:moveTo>
                    <a:pt x="18" y="31"/>
                  </a:moveTo>
                  <a:lnTo>
                    <a:pt x="17" y="36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0" y="23"/>
                  </a:lnTo>
                  <a:lnTo>
                    <a:pt x="0" y="6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21" y="0"/>
                  </a:lnTo>
                  <a:lnTo>
                    <a:pt x="24" y="6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Freeform 350"/>
            <p:cNvSpPr>
              <a:spLocks noChangeAspect="1"/>
            </p:cNvSpPr>
            <p:nvPr/>
          </p:nvSpPr>
          <p:spPr bwMode="auto">
            <a:xfrm>
              <a:off x="4512315" y="2334842"/>
              <a:ext cx="31823" cy="30769"/>
            </a:xfrm>
            <a:custGeom>
              <a:avLst/>
              <a:gdLst>
                <a:gd name="T0" fmla="*/ 23 w 20"/>
                <a:gd name="T1" fmla="*/ 7 h 18"/>
                <a:gd name="T2" fmla="*/ 21 w 20"/>
                <a:gd name="T3" fmla="*/ 2 h 18"/>
                <a:gd name="T4" fmla="*/ 16 w 20"/>
                <a:gd name="T5" fmla="*/ 0 h 18"/>
                <a:gd name="T6" fmla="*/ 14 w 20"/>
                <a:gd name="T7" fmla="*/ 7 h 18"/>
                <a:gd name="T8" fmla="*/ 10 w 20"/>
                <a:gd name="T9" fmla="*/ 4 h 18"/>
                <a:gd name="T10" fmla="*/ 3 w 20"/>
                <a:gd name="T11" fmla="*/ 2 h 18"/>
                <a:gd name="T12" fmla="*/ 0 w 20"/>
                <a:gd name="T13" fmla="*/ 7 h 18"/>
                <a:gd name="T14" fmla="*/ 0 w 20"/>
                <a:gd name="T15" fmla="*/ 10 h 18"/>
                <a:gd name="T16" fmla="*/ 13 w 20"/>
                <a:gd name="T17" fmla="*/ 20 h 18"/>
                <a:gd name="T18" fmla="*/ 17 w 20"/>
                <a:gd name="T19" fmla="*/ 16 h 18"/>
                <a:gd name="T20" fmla="*/ 17 w 20"/>
                <a:gd name="T21" fmla="*/ 11 h 18"/>
                <a:gd name="T22" fmla="*/ 23 w 20"/>
                <a:gd name="T23" fmla="*/ 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8"/>
                <a:gd name="T38" fmla="*/ 20 w 2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8">
                  <a:moveTo>
                    <a:pt x="20" y="6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2" y="6"/>
                  </a:lnTo>
                  <a:lnTo>
                    <a:pt x="9" y="4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11" y="18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Freeform 351"/>
            <p:cNvSpPr>
              <a:spLocks noChangeAspect="1"/>
            </p:cNvSpPr>
            <p:nvPr/>
          </p:nvSpPr>
          <p:spPr bwMode="auto">
            <a:xfrm>
              <a:off x="4456972" y="2287149"/>
              <a:ext cx="42891" cy="30769"/>
            </a:xfrm>
            <a:custGeom>
              <a:avLst/>
              <a:gdLst>
                <a:gd name="T0" fmla="*/ 25 w 28"/>
                <a:gd name="T1" fmla="*/ 13 h 18"/>
                <a:gd name="T2" fmla="*/ 3 w 28"/>
                <a:gd name="T3" fmla="*/ 14 h 18"/>
                <a:gd name="T4" fmla="*/ 0 w 28"/>
                <a:gd name="T5" fmla="*/ 20 h 18"/>
                <a:gd name="T6" fmla="*/ 2 w 28"/>
                <a:gd name="T7" fmla="*/ 12 h 18"/>
                <a:gd name="T8" fmla="*/ 17 w 28"/>
                <a:gd name="T9" fmla="*/ 9 h 18"/>
                <a:gd name="T10" fmla="*/ 31 w 28"/>
                <a:gd name="T11" fmla="*/ 0 h 18"/>
                <a:gd name="T12" fmla="*/ 25 w 28"/>
                <a:gd name="T13" fmla="*/ 1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8"/>
                <a:gd name="T23" fmla="*/ 28 w 2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8">
                  <a:moveTo>
                    <a:pt x="23" y="12"/>
                  </a:moveTo>
                  <a:lnTo>
                    <a:pt x="3" y="13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15" y="8"/>
                  </a:lnTo>
                  <a:lnTo>
                    <a:pt x="28" y="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Freeform 352"/>
            <p:cNvSpPr>
              <a:spLocks noChangeAspect="1"/>
            </p:cNvSpPr>
            <p:nvPr/>
          </p:nvSpPr>
          <p:spPr bwMode="auto">
            <a:xfrm>
              <a:off x="4488795" y="2353303"/>
              <a:ext cx="17986" cy="12308"/>
            </a:xfrm>
            <a:custGeom>
              <a:avLst/>
              <a:gdLst>
                <a:gd name="T0" fmla="*/ 13 w 13"/>
                <a:gd name="T1" fmla="*/ 4 h 9"/>
                <a:gd name="T2" fmla="*/ 9 w 13"/>
                <a:gd name="T3" fmla="*/ 0 h 9"/>
                <a:gd name="T4" fmla="*/ 0 w 13"/>
                <a:gd name="T5" fmla="*/ 1 h 9"/>
                <a:gd name="T6" fmla="*/ 9 w 13"/>
                <a:gd name="T7" fmla="*/ 8 h 9"/>
                <a:gd name="T8" fmla="*/ 13 w 13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3" y="4"/>
                  </a:moveTo>
                  <a:lnTo>
                    <a:pt x="9" y="0"/>
                  </a:lnTo>
                  <a:lnTo>
                    <a:pt x="0" y="1"/>
                  </a:lnTo>
                  <a:lnTo>
                    <a:pt x="9" y="9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Freeform 353"/>
            <p:cNvSpPr>
              <a:spLocks noChangeAspect="1"/>
            </p:cNvSpPr>
            <p:nvPr/>
          </p:nvSpPr>
          <p:spPr bwMode="auto">
            <a:xfrm>
              <a:off x="4531686" y="2365611"/>
              <a:ext cx="2768" cy="7692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0 h 3"/>
                <a:gd name="T4" fmla="*/ 0 w 3"/>
                <a:gd name="T5" fmla="*/ 5 h 3"/>
                <a:gd name="T6" fmla="*/ 2 w 3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Freeform 354"/>
            <p:cNvSpPr>
              <a:spLocks noChangeAspect="1"/>
            </p:cNvSpPr>
            <p:nvPr/>
          </p:nvSpPr>
          <p:spPr bwMode="auto">
            <a:xfrm>
              <a:off x="4748910" y="2236380"/>
              <a:ext cx="89934" cy="47692"/>
            </a:xfrm>
            <a:custGeom>
              <a:avLst/>
              <a:gdLst>
                <a:gd name="T0" fmla="*/ 65 w 59"/>
                <a:gd name="T1" fmla="*/ 19 h 28"/>
                <a:gd name="T2" fmla="*/ 61 w 59"/>
                <a:gd name="T3" fmla="*/ 2 h 28"/>
                <a:gd name="T4" fmla="*/ 26 w 59"/>
                <a:gd name="T5" fmla="*/ 0 h 28"/>
                <a:gd name="T6" fmla="*/ 0 w 59"/>
                <a:gd name="T7" fmla="*/ 7 h 28"/>
                <a:gd name="T8" fmla="*/ 2 w 59"/>
                <a:gd name="T9" fmla="*/ 13 h 28"/>
                <a:gd name="T10" fmla="*/ 12 w 59"/>
                <a:gd name="T11" fmla="*/ 24 h 28"/>
                <a:gd name="T12" fmla="*/ 18 w 59"/>
                <a:gd name="T13" fmla="*/ 24 h 28"/>
                <a:gd name="T14" fmla="*/ 37 w 59"/>
                <a:gd name="T15" fmla="*/ 27 h 28"/>
                <a:gd name="T16" fmla="*/ 58 w 59"/>
                <a:gd name="T17" fmla="*/ 31 h 28"/>
                <a:gd name="T18" fmla="*/ 65 w 59"/>
                <a:gd name="T19" fmla="*/ 19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28"/>
                <a:gd name="T32" fmla="*/ 59 w 59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28">
                  <a:moveTo>
                    <a:pt x="59" y="17"/>
                  </a:moveTo>
                  <a:lnTo>
                    <a:pt x="55" y="2"/>
                  </a:lnTo>
                  <a:lnTo>
                    <a:pt x="24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34" y="24"/>
                  </a:lnTo>
                  <a:lnTo>
                    <a:pt x="53" y="28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Freeform 355"/>
            <p:cNvSpPr>
              <a:spLocks noChangeAspect="1"/>
            </p:cNvSpPr>
            <p:nvPr/>
          </p:nvSpPr>
          <p:spPr bwMode="auto">
            <a:xfrm>
              <a:off x="4710170" y="2273303"/>
              <a:ext cx="146661" cy="69231"/>
            </a:xfrm>
            <a:custGeom>
              <a:avLst/>
              <a:gdLst>
                <a:gd name="T0" fmla="*/ 54 w 96"/>
                <a:gd name="T1" fmla="*/ 30 h 39"/>
                <a:gd name="T2" fmla="*/ 29 w 96"/>
                <a:gd name="T3" fmla="*/ 35 h 39"/>
                <a:gd name="T4" fmla="*/ 6 w 96"/>
                <a:gd name="T5" fmla="*/ 37 h 39"/>
                <a:gd name="T6" fmla="*/ 0 w 96"/>
                <a:gd name="T7" fmla="*/ 38 h 39"/>
                <a:gd name="T8" fmla="*/ 8 w 96"/>
                <a:gd name="T9" fmla="*/ 12 h 39"/>
                <a:gd name="T10" fmla="*/ 20 w 96"/>
                <a:gd name="T11" fmla="*/ 12 h 39"/>
                <a:gd name="T12" fmla="*/ 39 w 96"/>
                <a:gd name="T13" fmla="*/ 24 h 39"/>
                <a:gd name="T14" fmla="*/ 46 w 96"/>
                <a:gd name="T15" fmla="*/ 16 h 39"/>
                <a:gd name="T16" fmla="*/ 45 w 96"/>
                <a:gd name="T17" fmla="*/ 0 h 39"/>
                <a:gd name="T18" fmla="*/ 65 w 96"/>
                <a:gd name="T19" fmla="*/ 2 h 39"/>
                <a:gd name="T20" fmla="*/ 86 w 96"/>
                <a:gd name="T21" fmla="*/ 7 h 39"/>
                <a:gd name="T22" fmla="*/ 95 w 96"/>
                <a:gd name="T23" fmla="*/ 21 h 39"/>
                <a:gd name="T24" fmla="*/ 106 w 96"/>
                <a:gd name="T25" fmla="*/ 43 h 39"/>
                <a:gd name="T26" fmla="*/ 85 w 96"/>
                <a:gd name="T27" fmla="*/ 45 h 39"/>
                <a:gd name="T28" fmla="*/ 54 w 96"/>
                <a:gd name="T29" fmla="*/ 30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39"/>
                <a:gd name="T47" fmla="*/ 96 w 96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39">
                  <a:moveTo>
                    <a:pt x="49" y="26"/>
                  </a:moveTo>
                  <a:lnTo>
                    <a:pt x="26" y="30"/>
                  </a:lnTo>
                  <a:lnTo>
                    <a:pt x="5" y="32"/>
                  </a:lnTo>
                  <a:lnTo>
                    <a:pt x="0" y="33"/>
                  </a:lnTo>
                  <a:lnTo>
                    <a:pt x="7" y="10"/>
                  </a:lnTo>
                  <a:lnTo>
                    <a:pt x="18" y="10"/>
                  </a:lnTo>
                  <a:lnTo>
                    <a:pt x="35" y="21"/>
                  </a:lnTo>
                  <a:lnTo>
                    <a:pt x="42" y="14"/>
                  </a:lnTo>
                  <a:lnTo>
                    <a:pt x="41" y="0"/>
                  </a:lnTo>
                  <a:lnTo>
                    <a:pt x="59" y="2"/>
                  </a:lnTo>
                  <a:lnTo>
                    <a:pt x="78" y="6"/>
                  </a:lnTo>
                  <a:lnTo>
                    <a:pt x="86" y="18"/>
                  </a:lnTo>
                  <a:lnTo>
                    <a:pt x="96" y="37"/>
                  </a:lnTo>
                  <a:lnTo>
                    <a:pt x="77" y="39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Freeform 356"/>
            <p:cNvSpPr>
              <a:spLocks noChangeAspect="1"/>
            </p:cNvSpPr>
            <p:nvPr/>
          </p:nvSpPr>
          <p:spPr bwMode="auto">
            <a:xfrm>
              <a:off x="4710170" y="2317919"/>
              <a:ext cx="118989" cy="69231"/>
            </a:xfrm>
            <a:custGeom>
              <a:avLst/>
              <a:gdLst>
                <a:gd name="T0" fmla="*/ 3 w 77"/>
                <a:gd name="T1" fmla="*/ 32 h 41"/>
                <a:gd name="T2" fmla="*/ 0 w 77"/>
                <a:gd name="T3" fmla="*/ 8 h 41"/>
                <a:gd name="T4" fmla="*/ 6 w 77"/>
                <a:gd name="T5" fmla="*/ 7 h 41"/>
                <a:gd name="T6" fmla="*/ 29 w 77"/>
                <a:gd name="T7" fmla="*/ 4 h 41"/>
                <a:gd name="T8" fmla="*/ 55 w 77"/>
                <a:gd name="T9" fmla="*/ 0 h 41"/>
                <a:gd name="T10" fmla="*/ 86 w 77"/>
                <a:gd name="T11" fmla="*/ 14 h 41"/>
                <a:gd name="T12" fmla="*/ 64 w 77"/>
                <a:gd name="T13" fmla="*/ 29 h 41"/>
                <a:gd name="T14" fmla="*/ 40 w 77"/>
                <a:gd name="T15" fmla="*/ 45 h 41"/>
                <a:gd name="T16" fmla="*/ 27 w 77"/>
                <a:gd name="T17" fmla="*/ 44 h 41"/>
                <a:gd name="T18" fmla="*/ 27 w 77"/>
                <a:gd name="T19" fmla="*/ 35 h 41"/>
                <a:gd name="T20" fmla="*/ 13 w 77"/>
                <a:gd name="T21" fmla="*/ 34 h 41"/>
                <a:gd name="T22" fmla="*/ 3 w 77"/>
                <a:gd name="T23" fmla="*/ 32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41"/>
                <a:gd name="T38" fmla="*/ 77 w 77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41">
                  <a:moveTo>
                    <a:pt x="3" y="29"/>
                  </a:moveTo>
                  <a:lnTo>
                    <a:pt x="0" y="7"/>
                  </a:lnTo>
                  <a:lnTo>
                    <a:pt x="5" y="6"/>
                  </a:lnTo>
                  <a:lnTo>
                    <a:pt x="26" y="4"/>
                  </a:lnTo>
                  <a:lnTo>
                    <a:pt x="49" y="0"/>
                  </a:lnTo>
                  <a:lnTo>
                    <a:pt x="77" y="13"/>
                  </a:lnTo>
                  <a:lnTo>
                    <a:pt x="57" y="26"/>
                  </a:lnTo>
                  <a:lnTo>
                    <a:pt x="36" y="41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2" y="31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Freeform 357"/>
            <p:cNvSpPr>
              <a:spLocks noChangeAspect="1"/>
            </p:cNvSpPr>
            <p:nvPr/>
          </p:nvSpPr>
          <p:spPr bwMode="auto">
            <a:xfrm>
              <a:off x="4358737" y="2414842"/>
              <a:ext cx="80248" cy="73847"/>
            </a:xfrm>
            <a:custGeom>
              <a:avLst/>
              <a:gdLst>
                <a:gd name="T0" fmla="*/ 43 w 51"/>
                <a:gd name="T1" fmla="*/ 28 h 46"/>
                <a:gd name="T2" fmla="*/ 57 w 51"/>
                <a:gd name="T3" fmla="*/ 22 h 46"/>
                <a:gd name="T4" fmla="*/ 51 w 51"/>
                <a:gd name="T5" fmla="*/ 14 h 46"/>
                <a:gd name="T6" fmla="*/ 58 w 51"/>
                <a:gd name="T7" fmla="*/ 3 h 46"/>
                <a:gd name="T8" fmla="*/ 39 w 51"/>
                <a:gd name="T9" fmla="*/ 0 h 46"/>
                <a:gd name="T10" fmla="*/ 18 w 51"/>
                <a:gd name="T11" fmla="*/ 11 h 46"/>
                <a:gd name="T12" fmla="*/ 5 w 51"/>
                <a:gd name="T13" fmla="*/ 30 h 46"/>
                <a:gd name="T14" fmla="*/ 0 w 51"/>
                <a:gd name="T15" fmla="*/ 37 h 46"/>
                <a:gd name="T16" fmla="*/ 14 w 51"/>
                <a:gd name="T17" fmla="*/ 37 h 46"/>
                <a:gd name="T18" fmla="*/ 34 w 51"/>
                <a:gd name="T19" fmla="*/ 38 h 46"/>
                <a:gd name="T20" fmla="*/ 36 w 51"/>
                <a:gd name="T21" fmla="*/ 44 h 46"/>
                <a:gd name="T22" fmla="*/ 42 w 51"/>
                <a:gd name="T23" fmla="*/ 48 h 46"/>
                <a:gd name="T24" fmla="*/ 43 w 51"/>
                <a:gd name="T25" fmla="*/ 28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6"/>
                <a:gd name="T41" fmla="*/ 51 w 5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6">
                  <a:moveTo>
                    <a:pt x="38" y="27"/>
                  </a:moveTo>
                  <a:lnTo>
                    <a:pt x="50" y="21"/>
                  </a:lnTo>
                  <a:lnTo>
                    <a:pt x="45" y="13"/>
                  </a:lnTo>
                  <a:lnTo>
                    <a:pt x="51" y="3"/>
                  </a:lnTo>
                  <a:lnTo>
                    <a:pt x="34" y="0"/>
                  </a:lnTo>
                  <a:lnTo>
                    <a:pt x="16" y="11"/>
                  </a:lnTo>
                  <a:lnTo>
                    <a:pt x="4" y="29"/>
                  </a:lnTo>
                  <a:lnTo>
                    <a:pt x="0" y="35"/>
                  </a:lnTo>
                  <a:lnTo>
                    <a:pt x="12" y="35"/>
                  </a:lnTo>
                  <a:lnTo>
                    <a:pt x="30" y="36"/>
                  </a:lnTo>
                  <a:lnTo>
                    <a:pt x="32" y="42"/>
                  </a:lnTo>
                  <a:lnTo>
                    <a:pt x="37" y="46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Freeform 358"/>
            <p:cNvSpPr>
              <a:spLocks noChangeAspect="1"/>
            </p:cNvSpPr>
            <p:nvPr/>
          </p:nvSpPr>
          <p:spPr bwMode="auto">
            <a:xfrm>
              <a:off x="4580112" y="2373303"/>
              <a:ext cx="213073" cy="167693"/>
            </a:xfrm>
            <a:custGeom>
              <a:avLst/>
              <a:gdLst>
                <a:gd name="T0" fmla="*/ 63 w 139"/>
                <a:gd name="T1" fmla="*/ 6 h 98"/>
                <a:gd name="T2" fmla="*/ 61 w 139"/>
                <a:gd name="T3" fmla="*/ 0 h 98"/>
                <a:gd name="T4" fmla="*/ 41 w 139"/>
                <a:gd name="T5" fmla="*/ 2 h 98"/>
                <a:gd name="T6" fmla="*/ 21 w 139"/>
                <a:gd name="T7" fmla="*/ 9 h 98"/>
                <a:gd name="T8" fmla="*/ 0 w 139"/>
                <a:gd name="T9" fmla="*/ 12 h 98"/>
                <a:gd name="T10" fmla="*/ 7 w 139"/>
                <a:gd name="T11" fmla="*/ 19 h 98"/>
                <a:gd name="T12" fmla="*/ 1 w 139"/>
                <a:gd name="T13" fmla="*/ 20 h 98"/>
                <a:gd name="T14" fmla="*/ 3 w 139"/>
                <a:gd name="T15" fmla="*/ 38 h 98"/>
                <a:gd name="T16" fmla="*/ 11 w 139"/>
                <a:gd name="T17" fmla="*/ 59 h 98"/>
                <a:gd name="T18" fmla="*/ 14 w 139"/>
                <a:gd name="T19" fmla="*/ 73 h 98"/>
                <a:gd name="T20" fmla="*/ 17 w 139"/>
                <a:gd name="T21" fmla="*/ 73 h 98"/>
                <a:gd name="T22" fmla="*/ 37 w 139"/>
                <a:gd name="T23" fmla="*/ 80 h 98"/>
                <a:gd name="T24" fmla="*/ 41 w 139"/>
                <a:gd name="T25" fmla="*/ 86 h 98"/>
                <a:gd name="T26" fmla="*/ 49 w 139"/>
                <a:gd name="T27" fmla="*/ 86 h 98"/>
                <a:gd name="T28" fmla="*/ 60 w 139"/>
                <a:gd name="T29" fmla="*/ 86 h 98"/>
                <a:gd name="T30" fmla="*/ 78 w 139"/>
                <a:gd name="T31" fmla="*/ 99 h 98"/>
                <a:gd name="T32" fmla="*/ 95 w 139"/>
                <a:gd name="T33" fmla="*/ 100 h 98"/>
                <a:gd name="T34" fmla="*/ 97 w 139"/>
                <a:gd name="T35" fmla="*/ 105 h 98"/>
                <a:gd name="T36" fmla="*/ 111 w 139"/>
                <a:gd name="T37" fmla="*/ 103 h 98"/>
                <a:gd name="T38" fmla="*/ 135 w 139"/>
                <a:gd name="T39" fmla="*/ 109 h 98"/>
                <a:gd name="T40" fmla="*/ 137 w 139"/>
                <a:gd name="T41" fmla="*/ 103 h 98"/>
                <a:gd name="T42" fmla="*/ 153 w 139"/>
                <a:gd name="T43" fmla="*/ 83 h 98"/>
                <a:gd name="T44" fmla="*/ 154 w 139"/>
                <a:gd name="T45" fmla="*/ 73 h 98"/>
                <a:gd name="T46" fmla="*/ 146 w 139"/>
                <a:gd name="T47" fmla="*/ 52 h 98"/>
                <a:gd name="T48" fmla="*/ 136 w 139"/>
                <a:gd name="T49" fmla="*/ 47 h 98"/>
                <a:gd name="T50" fmla="*/ 147 w 139"/>
                <a:gd name="T51" fmla="*/ 33 h 98"/>
                <a:gd name="T52" fmla="*/ 134 w 139"/>
                <a:gd name="T53" fmla="*/ 10 h 98"/>
                <a:gd name="T54" fmla="*/ 106 w 139"/>
                <a:gd name="T55" fmla="*/ 7 h 98"/>
                <a:gd name="T56" fmla="*/ 80 w 139"/>
                <a:gd name="T57" fmla="*/ 6 h 98"/>
                <a:gd name="T58" fmla="*/ 63 w 139"/>
                <a:gd name="T59" fmla="*/ 6 h 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8"/>
                <a:gd name="T92" fmla="*/ 139 w 139"/>
                <a:gd name="T93" fmla="*/ 98 h 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8">
                  <a:moveTo>
                    <a:pt x="57" y="5"/>
                  </a:moveTo>
                  <a:lnTo>
                    <a:pt x="55" y="0"/>
                  </a:lnTo>
                  <a:lnTo>
                    <a:pt x="37" y="2"/>
                  </a:lnTo>
                  <a:lnTo>
                    <a:pt x="19" y="8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1" y="18"/>
                  </a:lnTo>
                  <a:lnTo>
                    <a:pt x="3" y="34"/>
                  </a:lnTo>
                  <a:lnTo>
                    <a:pt x="10" y="53"/>
                  </a:lnTo>
                  <a:lnTo>
                    <a:pt x="13" y="66"/>
                  </a:lnTo>
                  <a:lnTo>
                    <a:pt x="15" y="66"/>
                  </a:lnTo>
                  <a:lnTo>
                    <a:pt x="33" y="72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54" y="77"/>
                  </a:lnTo>
                  <a:lnTo>
                    <a:pt x="70" y="89"/>
                  </a:lnTo>
                  <a:lnTo>
                    <a:pt x="86" y="90"/>
                  </a:lnTo>
                  <a:lnTo>
                    <a:pt x="88" y="94"/>
                  </a:lnTo>
                  <a:lnTo>
                    <a:pt x="100" y="93"/>
                  </a:lnTo>
                  <a:lnTo>
                    <a:pt x="122" y="98"/>
                  </a:lnTo>
                  <a:lnTo>
                    <a:pt x="124" y="93"/>
                  </a:lnTo>
                  <a:lnTo>
                    <a:pt x="138" y="75"/>
                  </a:lnTo>
                  <a:lnTo>
                    <a:pt x="139" y="66"/>
                  </a:lnTo>
                  <a:lnTo>
                    <a:pt x="132" y="47"/>
                  </a:lnTo>
                  <a:lnTo>
                    <a:pt x="123" y="42"/>
                  </a:lnTo>
                  <a:lnTo>
                    <a:pt x="133" y="30"/>
                  </a:lnTo>
                  <a:lnTo>
                    <a:pt x="121" y="9"/>
                  </a:lnTo>
                  <a:lnTo>
                    <a:pt x="96" y="6"/>
                  </a:lnTo>
                  <a:lnTo>
                    <a:pt x="72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Freeform 359"/>
            <p:cNvSpPr>
              <a:spLocks noChangeAspect="1"/>
            </p:cNvSpPr>
            <p:nvPr/>
          </p:nvSpPr>
          <p:spPr bwMode="auto">
            <a:xfrm>
              <a:off x="4728156" y="2564073"/>
              <a:ext cx="208922" cy="136924"/>
            </a:xfrm>
            <a:custGeom>
              <a:avLst/>
              <a:gdLst>
                <a:gd name="T0" fmla="*/ 139 w 134"/>
                <a:gd name="T1" fmla="*/ 73 h 80"/>
                <a:gd name="T2" fmla="*/ 137 w 134"/>
                <a:gd name="T3" fmla="*/ 88 h 80"/>
                <a:gd name="T4" fmla="*/ 107 w 134"/>
                <a:gd name="T5" fmla="*/ 81 h 80"/>
                <a:gd name="T6" fmla="*/ 82 w 134"/>
                <a:gd name="T7" fmla="*/ 89 h 80"/>
                <a:gd name="T8" fmla="*/ 63 w 134"/>
                <a:gd name="T9" fmla="*/ 87 h 80"/>
                <a:gd name="T10" fmla="*/ 46 w 134"/>
                <a:gd name="T11" fmla="*/ 85 h 80"/>
                <a:gd name="T12" fmla="*/ 42 w 134"/>
                <a:gd name="T13" fmla="*/ 79 h 80"/>
                <a:gd name="T14" fmla="*/ 41 w 134"/>
                <a:gd name="T15" fmla="*/ 72 h 80"/>
                <a:gd name="T16" fmla="*/ 35 w 134"/>
                <a:gd name="T17" fmla="*/ 71 h 80"/>
                <a:gd name="T18" fmla="*/ 29 w 134"/>
                <a:gd name="T19" fmla="*/ 69 h 80"/>
                <a:gd name="T20" fmla="*/ 23 w 134"/>
                <a:gd name="T21" fmla="*/ 66 h 80"/>
                <a:gd name="T22" fmla="*/ 0 w 134"/>
                <a:gd name="T23" fmla="*/ 41 h 80"/>
                <a:gd name="T24" fmla="*/ 8 w 134"/>
                <a:gd name="T25" fmla="*/ 39 h 80"/>
                <a:gd name="T26" fmla="*/ 21 w 134"/>
                <a:gd name="T27" fmla="*/ 21 h 80"/>
                <a:gd name="T28" fmla="*/ 36 w 134"/>
                <a:gd name="T29" fmla="*/ 7 h 80"/>
                <a:gd name="T30" fmla="*/ 37 w 134"/>
                <a:gd name="T31" fmla="*/ 6 h 80"/>
                <a:gd name="T32" fmla="*/ 68 w 134"/>
                <a:gd name="T33" fmla="*/ 8 h 80"/>
                <a:gd name="T34" fmla="*/ 95 w 134"/>
                <a:gd name="T35" fmla="*/ 0 h 80"/>
                <a:gd name="T36" fmla="*/ 96 w 134"/>
                <a:gd name="T37" fmla="*/ 0 h 80"/>
                <a:gd name="T38" fmla="*/ 107 w 134"/>
                <a:gd name="T39" fmla="*/ 12 h 80"/>
                <a:gd name="T40" fmla="*/ 118 w 134"/>
                <a:gd name="T41" fmla="*/ 22 h 80"/>
                <a:gd name="T42" fmla="*/ 124 w 134"/>
                <a:gd name="T43" fmla="*/ 40 h 80"/>
                <a:gd name="T44" fmla="*/ 128 w 134"/>
                <a:gd name="T45" fmla="*/ 56 h 80"/>
                <a:gd name="T46" fmla="*/ 142 w 134"/>
                <a:gd name="T47" fmla="*/ 56 h 80"/>
                <a:gd name="T48" fmla="*/ 151 w 134"/>
                <a:gd name="T49" fmla="*/ 59 h 80"/>
                <a:gd name="T50" fmla="*/ 151 w 134"/>
                <a:gd name="T51" fmla="*/ 65 h 80"/>
                <a:gd name="T52" fmla="*/ 144 w 134"/>
                <a:gd name="T53" fmla="*/ 68 h 80"/>
                <a:gd name="T54" fmla="*/ 143 w 134"/>
                <a:gd name="T55" fmla="*/ 67 h 80"/>
                <a:gd name="T56" fmla="*/ 139 w 134"/>
                <a:gd name="T57" fmla="*/ 73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80"/>
                <a:gd name="T89" fmla="*/ 134 w 134"/>
                <a:gd name="T90" fmla="*/ 80 h 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80">
                  <a:moveTo>
                    <a:pt x="123" y="66"/>
                  </a:moveTo>
                  <a:lnTo>
                    <a:pt x="122" y="79"/>
                  </a:lnTo>
                  <a:lnTo>
                    <a:pt x="95" y="73"/>
                  </a:lnTo>
                  <a:lnTo>
                    <a:pt x="73" y="80"/>
                  </a:lnTo>
                  <a:lnTo>
                    <a:pt x="56" y="78"/>
                  </a:lnTo>
                  <a:lnTo>
                    <a:pt x="41" y="76"/>
                  </a:lnTo>
                  <a:lnTo>
                    <a:pt x="37" y="71"/>
                  </a:lnTo>
                  <a:lnTo>
                    <a:pt x="36" y="65"/>
                  </a:lnTo>
                  <a:lnTo>
                    <a:pt x="31" y="64"/>
                  </a:lnTo>
                  <a:lnTo>
                    <a:pt x="26" y="62"/>
                  </a:lnTo>
                  <a:lnTo>
                    <a:pt x="20" y="59"/>
                  </a:lnTo>
                  <a:lnTo>
                    <a:pt x="0" y="37"/>
                  </a:lnTo>
                  <a:lnTo>
                    <a:pt x="7" y="35"/>
                  </a:lnTo>
                  <a:lnTo>
                    <a:pt x="19" y="19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60" y="7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95" y="11"/>
                  </a:lnTo>
                  <a:lnTo>
                    <a:pt x="105" y="20"/>
                  </a:lnTo>
                  <a:lnTo>
                    <a:pt x="110" y="36"/>
                  </a:lnTo>
                  <a:lnTo>
                    <a:pt x="114" y="50"/>
                  </a:lnTo>
                  <a:lnTo>
                    <a:pt x="126" y="50"/>
                  </a:lnTo>
                  <a:lnTo>
                    <a:pt x="134" y="53"/>
                  </a:lnTo>
                  <a:lnTo>
                    <a:pt x="134" y="58"/>
                  </a:lnTo>
                  <a:lnTo>
                    <a:pt x="128" y="61"/>
                  </a:lnTo>
                  <a:lnTo>
                    <a:pt x="127" y="60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Freeform 360"/>
            <p:cNvSpPr>
              <a:spLocks noChangeAspect="1"/>
            </p:cNvSpPr>
            <p:nvPr/>
          </p:nvSpPr>
          <p:spPr bwMode="auto">
            <a:xfrm>
              <a:off x="4546906" y="2485611"/>
              <a:ext cx="141127" cy="72308"/>
            </a:xfrm>
            <a:custGeom>
              <a:avLst/>
              <a:gdLst>
                <a:gd name="T0" fmla="*/ 84 w 92"/>
                <a:gd name="T1" fmla="*/ 13 h 42"/>
                <a:gd name="T2" fmla="*/ 102 w 92"/>
                <a:gd name="T3" fmla="*/ 27 h 42"/>
                <a:gd name="T4" fmla="*/ 102 w 92"/>
                <a:gd name="T5" fmla="*/ 28 h 42"/>
                <a:gd name="T6" fmla="*/ 98 w 92"/>
                <a:gd name="T7" fmla="*/ 32 h 42"/>
                <a:gd name="T8" fmla="*/ 93 w 92"/>
                <a:gd name="T9" fmla="*/ 35 h 42"/>
                <a:gd name="T10" fmla="*/ 93 w 92"/>
                <a:gd name="T11" fmla="*/ 37 h 42"/>
                <a:gd name="T12" fmla="*/ 88 w 92"/>
                <a:gd name="T13" fmla="*/ 41 h 42"/>
                <a:gd name="T14" fmla="*/ 80 w 92"/>
                <a:gd name="T15" fmla="*/ 44 h 42"/>
                <a:gd name="T16" fmla="*/ 74 w 92"/>
                <a:gd name="T17" fmla="*/ 44 h 42"/>
                <a:gd name="T18" fmla="*/ 69 w 92"/>
                <a:gd name="T19" fmla="*/ 44 h 42"/>
                <a:gd name="T20" fmla="*/ 44 w 92"/>
                <a:gd name="T21" fmla="*/ 39 h 42"/>
                <a:gd name="T22" fmla="*/ 35 w 92"/>
                <a:gd name="T23" fmla="*/ 47 h 42"/>
                <a:gd name="T24" fmla="*/ 27 w 92"/>
                <a:gd name="T25" fmla="*/ 44 h 42"/>
                <a:gd name="T26" fmla="*/ 4 w 92"/>
                <a:gd name="T27" fmla="*/ 21 h 42"/>
                <a:gd name="T28" fmla="*/ 0 w 92"/>
                <a:gd name="T29" fmla="*/ 15 h 42"/>
                <a:gd name="T30" fmla="*/ 34 w 92"/>
                <a:gd name="T31" fmla="*/ 0 h 42"/>
                <a:gd name="T32" fmla="*/ 39 w 92"/>
                <a:gd name="T33" fmla="*/ 1 h 42"/>
                <a:gd name="T34" fmla="*/ 41 w 92"/>
                <a:gd name="T35" fmla="*/ 1 h 42"/>
                <a:gd name="T36" fmla="*/ 61 w 92"/>
                <a:gd name="T37" fmla="*/ 8 h 42"/>
                <a:gd name="T38" fmla="*/ 65 w 92"/>
                <a:gd name="T39" fmla="*/ 13 h 42"/>
                <a:gd name="T40" fmla="*/ 73 w 92"/>
                <a:gd name="T41" fmla="*/ 13 h 42"/>
                <a:gd name="T42" fmla="*/ 84 w 92"/>
                <a:gd name="T43" fmla="*/ 13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"/>
                <a:gd name="T67" fmla="*/ 0 h 42"/>
                <a:gd name="T68" fmla="*/ 92 w 92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" h="42">
                  <a:moveTo>
                    <a:pt x="76" y="12"/>
                  </a:moveTo>
                  <a:lnTo>
                    <a:pt x="92" y="24"/>
                  </a:lnTo>
                  <a:lnTo>
                    <a:pt x="92" y="25"/>
                  </a:lnTo>
                  <a:lnTo>
                    <a:pt x="88" y="29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79" y="37"/>
                  </a:lnTo>
                  <a:lnTo>
                    <a:pt x="72" y="39"/>
                  </a:lnTo>
                  <a:lnTo>
                    <a:pt x="67" y="39"/>
                  </a:lnTo>
                  <a:lnTo>
                    <a:pt x="62" y="39"/>
                  </a:lnTo>
                  <a:lnTo>
                    <a:pt x="40" y="35"/>
                  </a:lnTo>
                  <a:lnTo>
                    <a:pt x="32" y="42"/>
                  </a:lnTo>
                  <a:lnTo>
                    <a:pt x="24" y="39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55" y="7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6" y="12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Freeform 361"/>
            <p:cNvSpPr>
              <a:spLocks noChangeAspect="1"/>
            </p:cNvSpPr>
            <p:nvPr/>
          </p:nvSpPr>
          <p:spPr bwMode="auto">
            <a:xfrm>
              <a:off x="4340750" y="2471764"/>
              <a:ext cx="80248" cy="55385"/>
            </a:xfrm>
            <a:custGeom>
              <a:avLst/>
              <a:gdLst>
                <a:gd name="T0" fmla="*/ 13 w 50"/>
                <a:gd name="T1" fmla="*/ 0 h 31"/>
                <a:gd name="T2" fmla="*/ 0 w 50"/>
                <a:gd name="T3" fmla="*/ 6 h 31"/>
                <a:gd name="T4" fmla="*/ 7 w 50"/>
                <a:gd name="T5" fmla="*/ 13 h 31"/>
                <a:gd name="T6" fmla="*/ 28 w 50"/>
                <a:gd name="T7" fmla="*/ 27 h 31"/>
                <a:gd name="T8" fmla="*/ 35 w 50"/>
                <a:gd name="T9" fmla="*/ 26 h 31"/>
                <a:gd name="T10" fmla="*/ 36 w 50"/>
                <a:gd name="T11" fmla="*/ 28 h 31"/>
                <a:gd name="T12" fmla="*/ 52 w 50"/>
                <a:gd name="T13" fmla="*/ 36 h 31"/>
                <a:gd name="T14" fmla="*/ 52 w 50"/>
                <a:gd name="T15" fmla="*/ 34 h 31"/>
                <a:gd name="T16" fmla="*/ 57 w 50"/>
                <a:gd name="T17" fmla="*/ 26 h 31"/>
                <a:gd name="T18" fmla="*/ 58 w 50"/>
                <a:gd name="T19" fmla="*/ 14 h 31"/>
                <a:gd name="T20" fmla="*/ 56 w 50"/>
                <a:gd name="T21" fmla="*/ 13 h 31"/>
                <a:gd name="T22" fmla="*/ 50 w 50"/>
                <a:gd name="T23" fmla="*/ 8 h 31"/>
                <a:gd name="T24" fmla="*/ 48 w 50"/>
                <a:gd name="T25" fmla="*/ 1 h 31"/>
                <a:gd name="T26" fmla="*/ 27 w 50"/>
                <a:gd name="T27" fmla="*/ 0 h 31"/>
                <a:gd name="T28" fmla="*/ 13 w 50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1"/>
                <a:gd name="T47" fmla="*/ 50 w 50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1">
                  <a:moveTo>
                    <a:pt x="11" y="0"/>
                  </a:moveTo>
                  <a:lnTo>
                    <a:pt x="0" y="5"/>
                  </a:lnTo>
                  <a:lnTo>
                    <a:pt x="6" y="11"/>
                  </a:lnTo>
                  <a:lnTo>
                    <a:pt x="24" y="23"/>
                  </a:lnTo>
                  <a:lnTo>
                    <a:pt x="30" y="22"/>
                  </a:lnTo>
                  <a:lnTo>
                    <a:pt x="31" y="24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9" y="22"/>
                  </a:lnTo>
                  <a:lnTo>
                    <a:pt x="50" y="12"/>
                  </a:lnTo>
                  <a:lnTo>
                    <a:pt x="48" y="11"/>
                  </a:lnTo>
                  <a:lnTo>
                    <a:pt x="43" y="7"/>
                  </a:lnTo>
                  <a:lnTo>
                    <a:pt x="41" y="1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Freeform 362"/>
            <p:cNvSpPr>
              <a:spLocks noChangeAspect="1"/>
            </p:cNvSpPr>
            <p:nvPr/>
          </p:nvSpPr>
          <p:spPr bwMode="auto">
            <a:xfrm>
              <a:off x="4414081" y="2365611"/>
              <a:ext cx="185402" cy="226154"/>
            </a:xfrm>
            <a:custGeom>
              <a:avLst/>
              <a:gdLst>
                <a:gd name="T0" fmla="*/ 32 w 120"/>
                <a:gd name="T1" fmla="*/ 27 h 131"/>
                <a:gd name="T2" fmla="*/ 35 w 120"/>
                <a:gd name="T3" fmla="*/ 28 h 131"/>
                <a:gd name="T4" fmla="*/ 35 w 120"/>
                <a:gd name="T5" fmla="*/ 24 h 131"/>
                <a:gd name="T6" fmla="*/ 40 w 120"/>
                <a:gd name="T7" fmla="*/ 21 h 131"/>
                <a:gd name="T8" fmla="*/ 50 w 120"/>
                <a:gd name="T9" fmla="*/ 26 h 131"/>
                <a:gd name="T10" fmla="*/ 46 w 120"/>
                <a:gd name="T11" fmla="*/ 20 h 131"/>
                <a:gd name="T12" fmla="*/ 40 w 120"/>
                <a:gd name="T13" fmla="*/ 12 h 131"/>
                <a:gd name="T14" fmla="*/ 39 w 120"/>
                <a:gd name="T15" fmla="*/ 10 h 131"/>
                <a:gd name="T16" fmla="*/ 36 w 120"/>
                <a:gd name="T17" fmla="*/ 0 h 131"/>
                <a:gd name="T18" fmla="*/ 48 w 120"/>
                <a:gd name="T19" fmla="*/ 2 h 131"/>
                <a:gd name="T20" fmla="*/ 52 w 120"/>
                <a:gd name="T21" fmla="*/ 2 h 131"/>
                <a:gd name="T22" fmla="*/ 54 w 120"/>
                <a:gd name="T23" fmla="*/ 8 h 131"/>
                <a:gd name="T24" fmla="*/ 69 w 120"/>
                <a:gd name="T25" fmla="*/ 10 h 131"/>
                <a:gd name="T26" fmla="*/ 69 w 120"/>
                <a:gd name="T27" fmla="*/ 16 h 131"/>
                <a:gd name="T28" fmla="*/ 75 w 120"/>
                <a:gd name="T29" fmla="*/ 19 h 131"/>
                <a:gd name="T30" fmla="*/ 95 w 120"/>
                <a:gd name="T31" fmla="*/ 9 h 131"/>
                <a:gd name="T32" fmla="*/ 95 w 120"/>
                <a:gd name="T33" fmla="*/ 10 h 131"/>
                <a:gd name="T34" fmla="*/ 113 w 120"/>
                <a:gd name="T35" fmla="*/ 17 h 131"/>
                <a:gd name="T36" fmla="*/ 119 w 120"/>
                <a:gd name="T37" fmla="*/ 16 h 131"/>
                <a:gd name="T38" fmla="*/ 126 w 120"/>
                <a:gd name="T39" fmla="*/ 22 h 131"/>
                <a:gd name="T40" fmla="*/ 121 w 120"/>
                <a:gd name="T41" fmla="*/ 24 h 131"/>
                <a:gd name="T42" fmla="*/ 123 w 120"/>
                <a:gd name="T43" fmla="*/ 42 h 131"/>
                <a:gd name="T44" fmla="*/ 131 w 120"/>
                <a:gd name="T45" fmla="*/ 63 h 131"/>
                <a:gd name="T46" fmla="*/ 134 w 120"/>
                <a:gd name="T47" fmla="*/ 77 h 131"/>
                <a:gd name="T48" fmla="*/ 130 w 120"/>
                <a:gd name="T49" fmla="*/ 76 h 131"/>
                <a:gd name="T50" fmla="*/ 95 w 120"/>
                <a:gd name="T51" fmla="*/ 91 h 131"/>
                <a:gd name="T52" fmla="*/ 99 w 120"/>
                <a:gd name="T53" fmla="*/ 98 h 131"/>
                <a:gd name="T54" fmla="*/ 122 w 120"/>
                <a:gd name="T55" fmla="*/ 120 h 131"/>
                <a:gd name="T56" fmla="*/ 109 w 120"/>
                <a:gd name="T57" fmla="*/ 130 h 131"/>
                <a:gd name="T58" fmla="*/ 113 w 120"/>
                <a:gd name="T59" fmla="*/ 140 h 131"/>
                <a:gd name="T60" fmla="*/ 107 w 120"/>
                <a:gd name="T61" fmla="*/ 143 h 131"/>
                <a:gd name="T62" fmla="*/ 88 w 120"/>
                <a:gd name="T63" fmla="*/ 143 h 131"/>
                <a:gd name="T64" fmla="*/ 75 w 120"/>
                <a:gd name="T65" fmla="*/ 143 h 131"/>
                <a:gd name="T66" fmla="*/ 70 w 120"/>
                <a:gd name="T67" fmla="*/ 147 h 131"/>
                <a:gd name="T68" fmla="*/ 57 w 120"/>
                <a:gd name="T69" fmla="*/ 144 h 131"/>
                <a:gd name="T70" fmla="*/ 41 w 120"/>
                <a:gd name="T71" fmla="*/ 141 h 131"/>
                <a:gd name="T72" fmla="*/ 27 w 120"/>
                <a:gd name="T73" fmla="*/ 143 h 131"/>
                <a:gd name="T74" fmla="*/ 34 w 120"/>
                <a:gd name="T75" fmla="*/ 114 h 131"/>
                <a:gd name="T76" fmla="*/ 8 w 120"/>
                <a:gd name="T77" fmla="*/ 107 h 131"/>
                <a:gd name="T78" fmla="*/ 6 w 120"/>
                <a:gd name="T79" fmla="*/ 104 h 131"/>
                <a:gd name="T80" fmla="*/ 6 w 120"/>
                <a:gd name="T81" fmla="*/ 103 h 131"/>
                <a:gd name="T82" fmla="*/ 1 w 120"/>
                <a:gd name="T83" fmla="*/ 93 h 131"/>
                <a:gd name="T84" fmla="*/ 2 w 120"/>
                <a:gd name="T85" fmla="*/ 82 h 131"/>
                <a:gd name="T86" fmla="*/ 0 w 120"/>
                <a:gd name="T87" fmla="*/ 81 h 131"/>
                <a:gd name="T88" fmla="*/ 1 w 120"/>
                <a:gd name="T89" fmla="*/ 59 h 131"/>
                <a:gd name="T90" fmla="*/ 15 w 120"/>
                <a:gd name="T91" fmla="*/ 53 h 131"/>
                <a:gd name="T92" fmla="*/ 9 w 120"/>
                <a:gd name="T93" fmla="*/ 44 h 131"/>
                <a:gd name="T94" fmla="*/ 16 w 120"/>
                <a:gd name="T95" fmla="*/ 33 h 131"/>
                <a:gd name="T96" fmla="*/ 13 w 120"/>
                <a:gd name="T97" fmla="*/ 30 h 131"/>
                <a:gd name="T98" fmla="*/ 16 w 120"/>
                <a:gd name="T99" fmla="*/ 24 h 131"/>
                <a:gd name="T100" fmla="*/ 32 w 120"/>
                <a:gd name="T101" fmla="*/ 27 h 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131"/>
                <a:gd name="T155" fmla="*/ 120 w 120"/>
                <a:gd name="T156" fmla="*/ 131 h 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131">
                  <a:moveTo>
                    <a:pt x="29" y="24"/>
                  </a:moveTo>
                  <a:lnTo>
                    <a:pt x="31" y="25"/>
                  </a:lnTo>
                  <a:lnTo>
                    <a:pt x="31" y="21"/>
                  </a:lnTo>
                  <a:lnTo>
                    <a:pt x="36" y="19"/>
                  </a:lnTo>
                  <a:lnTo>
                    <a:pt x="45" y="23"/>
                  </a:lnTo>
                  <a:lnTo>
                    <a:pt x="41" y="18"/>
                  </a:lnTo>
                  <a:lnTo>
                    <a:pt x="36" y="11"/>
                  </a:lnTo>
                  <a:lnTo>
                    <a:pt x="35" y="9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47" y="2"/>
                  </a:lnTo>
                  <a:lnTo>
                    <a:pt x="48" y="7"/>
                  </a:lnTo>
                  <a:lnTo>
                    <a:pt x="62" y="9"/>
                  </a:lnTo>
                  <a:lnTo>
                    <a:pt x="62" y="14"/>
                  </a:lnTo>
                  <a:lnTo>
                    <a:pt x="67" y="17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101" y="15"/>
                  </a:lnTo>
                  <a:lnTo>
                    <a:pt x="107" y="14"/>
                  </a:lnTo>
                  <a:lnTo>
                    <a:pt x="113" y="20"/>
                  </a:lnTo>
                  <a:lnTo>
                    <a:pt x="108" y="21"/>
                  </a:lnTo>
                  <a:lnTo>
                    <a:pt x="110" y="37"/>
                  </a:lnTo>
                  <a:lnTo>
                    <a:pt x="117" y="56"/>
                  </a:lnTo>
                  <a:lnTo>
                    <a:pt x="120" y="69"/>
                  </a:lnTo>
                  <a:lnTo>
                    <a:pt x="116" y="68"/>
                  </a:lnTo>
                  <a:lnTo>
                    <a:pt x="85" y="81"/>
                  </a:lnTo>
                  <a:lnTo>
                    <a:pt x="89" y="87"/>
                  </a:lnTo>
                  <a:lnTo>
                    <a:pt x="109" y="107"/>
                  </a:lnTo>
                  <a:lnTo>
                    <a:pt x="98" y="116"/>
                  </a:lnTo>
                  <a:lnTo>
                    <a:pt x="101" y="125"/>
                  </a:lnTo>
                  <a:lnTo>
                    <a:pt x="96" y="127"/>
                  </a:lnTo>
                  <a:lnTo>
                    <a:pt x="79" y="127"/>
                  </a:lnTo>
                  <a:lnTo>
                    <a:pt x="67" y="127"/>
                  </a:lnTo>
                  <a:lnTo>
                    <a:pt x="63" y="131"/>
                  </a:lnTo>
                  <a:lnTo>
                    <a:pt x="51" y="128"/>
                  </a:lnTo>
                  <a:lnTo>
                    <a:pt x="37" y="126"/>
                  </a:lnTo>
                  <a:lnTo>
                    <a:pt x="24" y="127"/>
                  </a:lnTo>
                  <a:lnTo>
                    <a:pt x="30" y="102"/>
                  </a:lnTo>
                  <a:lnTo>
                    <a:pt x="7" y="95"/>
                  </a:lnTo>
                  <a:lnTo>
                    <a:pt x="5" y="93"/>
                  </a:lnTo>
                  <a:lnTo>
                    <a:pt x="5" y="92"/>
                  </a:lnTo>
                  <a:lnTo>
                    <a:pt x="1" y="83"/>
                  </a:lnTo>
                  <a:lnTo>
                    <a:pt x="2" y="73"/>
                  </a:lnTo>
                  <a:lnTo>
                    <a:pt x="0" y="72"/>
                  </a:lnTo>
                  <a:lnTo>
                    <a:pt x="1" y="53"/>
                  </a:lnTo>
                  <a:lnTo>
                    <a:pt x="13" y="47"/>
                  </a:lnTo>
                  <a:lnTo>
                    <a:pt x="8" y="3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4" y="21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Freeform 363"/>
            <p:cNvSpPr>
              <a:spLocks noChangeAspect="1"/>
            </p:cNvSpPr>
            <p:nvPr/>
          </p:nvSpPr>
          <p:spPr bwMode="auto">
            <a:xfrm>
              <a:off x="4559358" y="2376380"/>
              <a:ext cx="12452" cy="10770"/>
            </a:xfrm>
            <a:custGeom>
              <a:avLst/>
              <a:gdLst>
                <a:gd name="T0" fmla="*/ 0 w 9"/>
                <a:gd name="T1" fmla="*/ 7 h 5"/>
                <a:gd name="T2" fmla="*/ 9 w 9"/>
                <a:gd name="T3" fmla="*/ 7 h 5"/>
                <a:gd name="T4" fmla="*/ 4 w 9"/>
                <a:gd name="T5" fmla="*/ 0 h 5"/>
                <a:gd name="T6" fmla="*/ 0 w 9"/>
                <a:gd name="T7" fmla="*/ 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0" y="5"/>
                  </a:moveTo>
                  <a:lnTo>
                    <a:pt x="9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Freeform 364"/>
            <p:cNvSpPr>
              <a:spLocks noChangeAspect="1"/>
            </p:cNvSpPr>
            <p:nvPr/>
          </p:nvSpPr>
          <p:spPr bwMode="auto">
            <a:xfrm>
              <a:off x="4411313" y="2510227"/>
              <a:ext cx="12452" cy="16923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8 h 10"/>
                <a:gd name="T4" fmla="*/ 0 w 8"/>
                <a:gd name="T5" fmla="*/ 10 h 10"/>
                <a:gd name="T6" fmla="*/ 9 w 8"/>
                <a:gd name="T7" fmla="*/ 11 h 10"/>
                <a:gd name="T8" fmla="*/ 9 w 8"/>
                <a:gd name="T9" fmla="*/ 10 h 10"/>
                <a:gd name="T10" fmla="*/ 5 w 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4" y="0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Freeform 365"/>
            <p:cNvSpPr>
              <a:spLocks noChangeAspect="1"/>
            </p:cNvSpPr>
            <p:nvPr/>
          </p:nvSpPr>
          <p:spPr bwMode="auto">
            <a:xfrm>
              <a:off x="4856830" y="2547150"/>
              <a:ext cx="95468" cy="106154"/>
            </a:xfrm>
            <a:custGeom>
              <a:avLst/>
              <a:gdLst>
                <a:gd name="T0" fmla="*/ 14 w 61"/>
                <a:gd name="T1" fmla="*/ 0 h 63"/>
                <a:gd name="T2" fmla="*/ 0 w 61"/>
                <a:gd name="T3" fmla="*/ 11 h 63"/>
                <a:gd name="T4" fmla="*/ 1 w 61"/>
                <a:gd name="T5" fmla="*/ 11 h 63"/>
                <a:gd name="T6" fmla="*/ 12 w 61"/>
                <a:gd name="T7" fmla="*/ 23 h 63"/>
                <a:gd name="T8" fmla="*/ 24 w 61"/>
                <a:gd name="T9" fmla="*/ 33 h 63"/>
                <a:gd name="T10" fmla="*/ 29 w 61"/>
                <a:gd name="T11" fmla="*/ 50 h 63"/>
                <a:gd name="T12" fmla="*/ 34 w 61"/>
                <a:gd name="T13" fmla="*/ 66 h 63"/>
                <a:gd name="T14" fmla="*/ 48 w 61"/>
                <a:gd name="T15" fmla="*/ 66 h 63"/>
                <a:gd name="T16" fmla="*/ 57 w 61"/>
                <a:gd name="T17" fmla="*/ 69 h 63"/>
                <a:gd name="T18" fmla="*/ 55 w 61"/>
                <a:gd name="T19" fmla="*/ 59 h 63"/>
                <a:gd name="T20" fmla="*/ 69 w 61"/>
                <a:gd name="T21" fmla="*/ 48 h 63"/>
                <a:gd name="T22" fmla="*/ 57 w 61"/>
                <a:gd name="T23" fmla="*/ 36 h 63"/>
                <a:gd name="T24" fmla="*/ 43 w 61"/>
                <a:gd name="T25" fmla="*/ 25 h 63"/>
                <a:gd name="T26" fmla="*/ 31 w 61"/>
                <a:gd name="T27" fmla="*/ 13 h 63"/>
                <a:gd name="T28" fmla="*/ 19 w 61"/>
                <a:gd name="T29" fmla="*/ 2 h 63"/>
                <a:gd name="T30" fmla="*/ 14 w 61"/>
                <a:gd name="T31" fmla="*/ 0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63"/>
                <a:gd name="T50" fmla="*/ 61 w 61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63">
                  <a:moveTo>
                    <a:pt x="12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1" y="21"/>
                  </a:lnTo>
                  <a:lnTo>
                    <a:pt x="21" y="30"/>
                  </a:lnTo>
                  <a:lnTo>
                    <a:pt x="26" y="46"/>
                  </a:lnTo>
                  <a:lnTo>
                    <a:pt x="30" y="60"/>
                  </a:lnTo>
                  <a:lnTo>
                    <a:pt x="42" y="60"/>
                  </a:lnTo>
                  <a:lnTo>
                    <a:pt x="50" y="63"/>
                  </a:lnTo>
                  <a:lnTo>
                    <a:pt x="49" y="54"/>
                  </a:lnTo>
                  <a:lnTo>
                    <a:pt x="61" y="44"/>
                  </a:lnTo>
                  <a:lnTo>
                    <a:pt x="50" y="33"/>
                  </a:lnTo>
                  <a:lnTo>
                    <a:pt x="38" y="23"/>
                  </a:lnTo>
                  <a:lnTo>
                    <a:pt x="27" y="12"/>
                  </a:lnTo>
                  <a:lnTo>
                    <a:pt x="1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Freeform 366"/>
            <p:cNvSpPr>
              <a:spLocks noChangeAspect="1"/>
            </p:cNvSpPr>
            <p:nvPr/>
          </p:nvSpPr>
          <p:spPr bwMode="auto">
            <a:xfrm>
              <a:off x="4386409" y="1925610"/>
              <a:ext cx="442750" cy="352308"/>
            </a:xfrm>
            <a:custGeom>
              <a:avLst/>
              <a:gdLst>
                <a:gd name="T0" fmla="*/ 184 w 289"/>
                <a:gd name="T1" fmla="*/ 19 h 205"/>
                <a:gd name="T2" fmla="*/ 176 w 289"/>
                <a:gd name="T3" fmla="*/ 20 h 205"/>
                <a:gd name="T4" fmla="*/ 166 w 289"/>
                <a:gd name="T5" fmla="*/ 27 h 205"/>
                <a:gd name="T6" fmla="*/ 156 w 289"/>
                <a:gd name="T7" fmla="*/ 32 h 205"/>
                <a:gd name="T8" fmla="*/ 141 w 289"/>
                <a:gd name="T9" fmla="*/ 42 h 205"/>
                <a:gd name="T10" fmla="*/ 143 w 289"/>
                <a:gd name="T11" fmla="*/ 47 h 205"/>
                <a:gd name="T12" fmla="*/ 140 w 289"/>
                <a:gd name="T13" fmla="*/ 54 h 205"/>
                <a:gd name="T14" fmla="*/ 122 w 289"/>
                <a:gd name="T15" fmla="*/ 57 h 205"/>
                <a:gd name="T16" fmla="*/ 133 w 289"/>
                <a:gd name="T17" fmla="*/ 61 h 205"/>
                <a:gd name="T18" fmla="*/ 122 w 289"/>
                <a:gd name="T19" fmla="*/ 64 h 205"/>
                <a:gd name="T20" fmla="*/ 110 w 289"/>
                <a:gd name="T21" fmla="*/ 73 h 205"/>
                <a:gd name="T22" fmla="*/ 101 w 289"/>
                <a:gd name="T23" fmla="*/ 80 h 205"/>
                <a:gd name="T24" fmla="*/ 100 w 289"/>
                <a:gd name="T25" fmla="*/ 86 h 205"/>
                <a:gd name="T26" fmla="*/ 96 w 289"/>
                <a:gd name="T27" fmla="*/ 99 h 205"/>
                <a:gd name="T28" fmla="*/ 83 w 289"/>
                <a:gd name="T29" fmla="*/ 107 h 205"/>
                <a:gd name="T30" fmla="*/ 80 w 289"/>
                <a:gd name="T31" fmla="*/ 113 h 205"/>
                <a:gd name="T32" fmla="*/ 62 w 289"/>
                <a:gd name="T33" fmla="*/ 126 h 205"/>
                <a:gd name="T34" fmla="*/ 81 w 289"/>
                <a:gd name="T35" fmla="*/ 122 h 205"/>
                <a:gd name="T36" fmla="*/ 64 w 289"/>
                <a:gd name="T37" fmla="*/ 131 h 205"/>
                <a:gd name="T38" fmla="*/ 47 w 289"/>
                <a:gd name="T39" fmla="*/ 135 h 205"/>
                <a:gd name="T40" fmla="*/ 41 w 289"/>
                <a:gd name="T41" fmla="*/ 141 h 205"/>
                <a:gd name="T42" fmla="*/ 24 w 289"/>
                <a:gd name="T43" fmla="*/ 144 h 205"/>
                <a:gd name="T44" fmla="*/ 30 w 289"/>
                <a:gd name="T45" fmla="*/ 146 h 205"/>
                <a:gd name="T46" fmla="*/ 27 w 289"/>
                <a:gd name="T47" fmla="*/ 154 h 205"/>
                <a:gd name="T48" fmla="*/ 10 w 289"/>
                <a:gd name="T49" fmla="*/ 154 h 205"/>
                <a:gd name="T50" fmla="*/ 1 w 289"/>
                <a:gd name="T51" fmla="*/ 155 h 205"/>
                <a:gd name="T52" fmla="*/ 0 w 289"/>
                <a:gd name="T53" fmla="*/ 162 h 205"/>
                <a:gd name="T54" fmla="*/ 3 w 289"/>
                <a:gd name="T55" fmla="*/ 169 h 205"/>
                <a:gd name="T56" fmla="*/ 30 w 289"/>
                <a:gd name="T57" fmla="*/ 170 h 205"/>
                <a:gd name="T58" fmla="*/ 29 w 289"/>
                <a:gd name="T59" fmla="*/ 176 h 205"/>
                <a:gd name="T60" fmla="*/ 2 w 289"/>
                <a:gd name="T61" fmla="*/ 180 h 205"/>
                <a:gd name="T62" fmla="*/ 9 w 289"/>
                <a:gd name="T63" fmla="*/ 182 h 205"/>
                <a:gd name="T64" fmla="*/ 9 w 289"/>
                <a:gd name="T65" fmla="*/ 189 h 205"/>
                <a:gd name="T66" fmla="*/ 24 w 289"/>
                <a:gd name="T67" fmla="*/ 184 h 205"/>
                <a:gd name="T68" fmla="*/ 13 w 289"/>
                <a:gd name="T69" fmla="*/ 197 h 205"/>
                <a:gd name="T70" fmla="*/ 7 w 289"/>
                <a:gd name="T71" fmla="*/ 207 h 205"/>
                <a:gd name="T72" fmla="*/ 18 w 289"/>
                <a:gd name="T73" fmla="*/ 207 h 205"/>
                <a:gd name="T74" fmla="*/ 11 w 289"/>
                <a:gd name="T75" fmla="*/ 221 h 205"/>
                <a:gd name="T76" fmla="*/ 66 w 289"/>
                <a:gd name="T77" fmla="*/ 210 h 205"/>
                <a:gd name="T78" fmla="*/ 81 w 289"/>
                <a:gd name="T79" fmla="*/ 197 h 205"/>
                <a:gd name="T80" fmla="*/ 100 w 289"/>
                <a:gd name="T81" fmla="*/ 195 h 205"/>
                <a:gd name="T82" fmla="*/ 107 w 289"/>
                <a:gd name="T83" fmla="*/ 169 h 205"/>
                <a:gd name="T84" fmla="*/ 95 w 289"/>
                <a:gd name="T85" fmla="*/ 127 h 205"/>
                <a:gd name="T86" fmla="*/ 113 w 289"/>
                <a:gd name="T87" fmla="*/ 111 h 205"/>
                <a:gd name="T88" fmla="*/ 133 w 289"/>
                <a:gd name="T89" fmla="*/ 82 h 205"/>
                <a:gd name="T90" fmla="*/ 163 w 289"/>
                <a:gd name="T91" fmla="*/ 48 h 205"/>
                <a:gd name="T92" fmla="*/ 186 w 289"/>
                <a:gd name="T93" fmla="*/ 34 h 205"/>
                <a:gd name="T94" fmla="*/ 215 w 289"/>
                <a:gd name="T95" fmla="*/ 37 h 205"/>
                <a:gd name="T96" fmla="*/ 255 w 289"/>
                <a:gd name="T97" fmla="*/ 36 h 205"/>
                <a:gd name="T98" fmla="*/ 299 w 289"/>
                <a:gd name="T99" fmla="*/ 22 h 205"/>
                <a:gd name="T100" fmla="*/ 320 w 289"/>
                <a:gd name="T101" fmla="*/ 26 h 205"/>
                <a:gd name="T102" fmla="*/ 306 w 289"/>
                <a:gd name="T103" fmla="*/ 21 h 205"/>
                <a:gd name="T104" fmla="*/ 308 w 289"/>
                <a:gd name="T105" fmla="*/ 7 h 205"/>
                <a:gd name="T106" fmla="*/ 283 w 289"/>
                <a:gd name="T107" fmla="*/ 15 h 205"/>
                <a:gd name="T108" fmla="*/ 280 w 289"/>
                <a:gd name="T109" fmla="*/ 6 h 205"/>
                <a:gd name="T110" fmla="*/ 262 w 289"/>
                <a:gd name="T111" fmla="*/ 12 h 205"/>
                <a:gd name="T112" fmla="*/ 249 w 289"/>
                <a:gd name="T113" fmla="*/ 6 h 205"/>
                <a:gd name="T114" fmla="*/ 236 w 289"/>
                <a:gd name="T115" fmla="*/ 7 h 205"/>
                <a:gd name="T116" fmla="*/ 214 w 289"/>
                <a:gd name="T117" fmla="*/ 13 h 205"/>
                <a:gd name="T118" fmla="*/ 206 w 289"/>
                <a:gd name="T119" fmla="*/ 20 h 2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9"/>
                <a:gd name="T181" fmla="*/ 0 h 205"/>
                <a:gd name="T182" fmla="*/ 289 w 289"/>
                <a:gd name="T183" fmla="*/ 205 h 2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9" h="205">
                  <a:moveTo>
                    <a:pt x="171" y="21"/>
                  </a:moveTo>
                  <a:lnTo>
                    <a:pt x="166" y="26"/>
                  </a:lnTo>
                  <a:lnTo>
                    <a:pt x="166" y="17"/>
                  </a:lnTo>
                  <a:lnTo>
                    <a:pt x="165" y="21"/>
                  </a:lnTo>
                  <a:lnTo>
                    <a:pt x="162" y="23"/>
                  </a:lnTo>
                  <a:lnTo>
                    <a:pt x="159" y="18"/>
                  </a:lnTo>
                  <a:lnTo>
                    <a:pt x="157" y="21"/>
                  </a:lnTo>
                  <a:lnTo>
                    <a:pt x="158" y="25"/>
                  </a:lnTo>
                  <a:lnTo>
                    <a:pt x="150" y="24"/>
                  </a:lnTo>
                  <a:lnTo>
                    <a:pt x="151" y="26"/>
                  </a:lnTo>
                  <a:lnTo>
                    <a:pt x="145" y="25"/>
                  </a:lnTo>
                  <a:lnTo>
                    <a:pt x="141" y="29"/>
                  </a:lnTo>
                  <a:lnTo>
                    <a:pt x="142" y="35"/>
                  </a:lnTo>
                  <a:lnTo>
                    <a:pt x="140" y="36"/>
                  </a:lnTo>
                  <a:lnTo>
                    <a:pt x="127" y="38"/>
                  </a:lnTo>
                  <a:lnTo>
                    <a:pt x="140" y="39"/>
                  </a:lnTo>
                  <a:lnTo>
                    <a:pt x="138" y="43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26" y="47"/>
                  </a:lnTo>
                  <a:lnTo>
                    <a:pt x="126" y="48"/>
                  </a:lnTo>
                  <a:lnTo>
                    <a:pt x="122" y="44"/>
                  </a:lnTo>
                  <a:lnTo>
                    <a:pt x="118" y="45"/>
                  </a:lnTo>
                  <a:lnTo>
                    <a:pt x="110" y="51"/>
                  </a:lnTo>
                  <a:lnTo>
                    <a:pt x="121" y="50"/>
                  </a:lnTo>
                  <a:lnTo>
                    <a:pt x="117" y="53"/>
                  </a:lnTo>
                  <a:lnTo>
                    <a:pt x="120" y="55"/>
                  </a:lnTo>
                  <a:lnTo>
                    <a:pt x="118" y="55"/>
                  </a:lnTo>
                  <a:lnTo>
                    <a:pt x="111" y="55"/>
                  </a:lnTo>
                  <a:lnTo>
                    <a:pt x="110" y="57"/>
                  </a:lnTo>
                  <a:lnTo>
                    <a:pt x="118" y="61"/>
                  </a:lnTo>
                  <a:lnTo>
                    <a:pt x="109" y="61"/>
                  </a:lnTo>
                  <a:lnTo>
                    <a:pt x="99" y="65"/>
                  </a:lnTo>
                  <a:lnTo>
                    <a:pt x="93" y="68"/>
                  </a:lnTo>
                  <a:lnTo>
                    <a:pt x="94" y="68"/>
                  </a:lnTo>
                  <a:lnTo>
                    <a:pt x="91" y="72"/>
                  </a:lnTo>
                  <a:lnTo>
                    <a:pt x="93" y="73"/>
                  </a:lnTo>
                  <a:lnTo>
                    <a:pt x="100" y="73"/>
                  </a:lnTo>
                  <a:lnTo>
                    <a:pt x="90" y="77"/>
                  </a:lnTo>
                  <a:lnTo>
                    <a:pt x="87" y="81"/>
                  </a:lnTo>
                  <a:lnTo>
                    <a:pt x="87" y="85"/>
                  </a:lnTo>
                  <a:lnTo>
                    <a:pt x="87" y="89"/>
                  </a:lnTo>
                  <a:lnTo>
                    <a:pt x="90" y="90"/>
                  </a:lnTo>
                  <a:lnTo>
                    <a:pt x="75" y="95"/>
                  </a:lnTo>
                  <a:lnTo>
                    <a:pt x="75" y="96"/>
                  </a:lnTo>
                  <a:lnTo>
                    <a:pt x="81" y="93"/>
                  </a:lnTo>
                  <a:lnTo>
                    <a:pt x="78" y="98"/>
                  </a:lnTo>
                  <a:lnTo>
                    <a:pt x="72" y="101"/>
                  </a:lnTo>
                  <a:lnTo>
                    <a:pt x="67" y="102"/>
                  </a:lnTo>
                  <a:lnTo>
                    <a:pt x="60" y="109"/>
                  </a:lnTo>
                  <a:lnTo>
                    <a:pt x="56" y="113"/>
                  </a:lnTo>
                  <a:lnTo>
                    <a:pt x="61" y="116"/>
                  </a:lnTo>
                  <a:lnTo>
                    <a:pt x="68" y="111"/>
                  </a:lnTo>
                  <a:lnTo>
                    <a:pt x="73" y="109"/>
                  </a:lnTo>
                  <a:lnTo>
                    <a:pt x="73" y="114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49" y="116"/>
                  </a:lnTo>
                  <a:lnTo>
                    <a:pt x="48" y="117"/>
                  </a:lnTo>
                  <a:lnTo>
                    <a:pt x="42" y="121"/>
                  </a:lnTo>
                  <a:lnTo>
                    <a:pt x="38" y="125"/>
                  </a:lnTo>
                  <a:lnTo>
                    <a:pt x="39" y="127"/>
                  </a:lnTo>
                  <a:lnTo>
                    <a:pt x="37" y="126"/>
                  </a:lnTo>
                  <a:lnTo>
                    <a:pt x="40" y="129"/>
                  </a:lnTo>
                  <a:lnTo>
                    <a:pt x="24" y="125"/>
                  </a:lnTo>
                  <a:lnTo>
                    <a:pt x="22" y="129"/>
                  </a:lnTo>
                  <a:lnTo>
                    <a:pt x="27" y="129"/>
                  </a:lnTo>
                  <a:lnTo>
                    <a:pt x="32" y="129"/>
                  </a:lnTo>
                  <a:lnTo>
                    <a:pt x="27" y="131"/>
                  </a:lnTo>
                  <a:lnTo>
                    <a:pt x="16" y="133"/>
                  </a:lnTo>
                  <a:lnTo>
                    <a:pt x="25" y="137"/>
                  </a:lnTo>
                  <a:lnTo>
                    <a:pt x="24" y="138"/>
                  </a:lnTo>
                  <a:lnTo>
                    <a:pt x="15" y="134"/>
                  </a:lnTo>
                  <a:lnTo>
                    <a:pt x="16" y="137"/>
                  </a:lnTo>
                  <a:lnTo>
                    <a:pt x="9" y="138"/>
                  </a:lnTo>
                  <a:lnTo>
                    <a:pt x="12" y="139"/>
                  </a:lnTo>
                  <a:lnTo>
                    <a:pt x="4" y="140"/>
                  </a:lnTo>
                  <a:lnTo>
                    <a:pt x="1" y="139"/>
                  </a:lnTo>
                  <a:lnTo>
                    <a:pt x="1" y="143"/>
                  </a:lnTo>
                  <a:lnTo>
                    <a:pt x="18" y="144"/>
                  </a:lnTo>
                  <a:lnTo>
                    <a:pt x="0" y="145"/>
                  </a:lnTo>
                  <a:lnTo>
                    <a:pt x="6" y="150"/>
                  </a:lnTo>
                  <a:lnTo>
                    <a:pt x="2" y="151"/>
                  </a:lnTo>
                  <a:lnTo>
                    <a:pt x="3" y="151"/>
                  </a:lnTo>
                  <a:lnTo>
                    <a:pt x="1" y="155"/>
                  </a:lnTo>
                  <a:lnTo>
                    <a:pt x="19" y="152"/>
                  </a:lnTo>
                  <a:lnTo>
                    <a:pt x="27" y="152"/>
                  </a:lnTo>
                  <a:lnTo>
                    <a:pt x="28" y="151"/>
                  </a:lnTo>
                  <a:lnTo>
                    <a:pt x="30" y="156"/>
                  </a:lnTo>
                  <a:lnTo>
                    <a:pt x="26" y="158"/>
                  </a:lnTo>
                  <a:lnTo>
                    <a:pt x="16" y="156"/>
                  </a:lnTo>
                  <a:lnTo>
                    <a:pt x="0" y="158"/>
                  </a:lnTo>
                  <a:lnTo>
                    <a:pt x="2" y="161"/>
                  </a:lnTo>
                  <a:lnTo>
                    <a:pt x="3" y="162"/>
                  </a:lnTo>
                  <a:lnTo>
                    <a:pt x="0" y="162"/>
                  </a:lnTo>
                  <a:lnTo>
                    <a:pt x="8" y="163"/>
                  </a:lnTo>
                  <a:lnTo>
                    <a:pt x="6" y="167"/>
                  </a:lnTo>
                  <a:lnTo>
                    <a:pt x="2" y="170"/>
                  </a:lnTo>
                  <a:lnTo>
                    <a:pt x="8" y="169"/>
                  </a:lnTo>
                  <a:lnTo>
                    <a:pt x="10" y="173"/>
                  </a:lnTo>
                  <a:lnTo>
                    <a:pt x="16" y="167"/>
                  </a:lnTo>
                  <a:lnTo>
                    <a:pt x="22" y="165"/>
                  </a:lnTo>
                  <a:lnTo>
                    <a:pt x="19" y="171"/>
                  </a:lnTo>
                  <a:lnTo>
                    <a:pt x="18" y="167"/>
                  </a:lnTo>
                  <a:lnTo>
                    <a:pt x="12" y="176"/>
                  </a:lnTo>
                  <a:lnTo>
                    <a:pt x="13" y="177"/>
                  </a:lnTo>
                  <a:lnTo>
                    <a:pt x="6" y="180"/>
                  </a:lnTo>
                  <a:lnTo>
                    <a:pt x="6" y="185"/>
                  </a:lnTo>
                  <a:lnTo>
                    <a:pt x="12" y="182"/>
                  </a:lnTo>
                  <a:lnTo>
                    <a:pt x="15" y="181"/>
                  </a:lnTo>
                  <a:lnTo>
                    <a:pt x="16" y="185"/>
                  </a:lnTo>
                  <a:lnTo>
                    <a:pt x="15" y="189"/>
                  </a:lnTo>
                  <a:lnTo>
                    <a:pt x="9" y="191"/>
                  </a:lnTo>
                  <a:lnTo>
                    <a:pt x="10" y="198"/>
                  </a:lnTo>
                  <a:lnTo>
                    <a:pt x="21" y="204"/>
                  </a:lnTo>
                  <a:lnTo>
                    <a:pt x="39" y="205"/>
                  </a:lnTo>
                  <a:lnTo>
                    <a:pt x="60" y="188"/>
                  </a:lnTo>
                  <a:lnTo>
                    <a:pt x="68" y="188"/>
                  </a:lnTo>
                  <a:lnTo>
                    <a:pt x="68" y="179"/>
                  </a:lnTo>
                  <a:lnTo>
                    <a:pt x="73" y="176"/>
                  </a:lnTo>
                  <a:lnTo>
                    <a:pt x="76" y="187"/>
                  </a:lnTo>
                  <a:lnTo>
                    <a:pt x="82" y="191"/>
                  </a:lnTo>
                  <a:lnTo>
                    <a:pt x="90" y="175"/>
                  </a:lnTo>
                  <a:lnTo>
                    <a:pt x="92" y="161"/>
                  </a:lnTo>
                  <a:lnTo>
                    <a:pt x="92" y="156"/>
                  </a:lnTo>
                  <a:lnTo>
                    <a:pt x="97" y="151"/>
                  </a:lnTo>
                  <a:lnTo>
                    <a:pt x="87" y="145"/>
                  </a:lnTo>
                  <a:lnTo>
                    <a:pt x="87" y="129"/>
                  </a:lnTo>
                  <a:lnTo>
                    <a:pt x="86" y="114"/>
                  </a:lnTo>
                  <a:lnTo>
                    <a:pt x="97" y="107"/>
                  </a:lnTo>
                  <a:lnTo>
                    <a:pt x="108" y="105"/>
                  </a:lnTo>
                  <a:lnTo>
                    <a:pt x="102" y="99"/>
                  </a:lnTo>
                  <a:lnTo>
                    <a:pt x="111" y="79"/>
                  </a:lnTo>
                  <a:lnTo>
                    <a:pt x="109" y="75"/>
                  </a:lnTo>
                  <a:lnTo>
                    <a:pt x="120" y="73"/>
                  </a:lnTo>
                  <a:lnTo>
                    <a:pt x="126" y="63"/>
                  </a:lnTo>
                  <a:lnTo>
                    <a:pt x="132" y="48"/>
                  </a:lnTo>
                  <a:lnTo>
                    <a:pt x="147" y="43"/>
                  </a:lnTo>
                  <a:lnTo>
                    <a:pt x="148" y="38"/>
                  </a:lnTo>
                  <a:lnTo>
                    <a:pt x="169" y="38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1" y="25"/>
                  </a:lnTo>
                  <a:lnTo>
                    <a:pt x="194" y="33"/>
                  </a:lnTo>
                  <a:lnTo>
                    <a:pt x="207" y="36"/>
                  </a:lnTo>
                  <a:lnTo>
                    <a:pt x="223" y="36"/>
                  </a:lnTo>
                  <a:lnTo>
                    <a:pt x="230" y="32"/>
                  </a:lnTo>
                  <a:lnTo>
                    <a:pt x="234" y="21"/>
                  </a:lnTo>
                  <a:lnTo>
                    <a:pt x="250" y="14"/>
                  </a:lnTo>
                  <a:lnTo>
                    <a:pt x="270" y="20"/>
                  </a:lnTo>
                  <a:lnTo>
                    <a:pt x="270" y="30"/>
                  </a:lnTo>
                  <a:lnTo>
                    <a:pt x="282" y="23"/>
                  </a:lnTo>
                  <a:lnTo>
                    <a:pt x="289" y="23"/>
                  </a:lnTo>
                  <a:lnTo>
                    <a:pt x="289" y="18"/>
                  </a:lnTo>
                  <a:lnTo>
                    <a:pt x="282" y="18"/>
                  </a:lnTo>
                  <a:lnTo>
                    <a:pt x="276" y="19"/>
                  </a:lnTo>
                  <a:lnTo>
                    <a:pt x="266" y="13"/>
                  </a:lnTo>
                  <a:lnTo>
                    <a:pt x="289" y="11"/>
                  </a:lnTo>
                  <a:lnTo>
                    <a:pt x="278" y="6"/>
                  </a:lnTo>
                  <a:lnTo>
                    <a:pt x="266" y="3"/>
                  </a:lnTo>
                  <a:lnTo>
                    <a:pt x="259" y="6"/>
                  </a:lnTo>
                  <a:lnTo>
                    <a:pt x="256" y="13"/>
                  </a:lnTo>
                  <a:lnTo>
                    <a:pt x="255" y="8"/>
                  </a:lnTo>
                  <a:lnTo>
                    <a:pt x="254" y="6"/>
                  </a:lnTo>
                  <a:lnTo>
                    <a:pt x="253" y="5"/>
                  </a:lnTo>
                  <a:lnTo>
                    <a:pt x="252" y="0"/>
                  </a:lnTo>
                  <a:lnTo>
                    <a:pt x="244" y="2"/>
                  </a:lnTo>
                  <a:lnTo>
                    <a:pt x="237" y="11"/>
                  </a:lnTo>
                  <a:lnTo>
                    <a:pt x="234" y="2"/>
                  </a:lnTo>
                  <a:lnTo>
                    <a:pt x="220" y="14"/>
                  </a:lnTo>
                  <a:lnTo>
                    <a:pt x="225" y="5"/>
                  </a:lnTo>
                  <a:lnTo>
                    <a:pt x="222" y="3"/>
                  </a:lnTo>
                  <a:lnTo>
                    <a:pt x="213" y="3"/>
                  </a:lnTo>
                  <a:lnTo>
                    <a:pt x="213" y="6"/>
                  </a:lnTo>
                  <a:lnTo>
                    <a:pt x="200" y="14"/>
                  </a:lnTo>
                  <a:lnTo>
                    <a:pt x="192" y="14"/>
                  </a:lnTo>
                  <a:lnTo>
                    <a:pt x="193" y="12"/>
                  </a:lnTo>
                  <a:lnTo>
                    <a:pt x="180" y="13"/>
                  </a:lnTo>
                  <a:lnTo>
                    <a:pt x="188" y="15"/>
                  </a:lnTo>
                  <a:lnTo>
                    <a:pt x="186" y="18"/>
                  </a:lnTo>
                  <a:lnTo>
                    <a:pt x="178" y="18"/>
                  </a:lnTo>
                  <a:lnTo>
                    <a:pt x="171" y="2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Freeform 367"/>
            <p:cNvSpPr>
              <a:spLocks noChangeAspect="1"/>
            </p:cNvSpPr>
            <p:nvPr/>
          </p:nvSpPr>
          <p:spPr bwMode="auto">
            <a:xfrm>
              <a:off x="4456972" y="1716378"/>
              <a:ext cx="166031" cy="75385"/>
            </a:xfrm>
            <a:custGeom>
              <a:avLst/>
              <a:gdLst>
                <a:gd name="T0" fmla="*/ 30 w 108"/>
                <a:gd name="T1" fmla="*/ 4 h 46"/>
                <a:gd name="T2" fmla="*/ 13 w 108"/>
                <a:gd name="T3" fmla="*/ 4 h 46"/>
                <a:gd name="T4" fmla="*/ 0 w 108"/>
                <a:gd name="T5" fmla="*/ 5 h 46"/>
                <a:gd name="T6" fmla="*/ 3 w 108"/>
                <a:gd name="T7" fmla="*/ 12 h 46"/>
                <a:gd name="T8" fmla="*/ 12 w 108"/>
                <a:gd name="T9" fmla="*/ 11 h 46"/>
                <a:gd name="T10" fmla="*/ 13 w 108"/>
                <a:gd name="T11" fmla="*/ 14 h 46"/>
                <a:gd name="T12" fmla="*/ 6 w 108"/>
                <a:gd name="T13" fmla="*/ 16 h 46"/>
                <a:gd name="T14" fmla="*/ 20 w 108"/>
                <a:gd name="T15" fmla="*/ 22 h 46"/>
                <a:gd name="T16" fmla="*/ 32 w 108"/>
                <a:gd name="T17" fmla="*/ 26 h 46"/>
                <a:gd name="T18" fmla="*/ 40 w 108"/>
                <a:gd name="T19" fmla="*/ 22 h 46"/>
                <a:gd name="T20" fmla="*/ 50 w 108"/>
                <a:gd name="T21" fmla="*/ 18 h 46"/>
                <a:gd name="T22" fmla="*/ 51 w 108"/>
                <a:gd name="T23" fmla="*/ 20 h 46"/>
                <a:gd name="T24" fmla="*/ 64 w 108"/>
                <a:gd name="T25" fmla="*/ 18 h 46"/>
                <a:gd name="T26" fmla="*/ 66 w 108"/>
                <a:gd name="T27" fmla="*/ 22 h 46"/>
                <a:gd name="T28" fmla="*/ 38 w 108"/>
                <a:gd name="T29" fmla="*/ 27 h 46"/>
                <a:gd name="T30" fmla="*/ 33 w 108"/>
                <a:gd name="T31" fmla="*/ 31 h 46"/>
                <a:gd name="T32" fmla="*/ 68 w 108"/>
                <a:gd name="T33" fmla="*/ 31 h 46"/>
                <a:gd name="T34" fmla="*/ 54 w 108"/>
                <a:gd name="T35" fmla="*/ 32 h 46"/>
                <a:gd name="T36" fmla="*/ 60 w 108"/>
                <a:gd name="T37" fmla="*/ 35 h 46"/>
                <a:gd name="T38" fmla="*/ 39 w 108"/>
                <a:gd name="T39" fmla="*/ 36 h 46"/>
                <a:gd name="T40" fmla="*/ 63 w 108"/>
                <a:gd name="T41" fmla="*/ 44 h 46"/>
                <a:gd name="T42" fmla="*/ 71 w 108"/>
                <a:gd name="T43" fmla="*/ 49 h 46"/>
                <a:gd name="T44" fmla="*/ 74 w 108"/>
                <a:gd name="T45" fmla="*/ 46 h 46"/>
                <a:gd name="T46" fmla="*/ 84 w 108"/>
                <a:gd name="T47" fmla="*/ 36 h 46"/>
                <a:gd name="T48" fmla="*/ 91 w 108"/>
                <a:gd name="T49" fmla="*/ 29 h 46"/>
                <a:gd name="T50" fmla="*/ 93 w 108"/>
                <a:gd name="T51" fmla="*/ 23 h 46"/>
                <a:gd name="T52" fmla="*/ 120 w 108"/>
                <a:gd name="T53" fmla="*/ 18 h 46"/>
                <a:gd name="T54" fmla="*/ 90 w 108"/>
                <a:gd name="T55" fmla="*/ 12 h 46"/>
                <a:gd name="T56" fmla="*/ 86 w 108"/>
                <a:gd name="T57" fmla="*/ 6 h 46"/>
                <a:gd name="T58" fmla="*/ 78 w 108"/>
                <a:gd name="T59" fmla="*/ 10 h 46"/>
                <a:gd name="T60" fmla="*/ 77 w 108"/>
                <a:gd name="T61" fmla="*/ 5 h 46"/>
                <a:gd name="T62" fmla="*/ 60 w 108"/>
                <a:gd name="T63" fmla="*/ 0 h 46"/>
                <a:gd name="T64" fmla="*/ 63 w 108"/>
                <a:gd name="T65" fmla="*/ 16 h 46"/>
                <a:gd name="T66" fmla="*/ 43 w 108"/>
                <a:gd name="T67" fmla="*/ 4 h 46"/>
                <a:gd name="T68" fmla="*/ 34 w 108"/>
                <a:gd name="T69" fmla="*/ 10 h 46"/>
                <a:gd name="T70" fmla="*/ 26 w 108"/>
                <a:gd name="T71" fmla="*/ 6 h 46"/>
                <a:gd name="T72" fmla="*/ 30 w 108"/>
                <a:gd name="T73" fmla="*/ 4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46"/>
                <a:gd name="T113" fmla="*/ 108 w 108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46">
                  <a:moveTo>
                    <a:pt x="27" y="4"/>
                  </a:moveTo>
                  <a:lnTo>
                    <a:pt x="12" y="4"/>
                  </a:lnTo>
                  <a:lnTo>
                    <a:pt x="0" y="5"/>
                  </a:lnTo>
                  <a:lnTo>
                    <a:pt x="3" y="11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5" y="15"/>
                  </a:lnTo>
                  <a:lnTo>
                    <a:pt x="18" y="21"/>
                  </a:lnTo>
                  <a:lnTo>
                    <a:pt x="29" y="24"/>
                  </a:lnTo>
                  <a:lnTo>
                    <a:pt x="36" y="21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58" y="17"/>
                  </a:lnTo>
                  <a:lnTo>
                    <a:pt x="59" y="21"/>
                  </a:lnTo>
                  <a:lnTo>
                    <a:pt x="34" y="25"/>
                  </a:lnTo>
                  <a:lnTo>
                    <a:pt x="30" y="29"/>
                  </a:lnTo>
                  <a:lnTo>
                    <a:pt x="61" y="29"/>
                  </a:lnTo>
                  <a:lnTo>
                    <a:pt x="49" y="30"/>
                  </a:lnTo>
                  <a:lnTo>
                    <a:pt x="54" y="33"/>
                  </a:lnTo>
                  <a:lnTo>
                    <a:pt x="35" y="34"/>
                  </a:lnTo>
                  <a:lnTo>
                    <a:pt x="57" y="41"/>
                  </a:lnTo>
                  <a:lnTo>
                    <a:pt x="64" y="46"/>
                  </a:lnTo>
                  <a:lnTo>
                    <a:pt x="67" y="43"/>
                  </a:lnTo>
                  <a:lnTo>
                    <a:pt x="76" y="34"/>
                  </a:lnTo>
                  <a:lnTo>
                    <a:pt x="82" y="27"/>
                  </a:lnTo>
                  <a:lnTo>
                    <a:pt x="84" y="22"/>
                  </a:lnTo>
                  <a:lnTo>
                    <a:pt x="108" y="17"/>
                  </a:lnTo>
                  <a:lnTo>
                    <a:pt x="81" y="11"/>
                  </a:lnTo>
                  <a:lnTo>
                    <a:pt x="77" y="6"/>
                  </a:lnTo>
                  <a:lnTo>
                    <a:pt x="70" y="9"/>
                  </a:lnTo>
                  <a:lnTo>
                    <a:pt x="69" y="5"/>
                  </a:lnTo>
                  <a:lnTo>
                    <a:pt x="54" y="0"/>
                  </a:lnTo>
                  <a:lnTo>
                    <a:pt x="57" y="15"/>
                  </a:lnTo>
                  <a:lnTo>
                    <a:pt x="39" y="4"/>
                  </a:lnTo>
                  <a:lnTo>
                    <a:pt x="31" y="9"/>
                  </a:lnTo>
                  <a:lnTo>
                    <a:pt x="23" y="6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Freeform 368"/>
            <p:cNvSpPr>
              <a:spLocks noChangeAspect="1"/>
            </p:cNvSpPr>
            <p:nvPr/>
          </p:nvSpPr>
          <p:spPr bwMode="auto">
            <a:xfrm>
              <a:off x="4564892" y="1707148"/>
              <a:ext cx="135592" cy="23077"/>
            </a:xfrm>
            <a:custGeom>
              <a:avLst/>
              <a:gdLst>
                <a:gd name="T0" fmla="*/ 44 w 89"/>
                <a:gd name="T1" fmla="*/ 5 h 15"/>
                <a:gd name="T2" fmla="*/ 15 w 89"/>
                <a:gd name="T3" fmla="*/ 2 h 15"/>
                <a:gd name="T4" fmla="*/ 11 w 89"/>
                <a:gd name="T5" fmla="*/ 3 h 15"/>
                <a:gd name="T6" fmla="*/ 0 w 89"/>
                <a:gd name="T7" fmla="*/ 5 h 15"/>
                <a:gd name="T8" fmla="*/ 0 w 89"/>
                <a:gd name="T9" fmla="*/ 6 h 15"/>
                <a:gd name="T10" fmla="*/ 40 w 89"/>
                <a:gd name="T11" fmla="*/ 9 h 15"/>
                <a:gd name="T12" fmla="*/ 21 w 89"/>
                <a:gd name="T13" fmla="*/ 11 h 15"/>
                <a:gd name="T14" fmla="*/ 52 w 89"/>
                <a:gd name="T15" fmla="*/ 15 h 15"/>
                <a:gd name="T16" fmla="*/ 85 w 89"/>
                <a:gd name="T17" fmla="*/ 14 h 15"/>
                <a:gd name="T18" fmla="*/ 98 w 89"/>
                <a:gd name="T19" fmla="*/ 6 h 15"/>
                <a:gd name="T20" fmla="*/ 90 w 89"/>
                <a:gd name="T21" fmla="*/ 4 h 15"/>
                <a:gd name="T22" fmla="*/ 58 w 89"/>
                <a:gd name="T23" fmla="*/ 3 h 15"/>
                <a:gd name="T24" fmla="*/ 54 w 89"/>
                <a:gd name="T25" fmla="*/ 3 h 15"/>
                <a:gd name="T26" fmla="*/ 47 w 89"/>
                <a:gd name="T27" fmla="*/ 0 h 15"/>
                <a:gd name="T28" fmla="*/ 45 w 89"/>
                <a:gd name="T29" fmla="*/ 3 h 15"/>
                <a:gd name="T30" fmla="*/ 44 w 89"/>
                <a:gd name="T31" fmla="*/ 5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15"/>
                <a:gd name="T50" fmla="*/ 89 w 89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15">
                  <a:moveTo>
                    <a:pt x="40" y="5"/>
                  </a:moveTo>
                  <a:lnTo>
                    <a:pt x="14" y="2"/>
                  </a:lnTo>
                  <a:lnTo>
                    <a:pt x="1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36" y="9"/>
                  </a:lnTo>
                  <a:lnTo>
                    <a:pt x="19" y="11"/>
                  </a:lnTo>
                  <a:lnTo>
                    <a:pt x="47" y="15"/>
                  </a:lnTo>
                  <a:lnTo>
                    <a:pt x="77" y="14"/>
                  </a:lnTo>
                  <a:lnTo>
                    <a:pt x="89" y="6"/>
                  </a:lnTo>
                  <a:lnTo>
                    <a:pt x="82" y="4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Freeform 369"/>
            <p:cNvSpPr>
              <a:spLocks noChangeAspect="1"/>
            </p:cNvSpPr>
            <p:nvPr/>
          </p:nvSpPr>
          <p:spPr bwMode="auto">
            <a:xfrm>
              <a:off x="4614702" y="1757917"/>
              <a:ext cx="63645" cy="16923"/>
            </a:xfrm>
            <a:custGeom>
              <a:avLst/>
              <a:gdLst>
                <a:gd name="T0" fmla="*/ 36 w 42"/>
                <a:gd name="T1" fmla="*/ 10 h 10"/>
                <a:gd name="T2" fmla="*/ 20 w 42"/>
                <a:gd name="T3" fmla="*/ 11 h 10"/>
                <a:gd name="T4" fmla="*/ 5 w 42"/>
                <a:gd name="T5" fmla="*/ 11 h 10"/>
                <a:gd name="T6" fmla="*/ 10 w 42"/>
                <a:gd name="T7" fmla="*/ 4 h 10"/>
                <a:gd name="T8" fmla="*/ 0 w 42"/>
                <a:gd name="T9" fmla="*/ 0 h 10"/>
                <a:gd name="T10" fmla="*/ 28 w 42"/>
                <a:gd name="T11" fmla="*/ 0 h 10"/>
                <a:gd name="T12" fmla="*/ 46 w 42"/>
                <a:gd name="T13" fmla="*/ 6 h 10"/>
                <a:gd name="T14" fmla="*/ 36 w 42"/>
                <a:gd name="T15" fmla="*/ 1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0"/>
                <a:gd name="T26" fmla="*/ 42 w 4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0">
                  <a:moveTo>
                    <a:pt x="33" y="9"/>
                  </a:moveTo>
                  <a:lnTo>
                    <a:pt x="18" y="10"/>
                  </a:lnTo>
                  <a:lnTo>
                    <a:pt x="5" y="10"/>
                  </a:lnTo>
                  <a:lnTo>
                    <a:pt x="9" y="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42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Freeform 370"/>
            <p:cNvSpPr>
              <a:spLocks noChangeAspect="1"/>
            </p:cNvSpPr>
            <p:nvPr/>
          </p:nvSpPr>
          <p:spPr bwMode="auto">
            <a:xfrm>
              <a:off x="4559358" y="1984072"/>
              <a:ext cx="20754" cy="12308"/>
            </a:xfrm>
            <a:custGeom>
              <a:avLst/>
              <a:gdLst>
                <a:gd name="T0" fmla="*/ 8 w 16"/>
                <a:gd name="T1" fmla="*/ 0 h 9"/>
                <a:gd name="T2" fmla="*/ 4 w 16"/>
                <a:gd name="T3" fmla="*/ 6 h 9"/>
                <a:gd name="T4" fmla="*/ 0 w 16"/>
                <a:gd name="T5" fmla="*/ 8 h 9"/>
                <a:gd name="T6" fmla="*/ 6 w 16"/>
                <a:gd name="T7" fmla="*/ 6 h 9"/>
                <a:gd name="T8" fmla="*/ 9 w 16"/>
                <a:gd name="T9" fmla="*/ 8 h 9"/>
                <a:gd name="T10" fmla="*/ 15 w 16"/>
                <a:gd name="T11" fmla="*/ 3 h 9"/>
                <a:gd name="T12" fmla="*/ 9 w 16"/>
                <a:gd name="T13" fmla="*/ 4 h 9"/>
                <a:gd name="T14" fmla="*/ 8 w 16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9"/>
                <a:gd name="T26" fmla="*/ 16 w 1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9">
                  <a:moveTo>
                    <a:pt x="9" y="0"/>
                  </a:moveTo>
                  <a:lnTo>
                    <a:pt x="4" y="7"/>
                  </a:lnTo>
                  <a:lnTo>
                    <a:pt x="0" y="9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6" y="3"/>
                  </a:lnTo>
                  <a:lnTo>
                    <a:pt x="1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Freeform 371"/>
            <p:cNvSpPr>
              <a:spLocks noChangeAspect="1"/>
            </p:cNvSpPr>
            <p:nvPr/>
          </p:nvSpPr>
          <p:spPr bwMode="auto">
            <a:xfrm>
              <a:off x="4654826" y="1953302"/>
              <a:ext cx="229676" cy="272308"/>
            </a:xfrm>
            <a:custGeom>
              <a:avLst/>
              <a:gdLst>
                <a:gd name="T0" fmla="*/ 140 w 151"/>
                <a:gd name="T1" fmla="*/ 96 h 161"/>
                <a:gd name="T2" fmla="*/ 134 w 151"/>
                <a:gd name="T3" fmla="*/ 90 h 161"/>
                <a:gd name="T4" fmla="*/ 133 w 151"/>
                <a:gd name="T5" fmla="*/ 74 h 161"/>
                <a:gd name="T6" fmla="*/ 117 w 151"/>
                <a:gd name="T7" fmla="*/ 56 h 161"/>
                <a:gd name="T8" fmla="*/ 125 w 151"/>
                <a:gd name="T9" fmla="*/ 43 h 161"/>
                <a:gd name="T10" fmla="*/ 106 w 151"/>
                <a:gd name="T11" fmla="*/ 32 h 161"/>
                <a:gd name="T12" fmla="*/ 106 w 151"/>
                <a:gd name="T13" fmla="*/ 21 h 161"/>
                <a:gd name="T14" fmla="*/ 106 w 151"/>
                <a:gd name="T15" fmla="*/ 18 h 161"/>
                <a:gd name="T16" fmla="*/ 106 w 151"/>
                <a:gd name="T17" fmla="*/ 7 h 161"/>
                <a:gd name="T18" fmla="*/ 84 w 151"/>
                <a:gd name="T19" fmla="*/ 0 h 161"/>
                <a:gd name="T20" fmla="*/ 66 w 151"/>
                <a:gd name="T21" fmla="*/ 8 h 161"/>
                <a:gd name="T22" fmla="*/ 62 w 151"/>
                <a:gd name="T23" fmla="*/ 20 h 161"/>
                <a:gd name="T24" fmla="*/ 54 w 151"/>
                <a:gd name="T25" fmla="*/ 24 h 161"/>
                <a:gd name="T26" fmla="*/ 36 w 151"/>
                <a:gd name="T27" fmla="*/ 24 h 161"/>
                <a:gd name="T28" fmla="*/ 22 w 151"/>
                <a:gd name="T29" fmla="*/ 21 h 161"/>
                <a:gd name="T30" fmla="*/ 8 w 151"/>
                <a:gd name="T31" fmla="*/ 12 h 161"/>
                <a:gd name="T32" fmla="*/ 0 w 151"/>
                <a:gd name="T33" fmla="*/ 18 h 161"/>
                <a:gd name="T34" fmla="*/ 36 w 151"/>
                <a:gd name="T35" fmla="*/ 33 h 161"/>
                <a:gd name="T36" fmla="*/ 49 w 151"/>
                <a:gd name="T37" fmla="*/ 56 h 161"/>
                <a:gd name="T38" fmla="*/ 56 w 151"/>
                <a:gd name="T39" fmla="*/ 73 h 161"/>
                <a:gd name="T40" fmla="*/ 62 w 151"/>
                <a:gd name="T41" fmla="*/ 71 h 161"/>
                <a:gd name="T42" fmla="*/ 68 w 151"/>
                <a:gd name="T43" fmla="*/ 76 h 161"/>
                <a:gd name="T44" fmla="*/ 73 w 151"/>
                <a:gd name="T45" fmla="*/ 89 h 161"/>
                <a:gd name="T46" fmla="*/ 48 w 151"/>
                <a:gd name="T47" fmla="*/ 106 h 161"/>
                <a:gd name="T48" fmla="*/ 40 w 151"/>
                <a:gd name="T49" fmla="*/ 115 h 161"/>
                <a:gd name="T50" fmla="*/ 29 w 151"/>
                <a:gd name="T51" fmla="*/ 120 h 161"/>
                <a:gd name="T52" fmla="*/ 31 w 151"/>
                <a:gd name="T53" fmla="*/ 140 h 161"/>
                <a:gd name="T54" fmla="*/ 35 w 151"/>
                <a:gd name="T55" fmla="*/ 163 h 161"/>
                <a:gd name="T56" fmla="*/ 49 w 151"/>
                <a:gd name="T57" fmla="*/ 168 h 161"/>
                <a:gd name="T58" fmla="*/ 51 w 151"/>
                <a:gd name="T59" fmla="*/ 170 h 161"/>
                <a:gd name="T60" fmla="*/ 56 w 151"/>
                <a:gd name="T61" fmla="*/ 169 h 161"/>
                <a:gd name="T62" fmla="*/ 62 w 151"/>
                <a:gd name="T63" fmla="*/ 177 h 161"/>
                <a:gd name="T64" fmla="*/ 66 w 151"/>
                <a:gd name="T65" fmla="*/ 175 h 161"/>
                <a:gd name="T66" fmla="*/ 100 w 151"/>
                <a:gd name="T67" fmla="*/ 168 h 161"/>
                <a:gd name="T68" fmla="*/ 107 w 151"/>
                <a:gd name="T69" fmla="*/ 165 h 161"/>
                <a:gd name="T70" fmla="*/ 125 w 151"/>
                <a:gd name="T71" fmla="*/ 165 h 161"/>
                <a:gd name="T72" fmla="*/ 135 w 151"/>
                <a:gd name="T73" fmla="*/ 155 h 161"/>
                <a:gd name="T74" fmla="*/ 146 w 151"/>
                <a:gd name="T75" fmla="*/ 144 h 161"/>
                <a:gd name="T76" fmla="*/ 155 w 151"/>
                <a:gd name="T77" fmla="*/ 133 h 161"/>
                <a:gd name="T78" fmla="*/ 166 w 151"/>
                <a:gd name="T79" fmla="*/ 123 h 161"/>
                <a:gd name="T80" fmla="*/ 141 w 151"/>
                <a:gd name="T81" fmla="*/ 109 h 161"/>
                <a:gd name="T82" fmla="*/ 147 w 151"/>
                <a:gd name="T83" fmla="*/ 103 h 161"/>
                <a:gd name="T84" fmla="*/ 140 w 151"/>
                <a:gd name="T85" fmla="*/ 96 h 1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1"/>
                <a:gd name="T130" fmla="*/ 0 h 161"/>
                <a:gd name="T131" fmla="*/ 151 w 151"/>
                <a:gd name="T132" fmla="*/ 161 h 1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1" h="161">
                  <a:moveTo>
                    <a:pt x="127" y="87"/>
                  </a:moveTo>
                  <a:lnTo>
                    <a:pt x="122" y="82"/>
                  </a:lnTo>
                  <a:lnTo>
                    <a:pt x="121" y="67"/>
                  </a:lnTo>
                  <a:lnTo>
                    <a:pt x="106" y="51"/>
                  </a:lnTo>
                  <a:lnTo>
                    <a:pt x="114" y="39"/>
                  </a:lnTo>
                  <a:lnTo>
                    <a:pt x="96" y="29"/>
                  </a:lnTo>
                  <a:lnTo>
                    <a:pt x="96" y="19"/>
                  </a:lnTo>
                  <a:lnTo>
                    <a:pt x="96" y="16"/>
                  </a:lnTo>
                  <a:lnTo>
                    <a:pt x="96" y="6"/>
                  </a:lnTo>
                  <a:lnTo>
                    <a:pt x="76" y="0"/>
                  </a:lnTo>
                  <a:lnTo>
                    <a:pt x="60" y="7"/>
                  </a:lnTo>
                  <a:lnTo>
                    <a:pt x="56" y="18"/>
                  </a:lnTo>
                  <a:lnTo>
                    <a:pt x="49" y="22"/>
                  </a:lnTo>
                  <a:lnTo>
                    <a:pt x="33" y="22"/>
                  </a:lnTo>
                  <a:lnTo>
                    <a:pt x="20" y="1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33" y="30"/>
                  </a:lnTo>
                  <a:lnTo>
                    <a:pt x="45" y="51"/>
                  </a:lnTo>
                  <a:lnTo>
                    <a:pt x="51" y="66"/>
                  </a:lnTo>
                  <a:lnTo>
                    <a:pt x="56" y="65"/>
                  </a:lnTo>
                  <a:lnTo>
                    <a:pt x="62" y="69"/>
                  </a:lnTo>
                  <a:lnTo>
                    <a:pt x="66" y="81"/>
                  </a:lnTo>
                  <a:lnTo>
                    <a:pt x="44" y="96"/>
                  </a:lnTo>
                  <a:lnTo>
                    <a:pt x="36" y="105"/>
                  </a:lnTo>
                  <a:lnTo>
                    <a:pt x="26" y="109"/>
                  </a:lnTo>
                  <a:lnTo>
                    <a:pt x="28" y="127"/>
                  </a:lnTo>
                  <a:lnTo>
                    <a:pt x="32" y="148"/>
                  </a:lnTo>
                  <a:lnTo>
                    <a:pt x="45" y="153"/>
                  </a:lnTo>
                  <a:lnTo>
                    <a:pt x="46" y="155"/>
                  </a:lnTo>
                  <a:lnTo>
                    <a:pt x="51" y="154"/>
                  </a:lnTo>
                  <a:lnTo>
                    <a:pt x="56" y="161"/>
                  </a:lnTo>
                  <a:lnTo>
                    <a:pt x="60" y="159"/>
                  </a:lnTo>
                  <a:lnTo>
                    <a:pt x="91" y="153"/>
                  </a:lnTo>
                  <a:lnTo>
                    <a:pt x="97" y="150"/>
                  </a:lnTo>
                  <a:lnTo>
                    <a:pt x="114" y="150"/>
                  </a:lnTo>
                  <a:lnTo>
                    <a:pt x="123" y="141"/>
                  </a:lnTo>
                  <a:lnTo>
                    <a:pt x="133" y="131"/>
                  </a:lnTo>
                  <a:lnTo>
                    <a:pt x="141" y="121"/>
                  </a:lnTo>
                  <a:lnTo>
                    <a:pt x="151" y="112"/>
                  </a:lnTo>
                  <a:lnTo>
                    <a:pt x="128" y="99"/>
                  </a:lnTo>
                  <a:lnTo>
                    <a:pt x="134" y="94"/>
                  </a:lnTo>
                  <a:lnTo>
                    <a:pt x="127" y="87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Freeform 372"/>
            <p:cNvSpPr>
              <a:spLocks noChangeAspect="1"/>
            </p:cNvSpPr>
            <p:nvPr/>
          </p:nvSpPr>
          <p:spPr bwMode="auto">
            <a:xfrm>
              <a:off x="4494329" y="2591765"/>
              <a:ext cx="2768" cy="769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 h 3"/>
                <a:gd name="T4" fmla="*/ 2 w 1"/>
                <a:gd name="T5" fmla="*/ 5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Freeform 373"/>
            <p:cNvSpPr>
              <a:spLocks noChangeAspect="1"/>
            </p:cNvSpPr>
            <p:nvPr/>
          </p:nvSpPr>
          <p:spPr bwMode="auto">
            <a:xfrm>
              <a:off x="4494329" y="2544073"/>
              <a:ext cx="163264" cy="75385"/>
            </a:xfrm>
            <a:custGeom>
              <a:avLst/>
              <a:gdLst>
                <a:gd name="T0" fmla="*/ 43 w 107"/>
                <a:gd name="T1" fmla="*/ 40 h 43"/>
                <a:gd name="T2" fmla="*/ 25 w 107"/>
                <a:gd name="T3" fmla="*/ 42 h 43"/>
                <a:gd name="T4" fmla="*/ 17 w 107"/>
                <a:gd name="T5" fmla="*/ 41 h 43"/>
                <a:gd name="T6" fmla="*/ 3 w 107"/>
                <a:gd name="T7" fmla="*/ 36 h 43"/>
                <a:gd name="T8" fmla="*/ 1 w 107"/>
                <a:gd name="T9" fmla="*/ 36 h 43"/>
                <a:gd name="T10" fmla="*/ 0 w 107"/>
                <a:gd name="T11" fmla="*/ 33 h 43"/>
                <a:gd name="T12" fmla="*/ 1 w 107"/>
                <a:gd name="T13" fmla="*/ 28 h 43"/>
                <a:gd name="T14" fmla="*/ 12 w 107"/>
                <a:gd name="T15" fmla="*/ 30 h 43"/>
                <a:gd name="T16" fmla="*/ 14 w 107"/>
                <a:gd name="T17" fmla="*/ 32 h 43"/>
                <a:gd name="T18" fmla="*/ 19 w 107"/>
                <a:gd name="T19" fmla="*/ 27 h 43"/>
                <a:gd name="T20" fmla="*/ 32 w 107"/>
                <a:gd name="T21" fmla="*/ 27 h 43"/>
                <a:gd name="T22" fmla="*/ 51 w 107"/>
                <a:gd name="T23" fmla="*/ 27 h 43"/>
                <a:gd name="T24" fmla="*/ 56 w 107"/>
                <a:gd name="T25" fmla="*/ 25 h 43"/>
                <a:gd name="T26" fmla="*/ 53 w 107"/>
                <a:gd name="T27" fmla="*/ 15 h 43"/>
                <a:gd name="T28" fmla="*/ 65 w 107"/>
                <a:gd name="T29" fmla="*/ 5 h 43"/>
                <a:gd name="T30" fmla="*/ 74 w 107"/>
                <a:gd name="T31" fmla="*/ 8 h 43"/>
                <a:gd name="T32" fmla="*/ 83 w 107"/>
                <a:gd name="T33" fmla="*/ 0 h 43"/>
                <a:gd name="T34" fmla="*/ 107 w 107"/>
                <a:gd name="T35" fmla="*/ 5 h 43"/>
                <a:gd name="T36" fmla="*/ 118 w 107"/>
                <a:gd name="T37" fmla="*/ 19 h 43"/>
                <a:gd name="T38" fmla="*/ 111 w 107"/>
                <a:gd name="T39" fmla="*/ 25 h 43"/>
                <a:gd name="T40" fmla="*/ 110 w 107"/>
                <a:gd name="T41" fmla="*/ 26 h 43"/>
                <a:gd name="T42" fmla="*/ 105 w 107"/>
                <a:gd name="T43" fmla="*/ 40 h 43"/>
                <a:gd name="T44" fmla="*/ 104 w 107"/>
                <a:gd name="T45" fmla="*/ 41 h 43"/>
                <a:gd name="T46" fmla="*/ 73 w 107"/>
                <a:gd name="T47" fmla="*/ 49 h 43"/>
                <a:gd name="T48" fmla="*/ 66 w 107"/>
                <a:gd name="T49" fmla="*/ 48 h 43"/>
                <a:gd name="T50" fmla="*/ 43 w 107"/>
                <a:gd name="T51" fmla="*/ 40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43"/>
                <a:gd name="T80" fmla="*/ 107 w 107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43">
                  <a:moveTo>
                    <a:pt x="39" y="35"/>
                  </a:moveTo>
                  <a:lnTo>
                    <a:pt x="23" y="37"/>
                  </a:lnTo>
                  <a:lnTo>
                    <a:pt x="15" y="36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1" y="26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29" y="24"/>
                  </a:lnTo>
                  <a:lnTo>
                    <a:pt x="46" y="24"/>
                  </a:lnTo>
                  <a:lnTo>
                    <a:pt x="51" y="22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7" y="7"/>
                  </a:lnTo>
                  <a:lnTo>
                    <a:pt x="75" y="0"/>
                  </a:lnTo>
                  <a:lnTo>
                    <a:pt x="97" y="4"/>
                  </a:lnTo>
                  <a:lnTo>
                    <a:pt x="107" y="17"/>
                  </a:lnTo>
                  <a:lnTo>
                    <a:pt x="101" y="22"/>
                  </a:lnTo>
                  <a:lnTo>
                    <a:pt x="100" y="23"/>
                  </a:lnTo>
                  <a:lnTo>
                    <a:pt x="95" y="35"/>
                  </a:lnTo>
                  <a:lnTo>
                    <a:pt x="94" y="36"/>
                  </a:lnTo>
                  <a:lnTo>
                    <a:pt x="66" y="43"/>
                  </a:lnTo>
                  <a:lnTo>
                    <a:pt x="60" y="42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Freeform 374"/>
            <p:cNvSpPr>
              <a:spLocks noChangeAspect="1"/>
            </p:cNvSpPr>
            <p:nvPr/>
          </p:nvSpPr>
          <p:spPr bwMode="auto">
            <a:xfrm>
              <a:off x="4632688" y="2653304"/>
              <a:ext cx="85783" cy="81539"/>
            </a:xfrm>
            <a:custGeom>
              <a:avLst/>
              <a:gdLst>
                <a:gd name="T0" fmla="*/ 55 w 57"/>
                <a:gd name="T1" fmla="*/ 7 h 47"/>
                <a:gd name="T2" fmla="*/ 57 w 57"/>
                <a:gd name="T3" fmla="*/ 9 h 47"/>
                <a:gd name="T4" fmla="*/ 55 w 57"/>
                <a:gd name="T5" fmla="*/ 12 h 47"/>
                <a:gd name="T6" fmla="*/ 52 w 57"/>
                <a:gd name="T7" fmla="*/ 16 h 47"/>
                <a:gd name="T8" fmla="*/ 52 w 57"/>
                <a:gd name="T9" fmla="*/ 17 h 47"/>
                <a:gd name="T10" fmla="*/ 55 w 57"/>
                <a:gd name="T11" fmla="*/ 20 h 47"/>
                <a:gd name="T12" fmla="*/ 62 w 57"/>
                <a:gd name="T13" fmla="*/ 24 h 47"/>
                <a:gd name="T14" fmla="*/ 57 w 57"/>
                <a:gd name="T15" fmla="*/ 27 h 47"/>
                <a:gd name="T16" fmla="*/ 61 w 57"/>
                <a:gd name="T17" fmla="*/ 29 h 47"/>
                <a:gd name="T18" fmla="*/ 61 w 57"/>
                <a:gd name="T19" fmla="*/ 34 h 47"/>
                <a:gd name="T20" fmla="*/ 51 w 57"/>
                <a:gd name="T21" fmla="*/ 35 h 47"/>
                <a:gd name="T22" fmla="*/ 55 w 57"/>
                <a:gd name="T23" fmla="*/ 39 h 47"/>
                <a:gd name="T24" fmla="*/ 54 w 57"/>
                <a:gd name="T25" fmla="*/ 41 h 47"/>
                <a:gd name="T26" fmla="*/ 51 w 57"/>
                <a:gd name="T27" fmla="*/ 39 h 47"/>
                <a:gd name="T28" fmla="*/ 48 w 57"/>
                <a:gd name="T29" fmla="*/ 44 h 47"/>
                <a:gd name="T30" fmla="*/ 45 w 57"/>
                <a:gd name="T31" fmla="*/ 46 h 47"/>
                <a:gd name="T32" fmla="*/ 49 w 57"/>
                <a:gd name="T33" fmla="*/ 51 h 47"/>
                <a:gd name="T34" fmla="*/ 45 w 57"/>
                <a:gd name="T35" fmla="*/ 53 h 47"/>
                <a:gd name="T36" fmla="*/ 42 w 57"/>
                <a:gd name="T37" fmla="*/ 51 h 47"/>
                <a:gd name="T38" fmla="*/ 37 w 57"/>
                <a:gd name="T39" fmla="*/ 48 h 47"/>
                <a:gd name="T40" fmla="*/ 33 w 57"/>
                <a:gd name="T41" fmla="*/ 46 h 47"/>
                <a:gd name="T42" fmla="*/ 33 w 57"/>
                <a:gd name="T43" fmla="*/ 44 h 47"/>
                <a:gd name="T44" fmla="*/ 26 w 57"/>
                <a:gd name="T45" fmla="*/ 39 h 47"/>
                <a:gd name="T46" fmla="*/ 25 w 57"/>
                <a:gd name="T47" fmla="*/ 36 h 47"/>
                <a:gd name="T48" fmla="*/ 22 w 57"/>
                <a:gd name="T49" fmla="*/ 34 h 47"/>
                <a:gd name="T50" fmla="*/ 10 w 57"/>
                <a:gd name="T51" fmla="*/ 23 h 47"/>
                <a:gd name="T52" fmla="*/ 10 w 57"/>
                <a:gd name="T53" fmla="*/ 21 h 47"/>
                <a:gd name="T54" fmla="*/ 7 w 57"/>
                <a:gd name="T55" fmla="*/ 20 h 47"/>
                <a:gd name="T56" fmla="*/ 4 w 57"/>
                <a:gd name="T57" fmla="*/ 12 h 47"/>
                <a:gd name="T58" fmla="*/ 0 w 57"/>
                <a:gd name="T59" fmla="*/ 9 h 47"/>
                <a:gd name="T60" fmla="*/ 0 w 57"/>
                <a:gd name="T61" fmla="*/ 1 h 47"/>
                <a:gd name="T62" fmla="*/ 4 w 57"/>
                <a:gd name="T63" fmla="*/ 0 h 47"/>
                <a:gd name="T64" fmla="*/ 9 w 57"/>
                <a:gd name="T65" fmla="*/ 6 h 47"/>
                <a:gd name="T66" fmla="*/ 12 w 57"/>
                <a:gd name="T67" fmla="*/ 0 h 47"/>
                <a:gd name="T68" fmla="*/ 17 w 57"/>
                <a:gd name="T69" fmla="*/ 0 h 47"/>
                <a:gd name="T70" fmla="*/ 22 w 57"/>
                <a:gd name="T71" fmla="*/ 1 h 47"/>
                <a:gd name="T72" fmla="*/ 33 w 57"/>
                <a:gd name="T73" fmla="*/ 3 h 47"/>
                <a:gd name="T74" fmla="*/ 35 w 57"/>
                <a:gd name="T75" fmla="*/ 1 h 47"/>
                <a:gd name="T76" fmla="*/ 37 w 57"/>
                <a:gd name="T77" fmla="*/ 2 h 47"/>
                <a:gd name="T78" fmla="*/ 38 w 57"/>
                <a:gd name="T79" fmla="*/ 2 h 47"/>
                <a:gd name="T80" fmla="*/ 42 w 57"/>
                <a:gd name="T81" fmla="*/ 2 h 47"/>
                <a:gd name="T82" fmla="*/ 45 w 57"/>
                <a:gd name="T83" fmla="*/ 2 h 47"/>
                <a:gd name="T84" fmla="*/ 48 w 57"/>
                <a:gd name="T85" fmla="*/ 7 h 47"/>
                <a:gd name="T86" fmla="*/ 51 w 57"/>
                <a:gd name="T87" fmla="*/ 7 h 47"/>
                <a:gd name="T88" fmla="*/ 55 w 57"/>
                <a:gd name="T89" fmla="*/ 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47"/>
                <a:gd name="T137" fmla="*/ 57 w 57"/>
                <a:gd name="T138" fmla="*/ 47 h 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47">
                  <a:moveTo>
                    <a:pt x="51" y="6"/>
                  </a:moveTo>
                  <a:lnTo>
                    <a:pt x="52" y="8"/>
                  </a:lnTo>
                  <a:lnTo>
                    <a:pt x="51" y="11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1" y="18"/>
                  </a:lnTo>
                  <a:lnTo>
                    <a:pt x="57" y="21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6" y="30"/>
                  </a:lnTo>
                  <a:lnTo>
                    <a:pt x="47" y="31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7" y="35"/>
                  </a:lnTo>
                  <a:lnTo>
                    <a:pt x="44" y="39"/>
                  </a:lnTo>
                  <a:lnTo>
                    <a:pt x="41" y="41"/>
                  </a:lnTo>
                  <a:lnTo>
                    <a:pt x="45" y="45"/>
                  </a:lnTo>
                  <a:lnTo>
                    <a:pt x="41" y="47"/>
                  </a:lnTo>
                  <a:lnTo>
                    <a:pt x="39" y="45"/>
                  </a:lnTo>
                  <a:lnTo>
                    <a:pt x="34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4" y="35"/>
                  </a:lnTo>
                  <a:lnTo>
                    <a:pt x="23" y="32"/>
                  </a:lnTo>
                  <a:lnTo>
                    <a:pt x="20" y="3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6" y="1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Freeform 375"/>
            <p:cNvSpPr>
              <a:spLocks noChangeAspect="1"/>
            </p:cNvSpPr>
            <p:nvPr/>
          </p:nvSpPr>
          <p:spPr bwMode="auto">
            <a:xfrm>
              <a:off x="4587029" y="2611765"/>
              <a:ext cx="125907" cy="113846"/>
            </a:xfrm>
            <a:custGeom>
              <a:avLst/>
              <a:gdLst>
                <a:gd name="T0" fmla="*/ 82 w 82"/>
                <a:gd name="T1" fmla="*/ 34 h 65"/>
                <a:gd name="T2" fmla="*/ 85 w 82"/>
                <a:gd name="T3" fmla="*/ 34 h 65"/>
                <a:gd name="T4" fmla="*/ 87 w 82"/>
                <a:gd name="T5" fmla="*/ 30 h 65"/>
                <a:gd name="T6" fmla="*/ 91 w 82"/>
                <a:gd name="T7" fmla="*/ 28 h 65"/>
                <a:gd name="T8" fmla="*/ 91 w 82"/>
                <a:gd name="T9" fmla="*/ 27 h 65"/>
                <a:gd name="T10" fmla="*/ 85 w 82"/>
                <a:gd name="T11" fmla="*/ 26 h 65"/>
                <a:gd name="T12" fmla="*/ 84 w 82"/>
                <a:gd name="T13" fmla="*/ 24 h 65"/>
                <a:gd name="T14" fmla="*/ 85 w 82"/>
                <a:gd name="T15" fmla="*/ 22 h 65"/>
                <a:gd name="T16" fmla="*/ 84 w 82"/>
                <a:gd name="T17" fmla="*/ 22 h 65"/>
                <a:gd name="T18" fmla="*/ 80 w 82"/>
                <a:gd name="T19" fmla="*/ 15 h 65"/>
                <a:gd name="T20" fmla="*/ 57 w 82"/>
                <a:gd name="T21" fmla="*/ 13 h 65"/>
                <a:gd name="T22" fmla="*/ 43 w 82"/>
                <a:gd name="T23" fmla="*/ 0 h 65"/>
                <a:gd name="T24" fmla="*/ 42 w 82"/>
                <a:gd name="T25" fmla="*/ 1 h 65"/>
                <a:gd name="T26" fmla="*/ 40 w 82"/>
                <a:gd name="T27" fmla="*/ 2 h 65"/>
                <a:gd name="T28" fmla="*/ 40 w 82"/>
                <a:gd name="T29" fmla="*/ 3 h 65"/>
                <a:gd name="T30" fmla="*/ 36 w 82"/>
                <a:gd name="T31" fmla="*/ 3 h 65"/>
                <a:gd name="T32" fmla="*/ 33 w 82"/>
                <a:gd name="T33" fmla="*/ 6 h 65"/>
                <a:gd name="T34" fmla="*/ 29 w 82"/>
                <a:gd name="T35" fmla="*/ 7 h 65"/>
                <a:gd name="T36" fmla="*/ 30 w 82"/>
                <a:gd name="T37" fmla="*/ 10 h 65"/>
                <a:gd name="T38" fmla="*/ 30 w 82"/>
                <a:gd name="T39" fmla="*/ 13 h 65"/>
                <a:gd name="T40" fmla="*/ 32 w 82"/>
                <a:gd name="T41" fmla="*/ 15 h 65"/>
                <a:gd name="T42" fmla="*/ 30 w 82"/>
                <a:gd name="T43" fmla="*/ 15 h 65"/>
                <a:gd name="T44" fmla="*/ 24 w 82"/>
                <a:gd name="T45" fmla="*/ 17 h 65"/>
                <a:gd name="T46" fmla="*/ 24 w 82"/>
                <a:gd name="T47" fmla="*/ 19 h 65"/>
                <a:gd name="T48" fmla="*/ 26 w 82"/>
                <a:gd name="T49" fmla="*/ 23 h 65"/>
                <a:gd name="T50" fmla="*/ 22 w 82"/>
                <a:gd name="T51" fmla="*/ 23 h 65"/>
                <a:gd name="T52" fmla="*/ 18 w 82"/>
                <a:gd name="T53" fmla="*/ 20 h 65"/>
                <a:gd name="T54" fmla="*/ 17 w 82"/>
                <a:gd name="T55" fmla="*/ 22 h 65"/>
                <a:gd name="T56" fmla="*/ 13 w 82"/>
                <a:gd name="T57" fmla="*/ 19 h 65"/>
                <a:gd name="T58" fmla="*/ 11 w 82"/>
                <a:gd name="T59" fmla="*/ 23 h 65"/>
                <a:gd name="T60" fmla="*/ 4 w 82"/>
                <a:gd name="T61" fmla="*/ 23 h 65"/>
                <a:gd name="T62" fmla="*/ 0 w 82"/>
                <a:gd name="T63" fmla="*/ 20 h 65"/>
                <a:gd name="T64" fmla="*/ 3 w 82"/>
                <a:gd name="T65" fmla="*/ 27 h 65"/>
                <a:gd name="T66" fmla="*/ 7 w 82"/>
                <a:gd name="T67" fmla="*/ 33 h 65"/>
                <a:gd name="T68" fmla="*/ 11 w 82"/>
                <a:gd name="T69" fmla="*/ 28 h 65"/>
                <a:gd name="T70" fmla="*/ 23 w 82"/>
                <a:gd name="T71" fmla="*/ 48 h 65"/>
                <a:gd name="T72" fmla="*/ 29 w 82"/>
                <a:gd name="T73" fmla="*/ 54 h 65"/>
                <a:gd name="T74" fmla="*/ 43 w 82"/>
                <a:gd name="T75" fmla="*/ 63 h 65"/>
                <a:gd name="T76" fmla="*/ 63 w 82"/>
                <a:gd name="T77" fmla="*/ 74 h 65"/>
                <a:gd name="T78" fmla="*/ 65 w 82"/>
                <a:gd name="T79" fmla="*/ 74 h 65"/>
                <a:gd name="T80" fmla="*/ 67 w 82"/>
                <a:gd name="T81" fmla="*/ 74 h 65"/>
                <a:gd name="T82" fmla="*/ 67 w 82"/>
                <a:gd name="T83" fmla="*/ 72 h 65"/>
                <a:gd name="T84" fmla="*/ 60 w 82"/>
                <a:gd name="T85" fmla="*/ 67 h 65"/>
                <a:gd name="T86" fmla="*/ 59 w 82"/>
                <a:gd name="T87" fmla="*/ 64 h 65"/>
                <a:gd name="T88" fmla="*/ 55 w 82"/>
                <a:gd name="T89" fmla="*/ 61 h 65"/>
                <a:gd name="T90" fmla="*/ 43 w 82"/>
                <a:gd name="T91" fmla="*/ 50 h 65"/>
                <a:gd name="T92" fmla="*/ 43 w 82"/>
                <a:gd name="T93" fmla="*/ 49 h 65"/>
                <a:gd name="T94" fmla="*/ 40 w 82"/>
                <a:gd name="T95" fmla="*/ 48 h 65"/>
                <a:gd name="T96" fmla="*/ 38 w 82"/>
                <a:gd name="T97" fmla="*/ 40 h 65"/>
                <a:gd name="T98" fmla="*/ 33 w 82"/>
                <a:gd name="T99" fmla="*/ 36 h 65"/>
                <a:gd name="T100" fmla="*/ 33 w 82"/>
                <a:gd name="T101" fmla="*/ 28 h 65"/>
                <a:gd name="T102" fmla="*/ 38 w 82"/>
                <a:gd name="T103" fmla="*/ 27 h 65"/>
                <a:gd name="T104" fmla="*/ 42 w 82"/>
                <a:gd name="T105" fmla="*/ 33 h 65"/>
                <a:gd name="T106" fmla="*/ 46 w 82"/>
                <a:gd name="T107" fmla="*/ 27 h 65"/>
                <a:gd name="T108" fmla="*/ 51 w 82"/>
                <a:gd name="T109" fmla="*/ 27 h 65"/>
                <a:gd name="T110" fmla="*/ 55 w 82"/>
                <a:gd name="T111" fmla="*/ 28 h 65"/>
                <a:gd name="T112" fmla="*/ 67 w 82"/>
                <a:gd name="T113" fmla="*/ 31 h 65"/>
                <a:gd name="T114" fmla="*/ 69 w 82"/>
                <a:gd name="T115" fmla="*/ 28 h 65"/>
                <a:gd name="T116" fmla="*/ 71 w 82"/>
                <a:gd name="T117" fmla="*/ 30 h 65"/>
                <a:gd name="T118" fmla="*/ 72 w 82"/>
                <a:gd name="T119" fmla="*/ 30 h 65"/>
                <a:gd name="T120" fmla="*/ 77 w 82"/>
                <a:gd name="T121" fmla="*/ 30 h 65"/>
                <a:gd name="T122" fmla="*/ 79 w 82"/>
                <a:gd name="T123" fmla="*/ 30 h 65"/>
                <a:gd name="T124" fmla="*/ 82 w 82"/>
                <a:gd name="T125" fmla="*/ 34 h 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65"/>
                <a:gd name="T191" fmla="*/ 82 w 82"/>
                <a:gd name="T192" fmla="*/ 65 h 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65">
                  <a:moveTo>
                    <a:pt x="74" y="30"/>
                  </a:moveTo>
                  <a:lnTo>
                    <a:pt x="77" y="30"/>
                  </a:lnTo>
                  <a:lnTo>
                    <a:pt x="78" y="26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77" y="23"/>
                  </a:lnTo>
                  <a:lnTo>
                    <a:pt x="76" y="21"/>
                  </a:lnTo>
                  <a:lnTo>
                    <a:pt x="77" y="19"/>
                  </a:lnTo>
                  <a:lnTo>
                    <a:pt x="76" y="19"/>
                  </a:lnTo>
                  <a:lnTo>
                    <a:pt x="72" y="13"/>
                  </a:lnTo>
                  <a:lnTo>
                    <a:pt x="51" y="11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30" y="5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6" y="29"/>
                  </a:lnTo>
                  <a:lnTo>
                    <a:pt x="10" y="25"/>
                  </a:lnTo>
                  <a:lnTo>
                    <a:pt x="21" y="42"/>
                  </a:lnTo>
                  <a:lnTo>
                    <a:pt x="26" y="47"/>
                  </a:lnTo>
                  <a:lnTo>
                    <a:pt x="39" y="55"/>
                  </a:lnTo>
                  <a:lnTo>
                    <a:pt x="57" y="65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4" y="59"/>
                  </a:lnTo>
                  <a:lnTo>
                    <a:pt x="53" y="56"/>
                  </a:lnTo>
                  <a:lnTo>
                    <a:pt x="50" y="54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6" y="42"/>
                  </a:lnTo>
                  <a:lnTo>
                    <a:pt x="34" y="35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4" y="24"/>
                  </a:lnTo>
                  <a:lnTo>
                    <a:pt x="38" y="29"/>
                  </a:lnTo>
                  <a:lnTo>
                    <a:pt x="41" y="24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60" y="27"/>
                  </a:lnTo>
                  <a:lnTo>
                    <a:pt x="62" y="25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Freeform 376"/>
            <p:cNvSpPr>
              <a:spLocks noChangeAspect="1"/>
            </p:cNvSpPr>
            <p:nvPr/>
          </p:nvSpPr>
          <p:spPr bwMode="auto">
            <a:xfrm>
              <a:off x="4663128" y="2725611"/>
              <a:ext cx="34590" cy="16923"/>
            </a:xfrm>
            <a:custGeom>
              <a:avLst/>
              <a:gdLst>
                <a:gd name="T0" fmla="*/ 25 w 21"/>
                <a:gd name="T1" fmla="*/ 11 h 9"/>
                <a:gd name="T2" fmla="*/ 25 w 21"/>
                <a:gd name="T3" fmla="*/ 9 h 9"/>
                <a:gd name="T4" fmla="*/ 25 w 21"/>
                <a:gd name="T5" fmla="*/ 7 h 9"/>
                <a:gd name="T6" fmla="*/ 23 w 21"/>
                <a:gd name="T7" fmla="*/ 5 h 9"/>
                <a:gd name="T8" fmla="*/ 17 w 21"/>
                <a:gd name="T9" fmla="*/ 2 h 9"/>
                <a:gd name="T10" fmla="*/ 12 w 21"/>
                <a:gd name="T11" fmla="*/ 0 h 9"/>
                <a:gd name="T12" fmla="*/ 11 w 21"/>
                <a:gd name="T13" fmla="*/ 1 h 9"/>
                <a:gd name="T14" fmla="*/ 0 w 21"/>
                <a:gd name="T15" fmla="*/ 0 h 9"/>
                <a:gd name="T16" fmla="*/ 25 w 21"/>
                <a:gd name="T17" fmla="*/ 1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9"/>
                <a:gd name="T29" fmla="*/ 21 w 2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9" y="1"/>
                  </a:lnTo>
                  <a:lnTo>
                    <a:pt x="0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Freeform 377"/>
            <p:cNvSpPr>
              <a:spLocks noChangeAspect="1"/>
            </p:cNvSpPr>
            <p:nvPr/>
          </p:nvSpPr>
          <p:spPr bwMode="auto">
            <a:xfrm>
              <a:off x="4187171" y="2479457"/>
              <a:ext cx="273951" cy="260000"/>
            </a:xfrm>
            <a:custGeom>
              <a:avLst/>
              <a:gdLst>
                <a:gd name="T0" fmla="*/ 192 w 179"/>
                <a:gd name="T1" fmla="*/ 135 h 151"/>
                <a:gd name="T2" fmla="*/ 192 w 179"/>
                <a:gd name="T3" fmla="*/ 143 h 151"/>
                <a:gd name="T4" fmla="*/ 191 w 179"/>
                <a:gd name="T5" fmla="*/ 143 h 151"/>
                <a:gd name="T6" fmla="*/ 190 w 179"/>
                <a:gd name="T7" fmla="*/ 143 h 151"/>
                <a:gd name="T8" fmla="*/ 174 w 179"/>
                <a:gd name="T9" fmla="*/ 157 h 151"/>
                <a:gd name="T10" fmla="*/ 154 w 179"/>
                <a:gd name="T11" fmla="*/ 150 h 151"/>
                <a:gd name="T12" fmla="*/ 148 w 179"/>
                <a:gd name="T13" fmla="*/ 149 h 151"/>
                <a:gd name="T14" fmla="*/ 146 w 179"/>
                <a:gd name="T15" fmla="*/ 150 h 151"/>
                <a:gd name="T16" fmla="*/ 133 w 179"/>
                <a:gd name="T17" fmla="*/ 150 h 151"/>
                <a:gd name="T18" fmla="*/ 124 w 179"/>
                <a:gd name="T19" fmla="*/ 157 h 151"/>
                <a:gd name="T20" fmla="*/ 125 w 179"/>
                <a:gd name="T21" fmla="*/ 169 h 151"/>
                <a:gd name="T22" fmla="*/ 101 w 179"/>
                <a:gd name="T23" fmla="*/ 169 h 151"/>
                <a:gd name="T24" fmla="*/ 102 w 179"/>
                <a:gd name="T25" fmla="*/ 167 h 151"/>
                <a:gd name="T26" fmla="*/ 97 w 179"/>
                <a:gd name="T27" fmla="*/ 167 h 151"/>
                <a:gd name="T28" fmla="*/ 53 w 179"/>
                <a:gd name="T29" fmla="*/ 157 h 151"/>
                <a:gd name="T30" fmla="*/ 45 w 179"/>
                <a:gd name="T31" fmla="*/ 150 h 151"/>
                <a:gd name="T32" fmla="*/ 52 w 179"/>
                <a:gd name="T33" fmla="*/ 141 h 151"/>
                <a:gd name="T34" fmla="*/ 53 w 179"/>
                <a:gd name="T35" fmla="*/ 124 h 151"/>
                <a:gd name="T36" fmla="*/ 55 w 179"/>
                <a:gd name="T37" fmla="*/ 110 h 151"/>
                <a:gd name="T38" fmla="*/ 62 w 179"/>
                <a:gd name="T39" fmla="*/ 118 h 151"/>
                <a:gd name="T40" fmla="*/ 55 w 179"/>
                <a:gd name="T41" fmla="*/ 103 h 151"/>
                <a:gd name="T42" fmla="*/ 55 w 179"/>
                <a:gd name="T43" fmla="*/ 97 h 151"/>
                <a:gd name="T44" fmla="*/ 48 w 179"/>
                <a:gd name="T45" fmla="*/ 91 h 151"/>
                <a:gd name="T46" fmla="*/ 41 w 179"/>
                <a:gd name="T47" fmla="*/ 77 h 151"/>
                <a:gd name="T48" fmla="*/ 42 w 179"/>
                <a:gd name="T49" fmla="*/ 74 h 151"/>
                <a:gd name="T50" fmla="*/ 34 w 179"/>
                <a:gd name="T51" fmla="*/ 71 h 151"/>
                <a:gd name="T52" fmla="*/ 25 w 179"/>
                <a:gd name="T53" fmla="*/ 68 h 151"/>
                <a:gd name="T54" fmla="*/ 12 w 179"/>
                <a:gd name="T55" fmla="*/ 63 h 151"/>
                <a:gd name="T56" fmla="*/ 2 w 179"/>
                <a:gd name="T57" fmla="*/ 60 h 151"/>
                <a:gd name="T58" fmla="*/ 6 w 179"/>
                <a:gd name="T59" fmla="*/ 55 h 151"/>
                <a:gd name="T60" fmla="*/ 7 w 179"/>
                <a:gd name="T61" fmla="*/ 54 h 151"/>
                <a:gd name="T62" fmla="*/ 0 w 179"/>
                <a:gd name="T63" fmla="*/ 53 h 151"/>
                <a:gd name="T64" fmla="*/ 19 w 179"/>
                <a:gd name="T65" fmla="*/ 46 h 151"/>
                <a:gd name="T66" fmla="*/ 31 w 179"/>
                <a:gd name="T67" fmla="*/ 47 h 151"/>
                <a:gd name="T68" fmla="*/ 49 w 179"/>
                <a:gd name="T69" fmla="*/ 48 h 151"/>
                <a:gd name="T70" fmla="*/ 45 w 179"/>
                <a:gd name="T71" fmla="*/ 29 h 151"/>
                <a:gd name="T72" fmla="*/ 51 w 179"/>
                <a:gd name="T73" fmla="*/ 27 h 151"/>
                <a:gd name="T74" fmla="*/ 55 w 179"/>
                <a:gd name="T75" fmla="*/ 32 h 151"/>
                <a:gd name="T76" fmla="*/ 80 w 179"/>
                <a:gd name="T77" fmla="*/ 32 h 151"/>
                <a:gd name="T78" fmla="*/ 74 w 179"/>
                <a:gd name="T79" fmla="*/ 30 h 151"/>
                <a:gd name="T80" fmla="*/ 95 w 179"/>
                <a:gd name="T81" fmla="*/ 19 h 151"/>
                <a:gd name="T82" fmla="*/ 97 w 179"/>
                <a:gd name="T83" fmla="*/ 6 h 151"/>
                <a:gd name="T84" fmla="*/ 112 w 179"/>
                <a:gd name="T85" fmla="*/ 0 h 151"/>
                <a:gd name="T86" fmla="*/ 118 w 179"/>
                <a:gd name="T87" fmla="*/ 7 h 151"/>
                <a:gd name="T88" fmla="*/ 138 w 179"/>
                <a:gd name="T89" fmla="*/ 20 h 151"/>
                <a:gd name="T90" fmla="*/ 145 w 179"/>
                <a:gd name="T91" fmla="*/ 19 h 151"/>
                <a:gd name="T92" fmla="*/ 146 w 179"/>
                <a:gd name="T93" fmla="*/ 21 h 151"/>
                <a:gd name="T94" fmla="*/ 161 w 179"/>
                <a:gd name="T95" fmla="*/ 29 h 151"/>
                <a:gd name="T96" fmla="*/ 170 w 179"/>
                <a:gd name="T97" fmla="*/ 30 h 151"/>
                <a:gd name="T98" fmla="*/ 173 w 179"/>
                <a:gd name="T99" fmla="*/ 32 h 151"/>
                <a:gd name="T100" fmla="*/ 198 w 179"/>
                <a:gd name="T101" fmla="*/ 40 h 151"/>
                <a:gd name="T102" fmla="*/ 191 w 179"/>
                <a:gd name="T103" fmla="*/ 68 h 151"/>
                <a:gd name="T104" fmla="*/ 186 w 179"/>
                <a:gd name="T105" fmla="*/ 71 h 151"/>
                <a:gd name="T106" fmla="*/ 181 w 179"/>
                <a:gd name="T107" fmla="*/ 74 h 151"/>
                <a:gd name="T108" fmla="*/ 168 w 179"/>
                <a:gd name="T109" fmla="*/ 94 h 151"/>
                <a:gd name="T110" fmla="*/ 174 w 179"/>
                <a:gd name="T111" fmla="*/ 90 h 151"/>
                <a:gd name="T112" fmla="*/ 184 w 179"/>
                <a:gd name="T113" fmla="*/ 101 h 151"/>
                <a:gd name="T114" fmla="*/ 184 w 179"/>
                <a:gd name="T115" fmla="*/ 109 h 151"/>
                <a:gd name="T116" fmla="*/ 180 w 179"/>
                <a:gd name="T117" fmla="*/ 116 h 151"/>
                <a:gd name="T118" fmla="*/ 180 w 179"/>
                <a:gd name="T119" fmla="*/ 122 h 151"/>
                <a:gd name="T120" fmla="*/ 181 w 179"/>
                <a:gd name="T121" fmla="*/ 129 h 151"/>
                <a:gd name="T122" fmla="*/ 192 w 179"/>
                <a:gd name="T123" fmla="*/ 135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9"/>
                <a:gd name="T187" fmla="*/ 0 h 151"/>
                <a:gd name="T188" fmla="*/ 179 w 179"/>
                <a:gd name="T189" fmla="*/ 151 h 1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9" h="151">
                  <a:moveTo>
                    <a:pt x="174" y="121"/>
                  </a:moveTo>
                  <a:lnTo>
                    <a:pt x="174" y="128"/>
                  </a:lnTo>
                  <a:lnTo>
                    <a:pt x="173" y="128"/>
                  </a:lnTo>
                  <a:lnTo>
                    <a:pt x="172" y="128"/>
                  </a:lnTo>
                  <a:lnTo>
                    <a:pt x="157" y="140"/>
                  </a:lnTo>
                  <a:lnTo>
                    <a:pt x="139" y="134"/>
                  </a:lnTo>
                  <a:lnTo>
                    <a:pt x="134" y="133"/>
                  </a:lnTo>
                  <a:lnTo>
                    <a:pt x="132" y="134"/>
                  </a:lnTo>
                  <a:lnTo>
                    <a:pt x="120" y="134"/>
                  </a:lnTo>
                  <a:lnTo>
                    <a:pt x="112" y="140"/>
                  </a:lnTo>
                  <a:lnTo>
                    <a:pt x="113" y="151"/>
                  </a:lnTo>
                  <a:lnTo>
                    <a:pt x="91" y="151"/>
                  </a:lnTo>
                  <a:lnTo>
                    <a:pt x="92" y="149"/>
                  </a:lnTo>
                  <a:lnTo>
                    <a:pt x="88" y="149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47" y="126"/>
                  </a:lnTo>
                  <a:lnTo>
                    <a:pt x="48" y="111"/>
                  </a:lnTo>
                  <a:lnTo>
                    <a:pt x="50" y="98"/>
                  </a:lnTo>
                  <a:lnTo>
                    <a:pt x="56" y="105"/>
                  </a:lnTo>
                  <a:lnTo>
                    <a:pt x="50" y="92"/>
                  </a:lnTo>
                  <a:lnTo>
                    <a:pt x="50" y="87"/>
                  </a:lnTo>
                  <a:lnTo>
                    <a:pt x="43" y="81"/>
                  </a:lnTo>
                  <a:lnTo>
                    <a:pt x="37" y="69"/>
                  </a:lnTo>
                  <a:lnTo>
                    <a:pt x="38" y="66"/>
                  </a:lnTo>
                  <a:lnTo>
                    <a:pt x="31" y="63"/>
                  </a:lnTo>
                  <a:lnTo>
                    <a:pt x="23" y="61"/>
                  </a:lnTo>
                  <a:lnTo>
                    <a:pt x="11" y="56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17" y="41"/>
                  </a:lnTo>
                  <a:lnTo>
                    <a:pt x="28" y="42"/>
                  </a:lnTo>
                  <a:lnTo>
                    <a:pt x="44" y="43"/>
                  </a:lnTo>
                  <a:lnTo>
                    <a:pt x="41" y="26"/>
                  </a:lnTo>
                  <a:lnTo>
                    <a:pt x="46" y="24"/>
                  </a:lnTo>
                  <a:lnTo>
                    <a:pt x="50" y="29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86" y="17"/>
                  </a:lnTo>
                  <a:lnTo>
                    <a:pt x="88" y="5"/>
                  </a:lnTo>
                  <a:lnTo>
                    <a:pt x="101" y="0"/>
                  </a:lnTo>
                  <a:lnTo>
                    <a:pt x="107" y="6"/>
                  </a:lnTo>
                  <a:lnTo>
                    <a:pt x="125" y="18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46" y="26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79" y="36"/>
                  </a:lnTo>
                  <a:lnTo>
                    <a:pt x="173" y="61"/>
                  </a:lnTo>
                  <a:lnTo>
                    <a:pt x="168" y="63"/>
                  </a:lnTo>
                  <a:lnTo>
                    <a:pt x="164" y="66"/>
                  </a:lnTo>
                  <a:lnTo>
                    <a:pt x="152" y="84"/>
                  </a:lnTo>
                  <a:lnTo>
                    <a:pt x="157" y="80"/>
                  </a:lnTo>
                  <a:lnTo>
                    <a:pt x="166" y="90"/>
                  </a:lnTo>
                  <a:lnTo>
                    <a:pt x="166" y="97"/>
                  </a:lnTo>
                  <a:lnTo>
                    <a:pt x="163" y="104"/>
                  </a:lnTo>
                  <a:lnTo>
                    <a:pt x="163" y="109"/>
                  </a:lnTo>
                  <a:lnTo>
                    <a:pt x="164" y="115"/>
                  </a:lnTo>
                  <a:lnTo>
                    <a:pt x="174" y="121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Freeform 378"/>
            <p:cNvSpPr>
              <a:spLocks noChangeAspect="1"/>
            </p:cNvSpPr>
            <p:nvPr/>
          </p:nvSpPr>
          <p:spPr bwMode="auto">
            <a:xfrm>
              <a:off x="4479109" y="2725611"/>
              <a:ext cx="20754" cy="40000"/>
            </a:xfrm>
            <a:custGeom>
              <a:avLst/>
              <a:gdLst>
                <a:gd name="T0" fmla="*/ 10 w 13"/>
                <a:gd name="T1" fmla="*/ 26 h 24"/>
                <a:gd name="T2" fmla="*/ 3 w 13"/>
                <a:gd name="T3" fmla="*/ 22 h 24"/>
                <a:gd name="T4" fmla="*/ 0 w 13"/>
                <a:gd name="T5" fmla="*/ 12 h 24"/>
                <a:gd name="T6" fmla="*/ 10 w 13"/>
                <a:gd name="T7" fmla="*/ 0 h 24"/>
                <a:gd name="T8" fmla="*/ 15 w 13"/>
                <a:gd name="T9" fmla="*/ 12 h 24"/>
                <a:gd name="T10" fmla="*/ 10 w 13"/>
                <a:gd name="T11" fmla="*/ 2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9" y="24"/>
                  </a:moveTo>
                  <a:lnTo>
                    <a:pt x="3" y="20"/>
                  </a:lnTo>
                  <a:lnTo>
                    <a:pt x="0" y="11"/>
                  </a:lnTo>
                  <a:lnTo>
                    <a:pt x="9" y="0"/>
                  </a:lnTo>
                  <a:lnTo>
                    <a:pt x="13" y="11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Freeform 379"/>
            <p:cNvSpPr>
              <a:spLocks noChangeAspect="1"/>
            </p:cNvSpPr>
            <p:nvPr/>
          </p:nvSpPr>
          <p:spPr bwMode="auto">
            <a:xfrm>
              <a:off x="4635456" y="2557919"/>
              <a:ext cx="145277" cy="78462"/>
            </a:xfrm>
            <a:custGeom>
              <a:avLst/>
              <a:gdLst>
                <a:gd name="T0" fmla="*/ 45 w 92"/>
                <a:gd name="T1" fmla="*/ 51 h 46"/>
                <a:gd name="T2" fmla="*/ 21 w 92"/>
                <a:gd name="T3" fmla="*/ 49 h 46"/>
                <a:gd name="T4" fmla="*/ 7 w 92"/>
                <a:gd name="T5" fmla="*/ 37 h 46"/>
                <a:gd name="T6" fmla="*/ 1 w 92"/>
                <a:gd name="T7" fmla="*/ 33 h 46"/>
                <a:gd name="T8" fmla="*/ 0 w 92"/>
                <a:gd name="T9" fmla="*/ 31 h 46"/>
                <a:gd name="T10" fmla="*/ 1 w 92"/>
                <a:gd name="T11" fmla="*/ 30 h 46"/>
                <a:gd name="T12" fmla="*/ 7 w 92"/>
                <a:gd name="T13" fmla="*/ 17 h 46"/>
                <a:gd name="T14" fmla="*/ 8 w 92"/>
                <a:gd name="T15" fmla="*/ 16 h 46"/>
                <a:gd name="T16" fmla="*/ 15 w 92"/>
                <a:gd name="T17" fmla="*/ 10 h 46"/>
                <a:gd name="T18" fmla="*/ 19 w 92"/>
                <a:gd name="T19" fmla="*/ 11 h 46"/>
                <a:gd name="T20" fmla="*/ 40 w 92"/>
                <a:gd name="T21" fmla="*/ 12 h 46"/>
                <a:gd name="T22" fmla="*/ 65 w 92"/>
                <a:gd name="T23" fmla="*/ 0 h 46"/>
                <a:gd name="T24" fmla="*/ 92 w 92"/>
                <a:gd name="T25" fmla="*/ 2 h 46"/>
                <a:gd name="T26" fmla="*/ 105 w 92"/>
                <a:gd name="T27" fmla="*/ 11 h 46"/>
                <a:gd name="T28" fmla="*/ 90 w 92"/>
                <a:gd name="T29" fmla="*/ 26 h 46"/>
                <a:gd name="T30" fmla="*/ 76 w 92"/>
                <a:gd name="T31" fmla="*/ 43 h 46"/>
                <a:gd name="T32" fmla="*/ 68 w 92"/>
                <a:gd name="T33" fmla="*/ 45 h 46"/>
                <a:gd name="T34" fmla="*/ 45 w 92"/>
                <a:gd name="T35" fmla="*/ 51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46"/>
                <a:gd name="T56" fmla="*/ 92 w 92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46">
                  <a:moveTo>
                    <a:pt x="39" y="46"/>
                  </a:moveTo>
                  <a:lnTo>
                    <a:pt x="18" y="44"/>
                  </a:lnTo>
                  <a:lnTo>
                    <a:pt x="6" y="33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10"/>
                  </a:lnTo>
                  <a:lnTo>
                    <a:pt x="35" y="11"/>
                  </a:lnTo>
                  <a:lnTo>
                    <a:pt x="57" y="0"/>
                  </a:lnTo>
                  <a:lnTo>
                    <a:pt x="81" y="2"/>
                  </a:lnTo>
                  <a:lnTo>
                    <a:pt x="92" y="10"/>
                  </a:lnTo>
                  <a:lnTo>
                    <a:pt x="79" y="23"/>
                  </a:lnTo>
                  <a:lnTo>
                    <a:pt x="67" y="39"/>
                  </a:lnTo>
                  <a:lnTo>
                    <a:pt x="60" y="41"/>
                  </a:lnTo>
                  <a:lnTo>
                    <a:pt x="39" y="4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Freeform 380"/>
            <p:cNvSpPr>
              <a:spLocks noChangeAspect="1"/>
            </p:cNvSpPr>
            <p:nvPr/>
          </p:nvSpPr>
          <p:spPr bwMode="auto">
            <a:xfrm>
              <a:off x="4801487" y="1768686"/>
              <a:ext cx="2895860" cy="993848"/>
            </a:xfrm>
            <a:custGeom>
              <a:avLst/>
              <a:gdLst>
                <a:gd name="T0" fmla="*/ 1804 w 1884"/>
                <a:gd name="T1" fmla="*/ 140 h 582"/>
                <a:gd name="T2" fmla="*/ 1634 w 1884"/>
                <a:gd name="T3" fmla="*/ 110 h 582"/>
                <a:gd name="T4" fmla="*/ 1476 w 1884"/>
                <a:gd name="T5" fmla="*/ 92 h 582"/>
                <a:gd name="T6" fmla="*/ 1358 w 1884"/>
                <a:gd name="T7" fmla="*/ 79 h 582"/>
                <a:gd name="T8" fmla="*/ 1314 w 1884"/>
                <a:gd name="T9" fmla="*/ 93 h 582"/>
                <a:gd name="T10" fmla="*/ 1190 w 1884"/>
                <a:gd name="T11" fmla="*/ 83 h 582"/>
                <a:gd name="T12" fmla="*/ 989 w 1884"/>
                <a:gd name="T13" fmla="*/ 58 h 582"/>
                <a:gd name="T14" fmla="*/ 970 w 1884"/>
                <a:gd name="T15" fmla="*/ 33 h 582"/>
                <a:gd name="T16" fmla="*/ 863 w 1884"/>
                <a:gd name="T17" fmla="*/ 17 h 582"/>
                <a:gd name="T18" fmla="*/ 780 w 1884"/>
                <a:gd name="T19" fmla="*/ 20 h 582"/>
                <a:gd name="T20" fmla="*/ 663 w 1884"/>
                <a:gd name="T21" fmla="*/ 46 h 582"/>
                <a:gd name="T22" fmla="*/ 627 w 1884"/>
                <a:gd name="T23" fmla="*/ 82 h 582"/>
                <a:gd name="T24" fmla="*/ 662 w 1884"/>
                <a:gd name="T25" fmla="*/ 93 h 582"/>
                <a:gd name="T26" fmla="*/ 568 w 1884"/>
                <a:gd name="T27" fmla="*/ 97 h 582"/>
                <a:gd name="T28" fmla="*/ 609 w 1884"/>
                <a:gd name="T29" fmla="*/ 135 h 582"/>
                <a:gd name="T30" fmla="*/ 601 w 1884"/>
                <a:gd name="T31" fmla="*/ 160 h 582"/>
                <a:gd name="T32" fmla="*/ 568 w 1884"/>
                <a:gd name="T33" fmla="*/ 172 h 582"/>
                <a:gd name="T34" fmla="*/ 475 w 1884"/>
                <a:gd name="T35" fmla="*/ 75 h 582"/>
                <a:gd name="T36" fmla="*/ 515 w 1884"/>
                <a:gd name="T37" fmla="*/ 139 h 582"/>
                <a:gd name="T38" fmla="*/ 400 w 1884"/>
                <a:gd name="T39" fmla="*/ 149 h 582"/>
                <a:gd name="T40" fmla="*/ 329 w 1884"/>
                <a:gd name="T41" fmla="*/ 138 h 582"/>
                <a:gd name="T42" fmla="*/ 216 w 1884"/>
                <a:gd name="T43" fmla="*/ 163 h 582"/>
                <a:gd name="T44" fmla="*/ 200 w 1884"/>
                <a:gd name="T45" fmla="*/ 182 h 582"/>
                <a:gd name="T46" fmla="*/ 143 w 1884"/>
                <a:gd name="T47" fmla="*/ 223 h 582"/>
                <a:gd name="T48" fmla="*/ 60 w 1884"/>
                <a:gd name="T49" fmla="*/ 172 h 582"/>
                <a:gd name="T50" fmla="*/ 51 w 1884"/>
                <a:gd name="T51" fmla="*/ 137 h 582"/>
                <a:gd name="T52" fmla="*/ 13 w 1884"/>
                <a:gd name="T53" fmla="*/ 129 h 582"/>
                <a:gd name="T54" fmla="*/ 42 w 1884"/>
                <a:gd name="T55" fmla="*/ 223 h 582"/>
                <a:gd name="T56" fmla="*/ 30 w 1884"/>
                <a:gd name="T57" fmla="*/ 289 h 582"/>
                <a:gd name="T58" fmla="*/ 63 w 1884"/>
                <a:gd name="T59" fmla="*/ 373 h 582"/>
                <a:gd name="T60" fmla="*/ 169 w 1884"/>
                <a:gd name="T61" fmla="*/ 462 h 582"/>
                <a:gd name="T62" fmla="*/ 229 w 1884"/>
                <a:gd name="T63" fmla="*/ 546 h 582"/>
                <a:gd name="T64" fmla="*/ 230 w 1884"/>
                <a:gd name="T65" fmla="*/ 589 h 582"/>
                <a:gd name="T66" fmla="*/ 414 w 1884"/>
                <a:gd name="T67" fmla="*/ 646 h 582"/>
                <a:gd name="T68" fmla="*/ 402 w 1884"/>
                <a:gd name="T69" fmla="*/ 556 h 582"/>
                <a:gd name="T70" fmla="*/ 389 w 1884"/>
                <a:gd name="T71" fmla="*/ 452 h 582"/>
                <a:gd name="T72" fmla="*/ 534 w 1884"/>
                <a:gd name="T73" fmla="*/ 440 h 582"/>
                <a:gd name="T74" fmla="*/ 650 w 1884"/>
                <a:gd name="T75" fmla="*/ 382 h 582"/>
                <a:gd name="T76" fmla="*/ 769 w 1884"/>
                <a:gd name="T77" fmla="*/ 408 h 582"/>
                <a:gd name="T78" fmla="*/ 930 w 1884"/>
                <a:gd name="T79" fmla="*/ 486 h 582"/>
                <a:gd name="T80" fmla="*/ 1070 w 1884"/>
                <a:gd name="T81" fmla="*/ 478 h 582"/>
                <a:gd name="T82" fmla="*/ 1208 w 1884"/>
                <a:gd name="T83" fmla="*/ 480 h 582"/>
                <a:gd name="T84" fmla="*/ 1402 w 1884"/>
                <a:gd name="T85" fmla="*/ 485 h 582"/>
                <a:gd name="T86" fmla="*/ 1458 w 1884"/>
                <a:gd name="T87" fmla="*/ 418 h 582"/>
                <a:gd name="T88" fmla="*/ 1643 w 1884"/>
                <a:gd name="T89" fmla="*/ 506 h 582"/>
                <a:gd name="T90" fmla="*/ 1714 w 1884"/>
                <a:gd name="T91" fmla="*/ 604 h 582"/>
                <a:gd name="T92" fmla="*/ 1744 w 1884"/>
                <a:gd name="T93" fmla="*/ 623 h 582"/>
                <a:gd name="T94" fmla="*/ 1786 w 1884"/>
                <a:gd name="T95" fmla="*/ 499 h 582"/>
                <a:gd name="T96" fmla="*/ 1682 w 1884"/>
                <a:gd name="T97" fmla="*/ 402 h 582"/>
                <a:gd name="T98" fmla="*/ 1635 w 1884"/>
                <a:gd name="T99" fmla="*/ 360 h 582"/>
                <a:gd name="T100" fmla="*/ 1701 w 1884"/>
                <a:gd name="T101" fmla="*/ 306 h 582"/>
                <a:gd name="T102" fmla="*/ 1809 w 1884"/>
                <a:gd name="T103" fmla="*/ 311 h 582"/>
                <a:gd name="T104" fmla="*/ 1857 w 1884"/>
                <a:gd name="T105" fmla="*/ 279 h 582"/>
                <a:gd name="T106" fmla="*/ 1890 w 1884"/>
                <a:gd name="T107" fmla="*/ 253 h 582"/>
                <a:gd name="T108" fmla="*/ 1891 w 1884"/>
                <a:gd name="T109" fmla="*/ 353 h 582"/>
                <a:gd name="T110" fmla="*/ 2007 w 1884"/>
                <a:gd name="T111" fmla="*/ 423 h 582"/>
                <a:gd name="T112" fmla="*/ 2007 w 1884"/>
                <a:gd name="T113" fmla="*/ 370 h 582"/>
                <a:gd name="T114" fmla="*/ 1954 w 1884"/>
                <a:gd name="T115" fmla="*/ 299 h 582"/>
                <a:gd name="T116" fmla="*/ 2031 w 1884"/>
                <a:gd name="T117" fmla="*/ 276 h 582"/>
                <a:gd name="T118" fmla="*/ 2077 w 1884"/>
                <a:gd name="T119" fmla="*/ 242 h 582"/>
                <a:gd name="T120" fmla="*/ 1986 w 1884"/>
                <a:gd name="T121" fmla="*/ 173 h 5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4"/>
                <a:gd name="T184" fmla="*/ 0 h 582"/>
                <a:gd name="T185" fmla="*/ 1884 w 1884"/>
                <a:gd name="T186" fmla="*/ 582 h 5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4" h="582">
                  <a:moveTo>
                    <a:pt x="1741" y="124"/>
                  </a:moveTo>
                  <a:lnTo>
                    <a:pt x="1706" y="117"/>
                  </a:lnTo>
                  <a:lnTo>
                    <a:pt x="1670" y="110"/>
                  </a:lnTo>
                  <a:lnTo>
                    <a:pt x="1639" y="110"/>
                  </a:lnTo>
                  <a:lnTo>
                    <a:pt x="1609" y="107"/>
                  </a:lnTo>
                  <a:lnTo>
                    <a:pt x="1620" y="114"/>
                  </a:lnTo>
                  <a:lnTo>
                    <a:pt x="1638" y="124"/>
                  </a:lnTo>
                  <a:lnTo>
                    <a:pt x="1635" y="126"/>
                  </a:lnTo>
                  <a:lnTo>
                    <a:pt x="1624" y="126"/>
                  </a:lnTo>
                  <a:lnTo>
                    <a:pt x="1608" y="120"/>
                  </a:lnTo>
                  <a:lnTo>
                    <a:pt x="1602" y="120"/>
                  </a:lnTo>
                  <a:lnTo>
                    <a:pt x="1584" y="112"/>
                  </a:lnTo>
                  <a:lnTo>
                    <a:pt x="1570" y="116"/>
                  </a:lnTo>
                  <a:lnTo>
                    <a:pt x="1524" y="113"/>
                  </a:lnTo>
                  <a:lnTo>
                    <a:pt x="1522" y="120"/>
                  </a:lnTo>
                  <a:lnTo>
                    <a:pt x="1507" y="113"/>
                  </a:lnTo>
                  <a:lnTo>
                    <a:pt x="1489" y="110"/>
                  </a:lnTo>
                  <a:lnTo>
                    <a:pt x="1471" y="99"/>
                  </a:lnTo>
                  <a:lnTo>
                    <a:pt x="1443" y="93"/>
                  </a:lnTo>
                  <a:lnTo>
                    <a:pt x="1414" y="94"/>
                  </a:lnTo>
                  <a:lnTo>
                    <a:pt x="1387" y="96"/>
                  </a:lnTo>
                  <a:lnTo>
                    <a:pt x="1380" y="94"/>
                  </a:lnTo>
                  <a:lnTo>
                    <a:pt x="1358" y="88"/>
                  </a:lnTo>
                  <a:lnTo>
                    <a:pt x="1351" y="90"/>
                  </a:lnTo>
                  <a:lnTo>
                    <a:pt x="1351" y="87"/>
                  </a:lnTo>
                  <a:lnTo>
                    <a:pt x="1344" y="86"/>
                  </a:lnTo>
                  <a:lnTo>
                    <a:pt x="1329" y="83"/>
                  </a:lnTo>
                  <a:lnTo>
                    <a:pt x="1336" y="81"/>
                  </a:lnTo>
                  <a:lnTo>
                    <a:pt x="1310" y="75"/>
                  </a:lnTo>
                  <a:lnTo>
                    <a:pt x="1294" y="78"/>
                  </a:lnTo>
                  <a:lnTo>
                    <a:pt x="1290" y="78"/>
                  </a:lnTo>
                  <a:lnTo>
                    <a:pt x="1292" y="75"/>
                  </a:lnTo>
                  <a:lnTo>
                    <a:pt x="1291" y="74"/>
                  </a:lnTo>
                  <a:lnTo>
                    <a:pt x="1252" y="71"/>
                  </a:lnTo>
                  <a:lnTo>
                    <a:pt x="1213" y="68"/>
                  </a:lnTo>
                  <a:lnTo>
                    <a:pt x="1222" y="71"/>
                  </a:lnTo>
                  <a:lnTo>
                    <a:pt x="1206" y="75"/>
                  </a:lnTo>
                  <a:lnTo>
                    <a:pt x="1213" y="76"/>
                  </a:lnTo>
                  <a:lnTo>
                    <a:pt x="1218" y="77"/>
                  </a:lnTo>
                  <a:lnTo>
                    <a:pt x="1222" y="82"/>
                  </a:lnTo>
                  <a:lnTo>
                    <a:pt x="1230" y="87"/>
                  </a:lnTo>
                  <a:lnTo>
                    <a:pt x="1209" y="86"/>
                  </a:lnTo>
                  <a:lnTo>
                    <a:pt x="1213" y="89"/>
                  </a:lnTo>
                  <a:lnTo>
                    <a:pt x="1215" y="92"/>
                  </a:lnTo>
                  <a:lnTo>
                    <a:pt x="1183" y="84"/>
                  </a:lnTo>
                  <a:lnTo>
                    <a:pt x="1172" y="88"/>
                  </a:lnTo>
                  <a:lnTo>
                    <a:pt x="1146" y="83"/>
                  </a:lnTo>
                  <a:lnTo>
                    <a:pt x="1141" y="81"/>
                  </a:lnTo>
                  <a:lnTo>
                    <a:pt x="1148" y="90"/>
                  </a:lnTo>
                  <a:lnTo>
                    <a:pt x="1144" y="98"/>
                  </a:lnTo>
                  <a:lnTo>
                    <a:pt x="1126" y="93"/>
                  </a:lnTo>
                  <a:lnTo>
                    <a:pt x="1104" y="83"/>
                  </a:lnTo>
                  <a:lnTo>
                    <a:pt x="1078" y="74"/>
                  </a:lnTo>
                  <a:lnTo>
                    <a:pt x="1071" y="75"/>
                  </a:lnTo>
                  <a:lnTo>
                    <a:pt x="1090" y="88"/>
                  </a:lnTo>
                  <a:lnTo>
                    <a:pt x="1064" y="74"/>
                  </a:lnTo>
                  <a:lnTo>
                    <a:pt x="1022" y="69"/>
                  </a:lnTo>
                  <a:lnTo>
                    <a:pt x="980" y="64"/>
                  </a:lnTo>
                  <a:lnTo>
                    <a:pt x="957" y="59"/>
                  </a:lnTo>
                  <a:lnTo>
                    <a:pt x="961" y="57"/>
                  </a:lnTo>
                  <a:lnTo>
                    <a:pt x="943" y="57"/>
                  </a:lnTo>
                  <a:lnTo>
                    <a:pt x="903" y="58"/>
                  </a:lnTo>
                  <a:lnTo>
                    <a:pt x="890" y="52"/>
                  </a:lnTo>
                  <a:lnTo>
                    <a:pt x="873" y="52"/>
                  </a:lnTo>
                  <a:lnTo>
                    <a:pt x="873" y="50"/>
                  </a:lnTo>
                  <a:lnTo>
                    <a:pt x="854" y="53"/>
                  </a:lnTo>
                  <a:lnTo>
                    <a:pt x="872" y="54"/>
                  </a:lnTo>
                  <a:lnTo>
                    <a:pt x="850" y="60"/>
                  </a:lnTo>
                  <a:lnTo>
                    <a:pt x="829" y="63"/>
                  </a:lnTo>
                  <a:lnTo>
                    <a:pt x="830" y="60"/>
                  </a:lnTo>
                  <a:lnTo>
                    <a:pt x="852" y="46"/>
                  </a:lnTo>
                  <a:lnTo>
                    <a:pt x="873" y="30"/>
                  </a:lnTo>
                  <a:lnTo>
                    <a:pt x="864" y="28"/>
                  </a:lnTo>
                  <a:lnTo>
                    <a:pt x="853" y="24"/>
                  </a:lnTo>
                  <a:lnTo>
                    <a:pt x="870" y="28"/>
                  </a:lnTo>
                  <a:lnTo>
                    <a:pt x="855" y="20"/>
                  </a:lnTo>
                  <a:lnTo>
                    <a:pt x="853" y="21"/>
                  </a:lnTo>
                  <a:lnTo>
                    <a:pt x="844" y="20"/>
                  </a:lnTo>
                  <a:lnTo>
                    <a:pt x="826" y="15"/>
                  </a:lnTo>
                  <a:lnTo>
                    <a:pt x="790" y="14"/>
                  </a:lnTo>
                  <a:lnTo>
                    <a:pt x="777" y="15"/>
                  </a:lnTo>
                  <a:lnTo>
                    <a:pt x="776" y="9"/>
                  </a:lnTo>
                  <a:lnTo>
                    <a:pt x="760" y="8"/>
                  </a:lnTo>
                  <a:lnTo>
                    <a:pt x="742" y="8"/>
                  </a:lnTo>
                  <a:lnTo>
                    <a:pt x="756" y="4"/>
                  </a:lnTo>
                  <a:lnTo>
                    <a:pt x="728" y="0"/>
                  </a:lnTo>
                  <a:lnTo>
                    <a:pt x="711" y="10"/>
                  </a:lnTo>
                  <a:lnTo>
                    <a:pt x="718" y="15"/>
                  </a:lnTo>
                  <a:lnTo>
                    <a:pt x="728" y="16"/>
                  </a:lnTo>
                  <a:lnTo>
                    <a:pt x="702" y="18"/>
                  </a:lnTo>
                  <a:lnTo>
                    <a:pt x="711" y="21"/>
                  </a:lnTo>
                  <a:lnTo>
                    <a:pt x="693" y="22"/>
                  </a:lnTo>
                  <a:lnTo>
                    <a:pt x="676" y="23"/>
                  </a:lnTo>
                  <a:lnTo>
                    <a:pt x="644" y="23"/>
                  </a:lnTo>
                  <a:lnTo>
                    <a:pt x="657" y="23"/>
                  </a:lnTo>
                  <a:lnTo>
                    <a:pt x="632" y="28"/>
                  </a:lnTo>
                  <a:lnTo>
                    <a:pt x="606" y="33"/>
                  </a:lnTo>
                  <a:lnTo>
                    <a:pt x="597" y="35"/>
                  </a:lnTo>
                  <a:lnTo>
                    <a:pt x="597" y="41"/>
                  </a:lnTo>
                  <a:lnTo>
                    <a:pt x="588" y="40"/>
                  </a:lnTo>
                  <a:lnTo>
                    <a:pt x="603" y="45"/>
                  </a:lnTo>
                  <a:lnTo>
                    <a:pt x="594" y="46"/>
                  </a:lnTo>
                  <a:lnTo>
                    <a:pt x="607" y="50"/>
                  </a:lnTo>
                  <a:lnTo>
                    <a:pt x="607" y="52"/>
                  </a:lnTo>
                  <a:lnTo>
                    <a:pt x="576" y="54"/>
                  </a:lnTo>
                  <a:lnTo>
                    <a:pt x="546" y="58"/>
                  </a:lnTo>
                  <a:lnTo>
                    <a:pt x="550" y="64"/>
                  </a:lnTo>
                  <a:lnTo>
                    <a:pt x="564" y="74"/>
                  </a:lnTo>
                  <a:lnTo>
                    <a:pt x="579" y="77"/>
                  </a:lnTo>
                  <a:lnTo>
                    <a:pt x="601" y="84"/>
                  </a:lnTo>
                  <a:lnTo>
                    <a:pt x="610" y="98"/>
                  </a:lnTo>
                  <a:lnTo>
                    <a:pt x="614" y="104"/>
                  </a:lnTo>
                  <a:lnTo>
                    <a:pt x="608" y="104"/>
                  </a:lnTo>
                  <a:lnTo>
                    <a:pt x="598" y="94"/>
                  </a:lnTo>
                  <a:lnTo>
                    <a:pt x="596" y="100"/>
                  </a:lnTo>
                  <a:lnTo>
                    <a:pt x="589" y="90"/>
                  </a:lnTo>
                  <a:lnTo>
                    <a:pt x="596" y="84"/>
                  </a:lnTo>
                  <a:lnTo>
                    <a:pt x="571" y="82"/>
                  </a:lnTo>
                  <a:lnTo>
                    <a:pt x="546" y="74"/>
                  </a:lnTo>
                  <a:lnTo>
                    <a:pt x="525" y="77"/>
                  </a:lnTo>
                  <a:lnTo>
                    <a:pt x="535" y="81"/>
                  </a:lnTo>
                  <a:lnTo>
                    <a:pt x="512" y="81"/>
                  </a:lnTo>
                  <a:lnTo>
                    <a:pt x="518" y="86"/>
                  </a:lnTo>
                  <a:lnTo>
                    <a:pt x="546" y="90"/>
                  </a:lnTo>
                  <a:lnTo>
                    <a:pt x="552" y="94"/>
                  </a:lnTo>
                  <a:lnTo>
                    <a:pt x="511" y="87"/>
                  </a:lnTo>
                  <a:lnTo>
                    <a:pt x="498" y="69"/>
                  </a:lnTo>
                  <a:lnTo>
                    <a:pt x="488" y="68"/>
                  </a:lnTo>
                  <a:lnTo>
                    <a:pt x="498" y="77"/>
                  </a:lnTo>
                  <a:lnTo>
                    <a:pt x="487" y="84"/>
                  </a:lnTo>
                  <a:lnTo>
                    <a:pt x="492" y="90"/>
                  </a:lnTo>
                  <a:lnTo>
                    <a:pt x="508" y="100"/>
                  </a:lnTo>
                  <a:lnTo>
                    <a:pt x="507" y="112"/>
                  </a:lnTo>
                  <a:lnTo>
                    <a:pt x="518" y="123"/>
                  </a:lnTo>
                  <a:lnTo>
                    <a:pt x="548" y="122"/>
                  </a:lnTo>
                  <a:lnTo>
                    <a:pt x="564" y="125"/>
                  </a:lnTo>
                  <a:lnTo>
                    <a:pt x="571" y="136"/>
                  </a:lnTo>
                  <a:lnTo>
                    <a:pt x="576" y="142"/>
                  </a:lnTo>
                  <a:lnTo>
                    <a:pt x="592" y="146"/>
                  </a:lnTo>
                  <a:lnTo>
                    <a:pt x="567" y="142"/>
                  </a:lnTo>
                  <a:lnTo>
                    <a:pt x="558" y="129"/>
                  </a:lnTo>
                  <a:lnTo>
                    <a:pt x="549" y="124"/>
                  </a:lnTo>
                  <a:lnTo>
                    <a:pt x="528" y="128"/>
                  </a:lnTo>
                  <a:lnTo>
                    <a:pt x="541" y="144"/>
                  </a:lnTo>
                  <a:lnTo>
                    <a:pt x="530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484" y="161"/>
                  </a:lnTo>
                  <a:lnTo>
                    <a:pt x="481" y="158"/>
                  </a:lnTo>
                  <a:lnTo>
                    <a:pt x="502" y="159"/>
                  </a:lnTo>
                  <a:lnTo>
                    <a:pt x="499" y="160"/>
                  </a:lnTo>
                  <a:lnTo>
                    <a:pt x="513" y="159"/>
                  </a:lnTo>
                  <a:lnTo>
                    <a:pt x="511" y="155"/>
                  </a:lnTo>
                  <a:lnTo>
                    <a:pt x="520" y="140"/>
                  </a:lnTo>
                  <a:lnTo>
                    <a:pt x="520" y="132"/>
                  </a:lnTo>
                  <a:lnTo>
                    <a:pt x="500" y="120"/>
                  </a:lnTo>
                  <a:lnTo>
                    <a:pt x="492" y="106"/>
                  </a:lnTo>
                  <a:lnTo>
                    <a:pt x="482" y="92"/>
                  </a:lnTo>
                  <a:lnTo>
                    <a:pt x="470" y="86"/>
                  </a:lnTo>
                  <a:lnTo>
                    <a:pt x="470" y="71"/>
                  </a:lnTo>
                  <a:lnTo>
                    <a:pt x="452" y="66"/>
                  </a:lnTo>
                  <a:lnTo>
                    <a:pt x="428" y="68"/>
                  </a:lnTo>
                  <a:lnTo>
                    <a:pt x="426" y="87"/>
                  </a:lnTo>
                  <a:lnTo>
                    <a:pt x="416" y="94"/>
                  </a:lnTo>
                  <a:lnTo>
                    <a:pt x="420" y="98"/>
                  </a:lnTo>
                  <a:lnTo>
                    <a:pt x="427" y="98"/>
                  </a:lnTo>
                  <a:lnTo>
                    <a:pt x="429" y="107"/>
                  </a:lnTo>
                  <a:lnTo>
                    <a:pt x="433" y="113"/>
                  </a:lnTo>
                  <a:lnTo>
                    <a:pt x="448" y="118"/>
                  </a:lnTo>
                  <a:lnTo>
                    <a:pt x="458" y="125"/>
                  </a:lnTo>
                  <a:lnTo>
                    <a:pt x="464" y="125"/>
                  </a:lnTo>
                  <a:lnTo>
                    <a:pt x="459" y="136"/>
                  </a:lnTo>
                  <a:lnTo>
                    <a:pt x="441" y="126"/>
                  </a:lnTo>
                  <a:lnTo>
                    <a:pt x="412" y="119"/>
                  </a:lnTo>
                  <a:lnTo>
                    <a:pt x="386" y="114"/>
                  </a:lnTo>
                  <a:lnTo>
                    <a:pt x="360" y="111"/>
                  </a:lnTo>
                  <a:lnTo>
                    <a:pt x="355" y="114"/>
                  </a:lnTo>
                  <a:lnTo>
                    <a:pt x="368" y="125"/>
                  </a:lnTo>
                  <a:lnTo>
                    <a:pt x="360" y="130"/>
                  </a:lnTo>
                  <a:lnTo>
                    <a:pt x="360" y="134"/>
                  </a:lnTo>
                  <a:lnTo>
                    <a:pt x="351" y="132"/>
                  </a:lnTo>
                  <a:lnTo>
                    <a:pt x="349" y="125"/>
                  </a:lnTo>
                  <a:lnTo>
                    <a:pt x="332" y="128"/>
                  </a:lnTo>
                  <a:lnTo>
                    <a:pt x="319" y="130"/>
                  </a:lnTo>
                  <a:lnTo>
                    <a:pt x="304" y="135"/>
                  </a:lnTo>
                  <a:lnTo>
                    <a:pt x="285" y="134"/>
                  </a:lnTo>
                  <a:lnTo>
                    <a:pt x="291" y="131"/>
                  </a:lnTo>
                  <a:lnTo>
                    <a:pt x="286" y="126"/>
                  </a:lnTo>
                  <a:lnTo>
                    <a:pt x="296" y="124"/>
                  </a:lnTo>
                  <a:lnTo>
                    <a:pt x="274" y="130"/>
                  </a:lnTo>
                  <a:lnTo>
                    <a:pt x="273" y="132"/>
                  </a:lnTo>
                  <a:lnTo>
                    <a:pt x="249" y="137"/>
                  </a:lnTo>
                  <a:lnTo>
                    <a:pt x="236" y="142"/>
                  </a:lnTo>
                  <a:lnTo>
                    <a:pt x="237" y="144"/>
                  </a:lnTo>
                  <a:lnTo>
                    <a:pt x="226" y="146"/>
                  </a:lnTo>
                  <a:lnTo>
                    <a:pt x="225" y="155"/>
                  </a:lnTo>
                  <a:lnTo>
                    <a:pt x="207" y="156"/>
                  </a:lnTo>
                  <a:lnTo>
                    <a:pt x="194" y="147"/>
                  </a:lnTo>
                  <a:lnTo>
                    <a:pt x="212" y="141"/>
                  </a:lnTo>
                  <a:lnTo>
                    <a:pt x="190" y="130"/>
                  </a:lnTo>
                  <a:lnTo>
                    <a:pt x="166" y="129"/>
                  </a:lnTo>
                  <a:lnTo>
                    <a:pt x="181" y="135"/>
                  </a:lnTo>
                  <a:lnTo>
                    <a:pt x="186" y="152"/>
                  </a:lnTo>
                  <a:lnTo>
                    <a:pt x="192" y="162"/>
                  </a:lnTo>
                  <a:lnTo>
                    <a:pt x="190" y="170"/>
                  </a:lnTo>
                  <a:lnTo>
                    <a:pt x="184" y="170"/>
                  </a:lnTo>
                  <a:lnTo>
                    <a:pt x="180" y="164"/>
                  </a:lnTo>
                  <a:lnTo>
                    <a:pt x="166" y="161"/>
                  </a:lnTo>
                  <a:lnTo>
                    <a:pt x="154" y="171"/>
                  </a:lnTo>
                  <a:lnTo>
                    <a:pt x="142" y="179"/>
                  </a:lnTo>
                  <a:lnTo>
                    <a:pt x="154" y="192"/>
                  </a:lnTo>
                  <a:lnTo>
                    <a:pt x="127" y="189"/>
                  </a:lnTo>
                  <a:lnTo>
                    <a:pt x="109" y="183"/>
                  </a:lnTo>
                  <a:lnTo>
                    <a:pt x="110" y="190"/>
                  </a:lnTo>
                  <a:lnTo>
                    <a:pt x="123" y="196"/>
                  </a:lnTo>
                  <a:lnTo>
                    <a:pt x="129" y="201"/>
                  </a:lnTo>
                  <a:lnTo>
                    <a:pt x="114" y="203"/>
                  </a:lnTo>
                  <a:lnTo>
                    <a:pt x="90" y="191"/>
                  </a:lnTo>
                  <a:lnTo>
                    <a:pt x="81" y="178"/>
                  </a:lnTo>
                  <a:lnTo>
                    <a:pt x="80" y="173"/>
                  </a:lnTo>
                  <a:lnTo>
                    <a:pt x="82" y="173"/>
                  </a:lnTo>
                  <a:lnTo>
                    <a:pt x="66" y="165"/>
                  </a:lnTo>
                  <a:lnTo>
                    <a:pt x="60" y="161"/>
                  </a:lnTo>
                  <a:lnTo>
                    <a:pt x="44" y="153"/>
                  </a:lnTo>
                  <a:lnTo>
                    <a:pt x="54" y="155"/>
                  </a:lnTo>
                  <a:lnTo>
                    <a:pt x="86" y="161"/>
                  </a:lnTo>
                  <a:lnTo>
                    <a:pt x="118" y="168"/>
                  </a:lnTo>
                  <a:lnTo>
                    <a:pt x="148" y="161"/>
                  </a:lnTo>
                  <a:lnTo>
                    <a:pt x="152" y="150"/>
                  </a:lnTo>
                  <a:lnTo>
                    <a:pt x="140" y="142"/>
                  </a:lnTo>
                  <a:lnTo>
                    <a:pt x="106" y="131"/>
                  </a:lnTo>
                  <a:lnTo>
                    <a:pt x="72" y="120"/>
                  </a:lnTo>
                  <a:lnTo>
                    <a:pt x="52" y="122"/>
                  </a:lnTo>
                  <a:lnTo>
                    <a:pt x="46" y="123"/>
                  </a:lnTo>
                  <a:lnTo>
                    <a:pt x="51" y="117"/>
                  </a:lnTo>
                  <a:lnTo>
                    <a:pt x="43" y="118"/>
                  </a:lnTo>
                  <a:lnTo>
                    <a:pt x="33" y="113"/>
                  </a:lnTo>
                  <a:lnTo>
                    <a:pt x="45" y="112"/>
                  </a:lnTo>
                  <a:lnTo>
                    <a:pt x="31" y="110"/>
                  </a:lnTo>
                  <a:lnTo>
                    <a:pt x="25" y="113"/>
                  </a:lnTo>
                  <a:lnTo>
                    <a:pt x="19" y="111"/>
                  </a:lnTo>
                  <a:lnTo>
                    <a:pt x="19" y="116"/>
                  </a:lnTo>
                  <a:lnTo>
                    <a:pt x="12" y="116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0" y="136"/>
                  </a:lnTo>
                  <a:lnTo>
                    <a:pt x="18" y="146"/>
                  </a:lnTo>
                  <a:lnTo>
                    <a:pt x="10" y="158"/>
                  </a:lnTo>
                  <a:lnTo>
                    <a:pt x="25" y="174"/>
                  </a:lnTo>
                  <a:lnTo>
                    <a:pt x="26" y="189"/>
                  </a:lnTo>
                  <a:lnTo>
                    <a:pt x="31" y="194"/>
                  </a:lnTo>
                  <a:lnTo>
                    <a:pt x="38" y="201"/>
                  </a:lnTo>
                  <a:lnTo>
                    <a:pt x="32" y="206"/>
                  </a:lnTo>
                  <a:lnTo>
                    <a:pt x="55" y="219"/>
                  </a:lnTo>
                  <a:lnTo>
                    <a:pt x="45" y="228"/>
                  </a:lnTo>
                  <a:lnTo>
                    <a:pt x="37" y="238"/>
                  </a:lnTo>
                  <a:lnTo>
                    <a:pt x="27" y="248"/>
                  </a:lnTo>
                  <a:lnTo>
                    <a:pt x="18" y="257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7" y="260"/>
                  </a:lnTo>
                  <a:lnTo>
                    <a:pt x="50" y="267"/>
                  </a:lnTo>
                  <a:lnTo>
                    <a:pt x="36" y="266"/>
                  </a:lnTo>
                  <a:lnTo>
                    <a:pt x="25" y="272"/>
                  </a:lnTo>
                  <a:lnTo>
                    <a:pt x="21" y="276"/>
                  </a:lnTo>
                  <a:lnTo>
                    <a:pt x="25" y="291"/>
                  </a:lnTo>
                  <a:lnTo>
                    <a:pt x="19" y="302"/>
                  </a:lnTo>
                  <a:lnTo>
                    <a:pt x="27" y="314"/>
                  </a:lnTo>
                  <a:lnTo>
                    <a:pt x="37" y="333"/>
                  </a:lnTo>
                  <a:lnTo>
                    <a:pt x="57" y="336"/>
                  </a:lnTo>
                  <a:lnTo>
                    <a:pt x="79" y="340"/>
                  </a:lnTo>
                  <a:lnTo>
                    <a:pt x="81" y="359"/>
                  </a:lnTo>
                  <a:lnTo>
                    <a:pt x="99" y="375"/>
                  </a:lnTo>
                  <a:lnTo>
                    <a:pt x="94" y="380"/>
                  </a:lnTo>
                  <a:lnTo>
                    <a:pt x="98" y="395"/>
                  </a:lnTo>
                  <a:lnTo>
                    <a:pt x="109" y="392"/>
                  </a:lnTo>
                  <a:lnTo>
                    <a:pt x="132" y="394"/>
                  </a:lnTo>
                  <a:lnTo>
                    <a:pt x="134" y="400"/>
                  </a:lnTo>
                  <a:lnTo>
                    <a:pt x="152" y="416"/>
                  </a:lnTo>
                  <a:lnTo>
                    <a:pt x="170" y="431"/>
                  </a:lnTo>
                  <a:lnTo>
                    <a:pt x="180" y="430"/>
                  </a:lnTo>
                  <a:lnTo>
                    <a:pt x="200" y="436"/>
                  </a:lnTo>
                  <a:lnTo>
                    <a:pt x="222" y="443"/>
                  </a:lnTo>
                  <a:lnTo>
                    <a:pt x="230" y="467"/>
                  </a:lnTo>
                  <a:lnTo>
                    <a:pt x="219" y="473"/>
                  </a:lnTo>
                  <a:lnTo>
                    <a:pt x="214" y="483"/>
                  </a:lnTo>
                  <a:lnTo>
                    <a:pt x="217" y="486"/>
                  </a:lnTo>
                  <a:lnTo>
                    <a:pt x="206" y="492"/>
                  </a:lnTo>
                  <a:lnTo>
                    <a:pt x="199" y="495"/>
                  </a:lnTo>
                  <a:lnTo>
                    <a:pt x="211" y="504"/>
                  </a:lnTo>
                  <a:lnTo>
                    <a:pt x="206" y="503"/>
                  </a:lnTo>
                  <a:lnTo>
                    <a:pt x="205" y="509"/>
                  </a:lnTo>
                  <a:lnTo>
                    <a:pt x="202" y="504"/>
                  </a:lnTo>
                  <a:lnTo>
                    <a:pt x="201" y="515"/>
                  </a:lnTo>
                  <a:lnTo>
                    <a:pt x="189" y="516"/>
                  </a:lnTo>
                  <a:lnTo>
                    <a:pt x="186" y="520"/>
                  </a:lnTo>
                  <a:lnTo>
                    <a:pt x="207" y="531"/>
                  </a:lnTo>
                  <a:lnTo>
                    <a:pt x="229" y="543"/>
                  </a:lnTo>
                  <a:lnTo>
                    <a:pt x="230" y="540"/>
                  </a:lnTo>
                  <a:lnTo>
                    <a:pt x="246" y="542"/>
                  </a:lnTo>
                  <a:lnTo>
                    <a:pt x="262" y="543"/>
                  </a:lnTo>
                  <a:lnTo>
                    <a:pt x="284" y="552"/>
                  </a:lnTo>
                  <a:lnTo>
                    <a:pt x="306" y="561"/>
                  </a:lnTo>
                  <a:lnTo>
                    <a:pt x="327" y="569"/>
                  </a:lnTo>
                  <a:lnTo>
                    <a:pt x="349" y="578"/>
                  </a:lnTo>
                  <a:lnTo>
                    <a:pt x="373" y="582"/>
                  </a:lnTo>
                  <a:lnTo>
                    <a:pt x="361" y="568"/>
                  </a:lnTo>
                  <a:lnTo>
                    <a:pt x="348" y="555"/>
                  </a:lnTo>
                  <a:lnTo>
                    <a:pt x="346" y="543"/>
                  </a:lnTo>
                  <a:lnTo>
                    <a:pt x="345" y="548"/>
                  </a:lnTo>
                  <a:lnTo>
                    <a:pt x="337" y="534"/>
                  </a:lnTo>
                  <a:lnTo>
                    <a:pt x="332" y="530"/>
                  </a:lnTo>
                  <a:lnTo>
                    <a:pt x="339" y="512"/>
                  </a:lnTo>
                  <a:lnTo>
                    <a:pt x="355" y="506"/>
                  </a:lnTo>
                  <a:lnTo>
                    <a:pt x="362" y="501"/>
                  </a:lnTo>
                  <a:lnTo>
                    <a:pt x="360" y="497"/>
                  </a:lnTo>
                  <a:lnTo>
                    <a:pt x="349" y="480"/>
                  </a:lnTo>
                  <a:lnTo>
                    <a:pt x="332" y="467"/>
                  </a:lnTo>
                  <a:lnTo>
                    <a:pt x="315" y="454"/>
                  </a:lnTo>
                  <a:lnTo>
                    <a:pt x="318" y="435"/>
                  </a:lnTo>
                  <a:lnTo>
                    <a:pt x="320" y="416"/>
                  </a:lnTo>
                  <a:lnTo>
                    <a:pt x="337" y="423"/>
                  </a:lnTo>
                  <a:lnTo>
                    <a:pt x="339" y="416"/>
                  </a:lnTo>
                  <a:lnTo>
                    <a:pt x="350" y="407"/>
                  </a:lnTo>
                  <a:lnTo>
                    <a:pt x="361" y="400"/>
                  </a:lnTo>
                  <a:lnTo>
                    <a:pt x="380" y="399"/>
                  </a:lnTo>
                  <a:lnTo>
                    <a:pt x="399" y="407"/>
                  </a:lnTo>
                  <a:lnTo>
                    <a:pt x="418" y="416"/>
                  </a:lnTo>
                  <a:lnTo>
                    <a:pt x="439" y="414"/>
                  </a:lnTo>
                  <a:lnTo>
                    <a:pt x="466" y="414"/>
                  </a:lnTo>
                  <a:lnTo>
                    <a:pt x="493" y="418"/>
                  </a:lnTo>
                  <a:lnTo>
                    <a:pt x="495" y="413"/>
                  </a:lnTo>
                  <a:lnTo>
                    <a:pt x="481" y="396"/>
                  </a:lnTo>
                  <a:lnTo>
                    <a:pt x="487" y="376"/>
                  </a:lnTo>
                  <a:lnTo>
                    <a:pt x="500" y="377"/>
                  </a:lnTo>
                  <a:lnTo>
                    <a:pt x="483" y="369"/>
                  </a:lnTo>
                  <a:lnTo>
                    <a:pt x="501" y="365"/>
                  </a:lnTo>
                  <a:lnTo>
                    <a:pt x="519" y="363"/>
                  </a:lnTo>
                  <a:lnTo>
                    <a:pt x="536" y="358"/>
                  </a:lnTo>
                  <a:lnTo>
                    <a:pt x="553" y="353"/>
                  </a:lnTo>
                  <a:lnTo>
                    <a:pt x="568" y="348"/>
                  </a:lnTo>
                  <a:lnTo>
                    <a:pt x="585" y="344"/>
                  </a:lnTo>
                  <a:lnTo>
                    <a:pt x="598" y="342"/>
                  </a:lnTo>
                  <a:lnTo>
                    <a:pt x="608" y="353"/>
                  </a:lnTo>
                  <a:lnTo>
                    <a:pt x="634" y="363"/>
                  </a:lnTo>
                  <a:lnTo>
                    <a:pt x="645" y="368"/>
                  </a:lnTo>
                  <a:lnTo>
                    <a:pt x="656" y="370"/>
                  </a:lnTo>
                  <a:lnTo>
                    <a:pt x="674" y="363"/>
                  </a:lnTo>
                  <a:lnTo>
                    <a:pt x="691" y="357"/>
                  </a:lnTo>
                  <a:lnTo>
                    <a:pt x="694" y="359"/>
                  </a:lnTo>
                  <a:lnTo>
                    <a:pt x="692" y="368"/>
                  </a:lnTo>
                  <a:lnTo>
                    <a:pt x="711" y="381"/>
                  </a:lnTo>
                  <a:lnTo>
                    <a:pt x="729" y="393"/>
                  </a:lnTo>
                  <a:lnTo>
                    <a:pt x="748" y="406"/>
                  </a:lnTo>
                  <a:lnTo>
                    <a:pt x="768" y="419"/>
                  </a:lnTo>
                  <a:lnTo>
                    <a:pt x="771" y="414"/>
                  </a:lnTo>
                  <a:lnTo>
                    <a:pt x="781" y="418"/>
                  </a:lnTo>
                  <a:lnTo>
                    <a:pt x="799" y="416"/>
                  </a:lnTo>
                  <a:lnTo>
                    <a:pt x="818" y="428"/>
                  </a:lnTo>
                  <a:lnTo>
                    <a:pt x="837" y="438"/>
                  </a:lnTo>
                  <a:lnTo>
                    <a:pt x="855" y="435"/>
                  </a:lnTo>
                  <a:lnTo>
                    <a:pt x="872" y="452"/>
                  </a:lnTo>
                  <a:lnTo>
                    <a:pt x="883" y="450"/>
                  </a:lnTo>
                  <a:lnTo>
                    <a:pt x="890" y="444"/>
                  </a:lnTo>
                  <a:lnTo>
                    <a:pt x="902" y="438"/>
                  </a:lnTo>
                  <a:lnTo>
                    <a:pt x="916" y="431"/>
                  </a:lnTo>
                  <a:lnTo>
                    <a:pt x="930" y="423"/>
                  </a:lnTo>
                  <a:lnTo>
                    <a:pt x="958" y="425"/>
                  </a:lnTo>
                  <a:lnTo>
                    <a:pt x="963" y="431"/>
                  </a:lnTo>
                  <a:lnTo>
                    <a:pt x="985" y="435"/>
                  </a:lnTo>
                  <a:lnTo>
                    <a:pt x="1005" y="438"/>
                  </a:lnTo>
                  <a:lnTo>
                    <a:pt x="1016" y="430"/>
                  </a:lnTo>
                  <a:lnTo>
                    <a:pt x="1003" y="418"/>
                  </a:lnTo>
                  <a:lnTo>
                    <a:pt x="1006" y="400"/>
                  </a:lnTo>
                  <a:lnTo>
                    <a:pt x="1030" y="406"/>
                  </a:lnTo>
                  <a:lnTo>
                    <a:pt x="1054" y="411"/>
                  </a:lnTo>
                  <a:lnTo>
                    <a:pt x="1065" y="422"/>
                  </a:lnTo>
                  <a:lnTo>
                    <a:pt x="1087" y="432"/>
                  </a:lnTo>
                  <a:lnTo>
                    <a:pt x="1111" y="428"/>
                  </a:lnTo>
                  <a:lnTo>
                    <a:pt x="1130" y="431"/>
                  </a:lnTo>
                  <a:lnTo>
                    <a:pt x="1150" y="436"/>
                  </a:lnTo>
                  <a:lnTo>
                    <a:pt x="1158" y="442"/>
                  </a:lnTo>
                  <a:lnTo>
                    <a:pt x="1186" y="449"/>
                  </a:lnTo>
                  <a:lnTo>
                    <a:pt x="1203" y="447"/>
                  </a:lnTo>
                  <a:lnTo>
                    <a:pt x="1220" y="443"/>
                  </a:lnTo>
                  <a:lnTo>
                    <a:pt x="1236" y="431"/>
                  </a:lnTo>
                  <a:lnTo>
                    <a:pt x="1262" y="437"/>
                  </a:lnTo>
                  <a:lnTo>
                    <a:pt x="1275" y="438"/>
                  </a:lnTo>
                  <a:lnTo>
                    <a:pt x="1296" y="442"/>
                  </a:lnTo>
                  <a:lnTo>
                    <a:pt x="1306" y="431"/>
                  </a:lnTo>
                  <a:lnTo>
                    <a:pt x="1302" y="418"/>
                  </a:lnTo>
                  <a:lnTo>
                    <a:pt x="1300" y="398"/>
                  </a:lnTo>
                  <a:lnTo>
                    <a:pt x="1291" y="390"/>
                  </a:lnTo>
                  <a:lnTo>
                    <a:pt x="1285" y="388"/>
                  </a:lnTo>
                  <a:lnTo>
                    <a:pt x="1294" y="378"/>
                  </a:lnTo>
                  <a:lnTo>
                    <a:pt x="1312" y="377"/>
                  </a:lnTo>
                  <a:lnTo>
                    <a:pt x="1330" y="377"/>
                  </a:lnTo>
                  <a:lnTo>
                    <a:pt x="1365" y="388"/>
                  </a:lnTo>
                  <a:lnTo>
                    <a:pt x="1380" y="401"/>
                  </a:lnTo>
                  <a:lnTo>
                    <a:pt x="1394" y="413"/>
                  </a:lnTo>
                  <a:lnTo>
                    <a:pt x="1408" y="425"/>
                  </a:lnTo>
                  <a:lnTo>
                    <a:pt x="1423" y="437"/>
                  </a:lnTo>
                  <a:lnTo>
                    <a:pt x="1438" y="443"/>
                  </a:lnTo>
                  <a:lnTo>
                    <a:pt x="1464" y="450"/>
                  </a:lnTo>
                  <a:lnTo>
                    <a:pt x="1479" y="456"/>
                  </a:lnTo>
                  <a:lnTo>
                    <a:pt x="1497" y="476"/>
                  </a:lnTo>
                  <a:lnTo>
                    <a:pt x="1519" y="473"/>
                  </a:lnTo>
                  <a:lnTo>
                    <a:pt x="1540" y="465"/>
                  </a:lnTo>
                  <a:lnTo>
                    <a:pt x="1549" y="480"/>
                  </a:lnTo>
                  <a:lnTo>
                    <a:pt x="1551" y="501"/>
                  </a:lnTo>
                  <a:lnTo>
                    <a:pt x="1555" y="522"/>
                  </a:lnTo>
                  <a:lnTo>
                    <a:pt x="1536" y="519"/>
                  </a:lnTo>
                  <a:lnTo>
                    <a:pt x="1533" y="528"/>
                  </a:lnTo>
                  <a:lnTo>
                    <a:pt x="1543" y="544"/>
                  </a:lnTo>
                  <a:lnTo>
                    <a:pt x="1552" y="560"/>
                  </a:lnTo>
                  <a:lnTo>
                    <a:pt x="1546" y="564"/>
                  </a:lnTo>
                  <a:lnTo>
                    <a:pt x="1550" y="569"/>
                  </a:lnTo>
                  <a:lnTo>
                    <a:pt x="1554" y="572"/>
                  </a:lnTo>
                  <a:lnTo>
                    <a:pt x="1551" y="566"/>
                  </a:lnTo>
                  <a:lnTo>
                    <a:pt x="1554" y="566"/>
                  </a:lnTo>
                  <a:lnTo>
                    <a:pt x="1561" y="555"/>
                  </a:lnTo>
                  <a:lnTo>
                    <a:pt x="1566" y="554"/>
                  </a:lnTo>
                  <a:lnTo>
                    <a:pt x="1570" y="561"/>
                  </a:lnTo>
                  <a:lnTo>
                    <a:pt x="1581" y="562"/>
                  </a:lnTo>
                  <a:lnTo>
                    <a:pt x="1598" y="556"/>
                  </a:lnTo>
                  <a:lnTo>
                    <a:pt x="1603" y="544"/>
                  </a:lnTo>
                  <a:lnTo>
                    <a:pt x="1608" y="532"/>
                  </a:lnTo>
                  <a:lnTo>
                    <a:pt x="1610" y="515"/>
                  </a:lnTo>
                  <a:lnTo>
                    <a:pt x="1611" y="498"/>
                  </a:lnTo>
                  <a:lnTo>
                    <a:pt x="1614" y="482"/>
                  </a:lnTo>
                  <a:lnTo>
                    <a:pt x="1615" y="465"/>
                  </a:lnTo>
                  <a:lnTo>
                    <a:pt x="1608" y="450"/>
                  </a:lnTo>
                  <a:lnTo>
                    <a:pt x="1600" y="436"/>
                  </a:lnTo>
                  <a:lnTo>
                    <a:pt x="1592" y="426"/>
                  </a:lnTo>
                  <a:lnTo>
                    <a:pt x="1588" y="414"/>
                  </a:lnTo>
                  <a:lnTo>
                    <a:pt x="1584" y="404"/>
                  </a:lnTo>
                  <a:lnTo>
                    <a:pt x="1574" y="392"/>
                  </a:lnTo>
                  <a:lnTo>
                    <a:pt x="1558" y="382"/>
                  </a:lnTo>
                  <a:lnTo>
                    <a:pt x="1567" y="382"/>
                  </a:lnTo>
                  <a:lnTo>
                    <a:pt x="1532" y="364"/>
                  </a:lnTo>
                  <a:lnTo>
                    <a:pt x="1514" y="362"/>
                  </a:lnTo>
                  <a:lnTo>
                    <a:pt x="1519" y="369"/>
                  </a:lnTo>
                  <a:lnTo>
                    <a:pt x="1507" y="375"/>
                  </a:lnTo>
                  <a:lnTo>
                    <a:pt x="1507" y="369"/>
                  </a:lnTo>
                  <a:lnTo>
                    <a:pt x="1498" y="366"/>
                  </a:lnTo>
                  <a:lnTo>
                    <a:pt x="1497" y="369"/>
                  </a:lnTo>
                  <a:lnTo>
                    <a:pt x="1485" y="358"/>
                  </a:lnTo>
                  <a:lnTo>
                    <a:pt x="1462" y="354"/>
                  </a:lnTo>
                  <a:lnTo>
                    <a:pt x="1467" y="340"/>
                  </a:lnTo>
                  <a:lnTo>
                    <a:pt x="1472" y="324"/>
                  </a:lnTo>
                  <a:lnTo>
                    <a:pt x="1477" y="314"/>
                  </a:lnTo>
                  <a:lnTo>
                    <a:pt x="1480" y="304"/>
                  </a:lnTo>
                  <a:lnTo>
                    <a:pt x="1477" y="296"/>
                  </a:lnTo>
                  <a:lnTo>
                    <a:pt x="1483" y="281"/>
                  </a:lnTo>
                  <a:lnTo>
                    <a:pt x="1500" y="279"/>
                  </a:lnTo>
                  <a:lnTo>
                    <a:pt x="1516" y="275"/>
                  </a:lnTo>
                  <a:lnTo>
                    <a:pt x="1521" y="275"/>
                  </a:lnTo>
                  <a:lnTo>
                    <a:pt x="1528" y="279"/>
                  </a:lnTo>
                  <a:lnTo>
                    <a:pt x="1531" y="276"/>
                  </a:lnTo>
                  <a:lnTo>
                    <a:pt x="1563" y="279"/>
                  </a:lnTo>
                  <a:lnTo>
                    <a:pt x="1563" y="275"/>
                  </a:lnTo>
                  <a:lnTo>
                    <a:pt x="1561" y="272"/>
                  </a:lnTo>
                  <a:lnTo>
                    <a:pt x="1586" y="273"/>
                  </a:lnTo>
                  <a:lnTo>
                    <a:pt x="1605" y="278"/>
                  </a:lnTo>
                  <a:lnTo>
                    <a:pt x="1599" y="280"/>
                  </a:lnTo>
                  <a:lnTo>
                    <a:pt x="1604" y="286"/>
                  </a:lnTo>
                  <a:lnTo>
                    <a:pt x="1617" y="284"/>
                  </a:lnTo>
                  <a:lnTo>
                    <a:pt x="1628" y="280"/>
                  </a:lnTo>
                  <a:lnTo>
                    <a:pt x="1647" y="280"/>
                  </a:lnTo>
                  <a:lnTo>
                    <a:pt x="1644" y="276"/>
                  </a:lnTo>
                  <a:lnTo>
                    <a:pt x="1630" y="275"/>
                  </a:lnTo>
                  <a:lnTo>
                    <a:pt x="1626" y="270"/>
                  </a:lnTo>
                  <a:lnTo>
                    <a:pt x="1626" y="255"/>
                  </a:lnTo>
                  <a:lnTo>
                    <a:pt x="1624" y="238"/>
                  </a:lnTo>
                  <a:lnTo>
                    <a:pt x="1652" y="238"/>
                  </a:lnTo>
                  <a:lnTo>
                    <a:pt x="1658" y="236"/>
                  </a:lnTo>
                  <a:lnTo>
                    <a:pt x="1672" y="251"/>
                  </a:lnTo>
                  <a:lnTo>
                    <a:pt x="1675" y="249"/>
                  </a:lnTo>
                  <a:lnTo>
                    <a:pt x="1683" y="256"/>
                  </a:lnTo>
                  <a:lnTo>
                    <a:pt x="1690" y="240"/>
                  </a:lnTo>
                  <a:lnTo>
                    <a:pt x="1699" y="240"/>
                  </a:lnTo>
                  <a:lnTo>
                    <a:pt x="1684" y="226"/>
                  </a:lnTo>
                  <a:lnTo>
                    <a:pt x="1688" y="224"/>
                  </a:lnTo>
                  <a:lnTo>
                    <a:pt x="1711" y="226"/>
                  </a:lnTo>
                  <a:lnTo>
                    <a:pt x="1713" y="228"/>
                  </a:lnTo>
                  <a:lnTo>
                    <a:pt x="1701" y="228"/>
                  </a:lnTo>
                  <a:lnTo>
                    <a:pt x="1712" y="239"/>
                  </a:lnTo>
                  <a:lnTo>
                    <a:pt x="1722" y="251"/>
                  </a:lnTo>
                  <a:lnTo>
                    <a:pt x="1714" y="256"/>
                  </a:lnTo>
                  <a:lnTo>
                    <a:pt x="1712" y="269"/>
                  </a:lnTo>
                  <a:lnTo>
                    <a:pt x="1708" y="282"/>
                  </a:lnTo>
                  <a:lnTo>
                    <a:pt x="1707" y="299"/>
                  </a:lnTo>
                  <a:lnTo>
                    <a:pt x="1694" y="302"/>
                  </a:lnTo>
                  <a:lnTo>
                    <a:pt x="1700" y="308"/>
                  </a:lnTo>
                  <a:lnTo>
                    <a:pt x="1702" y="318"/>
                  </a:lnTo>
                  <a:lnTo>
                    <a:pt x="1713" y="333"/>
                  </a:lnTo>
                  <a:lnTo>
                    <a:pt x="1725" y="347"/>
                  </a:lnTo>
                  <a:lnTo>
                    <a:pt x="1746" y="365"/>
                  </a:lnTo>
                  <a:lnTo>
                    <a:pt x="1767" y="383"/>
                  </a:lnTo>
                  <a:lnTo>
                    <a:pt x="1788" y="401"/>
                  </a:lnTo>
                  <a:lnTo>
                    <a:pt x="1808" y="418"/>
                  </a:lnTo>
                  <a:lnTo>
                    <a:pt x="1814" y="407"/>
                  </a:lnTo>
                  <a:lnTo>
                    <a:pt x="1802" y="384"/>
                  </a:lnTo>
                  <a:lnTo>
                    <a:pt x="1807" y="381"/>
                  </a:lnTo>
                  <a:lnTo>
                    <a:pt x="1818" y="382"/>
                  </a:lnTo>
                  <a:lnTo>
                    <a:pt x="1814" y="380"/>
                  </a:lnTo>
                  <a:lnTo>
                    <a:pt x="1802" y="363"/>
                  </a:lnTo>
                  <a:lnTo>
                    <a:pt x="1818" y="356"/>
                  </a:lnTo>
                  <a:lnTo>
                    <a:pt x="1796" y="338"/>
                  </a:lnTo>
                  <a:lnTo>
                    <a:pt x="1796" y="328"/>
                  </a:lnTo>
                  <a:lnTo>
                    <a:pt x="1797" y="326"/>
                  </a:lnTo>
                  <a:lnTo>
                    <a:pt x="1797" y="329"/>
                  </a:lnTo>
                  <a:lnTo>
                    <a:pt x="1807" y="333"/>
                  </a:lnTo>
                  <a:lnTo>
                    <a:pt x="1796" y="321"/>
                  </a:lnTo>
                  <a:lnTo>
                    <a:pt x="1789" y="320"/>
                  </a:lnTo>
                  <a:lnTo>
                    <a:pt x="1774" y="302"/>
                  </a:lnTo>
                  <a:lnTo>
                    <a:pt x="1767" y="303"/>
                  </a:lnTo>
                  <a:lnTo>
                    <a:pt x="1754" y="298"/>
                  </a:lnTo>
                  <a:lnTo>
                    <a:pt x="1747" y="280"/>
                  </a:lnTo>
                  <a:lnTo>
                    <a:pt x="1740" y="269"/>
                  </a:lnTo>
                  <a:lnTo>
                    <a:pt x="1748" y="266"/>
                  </a:lnTo>
                  <a:lnTo>
                    <a:pt x="1759" y="269"/>
                  </a:lnTo>
                  <a:lnTo>
                    <a:pt x="1756" y="264"/>
                  </a:lnTo>
                  <a:lnTo>
                    <a:pt x="1762" y="258"/>
                  </a:lnTo>
                  <a:lnTo>
                    <a:pt x="1774" y="269"/>
                  </a:lnTo>
                  <a:lnTo>
                    <a:pt x="1776" y="262"/>
                  </a:lnTo>
                  <a:lnTo>
                    <a:pt x="1798" y="256"/>
                  </a:lnTo>
                  <a:lnTo>
                    <a:pt x="1821" y="266"/>
                  </a:lnTo>
                  <a:lnTo>
                    <a:pt x="1821" y="262"/>
                  </a:lnTo>
                  <a:lnTo>
                    <a:pt x="1827" y="250"/>
                  </a:lnTo>
                  <a:lnTo>
                    <a:pt x="1828" y="249"/>
                  </a:lnTo>
                  <a:lnTo>
                    <a:pt x="1827" y="244"/>
                  </a:lnTo>
                  <a:lnTo>
                    <a:pt x="1830" y="242"/>
                  </a:lnTo>
                  <a:lnTo>
                    <a:pt x="1843" y="233"/>
                  </a:lnTo>
                  <a:lnTo>
                    <a:pt x="1856" y="225"/>
                  </a:lnTo>
                  <a:lnTo>
                    <a:pt x="1849" y="222"/>
                  </a:lnTo>
                  <a:lnTo>
                    <a:pt x="1854" y="222"/>
                  </a:lnTo>
                  <a:lnTo>
                    <a:pt x="1882" y="228"/>
                  </a:lnTo>
                  <a:lnTo>
                    <a:pt x="1884" y="225"/>
                  </a:lnTo>
                  <a:lnTo>
                    <a:pt x="1870" y="218"/>
                  </a:lnTo>
                  <a:lnTo>
                    <a:pt x="1856" y="210"/>
                  </a:lnTo>
                  <a:lnTo>
                    <a:pt x="1849" y="208"/>
                  </a:lnTo>
                  <a:lnTo>
                    <a:pt x="1827" y="195"/>
                  </a:lnTo>
                  <a:lnTo>
                    <a:pt x="1826" y="197"/>
                  </a:lnTo>
                  <a:lnTo>
                    <a:pt x="1810" y="189"/>
                  </a:lnTo>
                  <a:lnTo>
                    <a:pt x="1820" y="190"/>
                  </a:lnTo>
                  <a:lnTo>
                    <a:pt x="1833" y="189"/>
                  </a:lnTo>
                  <a:lnTo>
                    <a:pt x="1810" y="172"/>
                  </a:lnTo>
                  <a:lnTo>
                    <a:pt x="1788" y="156"/>
                  </a:lnTo>
                  <a:lnTo>
                    <a:pt x="1765" y="140"/>
                  </a:lnTo>
                  <a:lnTo>
                    <a:pt x="1741" y="124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" name="Freeform 382"/>
            <p:cNvSpPr>
              <a:spLocks noChangeAspect="1"/>
            </p:cNvSpPr>
            <p:nvPr/>
          </p:nvSpPr>
          <p:spPr bwMode="auto">
            <a:xfrm>
              <a:off x="7202020" y="2384072"/>
              <a:ext cx="200621" cy="249232"/>
            </a:xfrm>
            <a:custGeom>
              <a:avLst/>
              <a:gdLst>
                <a:gd name="T0" fmla="*/ 127 w 131"/>
                <a:gd name="T1" fmla="*/ 111 h 147"/>
                <a:gd name="T2" fmla="*/ 108 w 131"/>
                <a:gd name="T3" fmla="*/ 94 h 147"/>
                <a:gd name="T4" fmla="*/ 89 w 131"/>
                <a:gd name="T5" fmla="*/ 77 h 147"/>
                <a:gd name="T6" fmla="*/ 69 w 131"/>
                <a:gd name="T7" fmla="*/ 61 h 147"/>
                <a:gd name="T8" fmla="*/ 48 w 131"/>
                <a:gd name="T9" fmla="*/ 44 h 147"/>
                <a:gd name="T10" fmla="*/ 44 w 131"/>
                <a:gd name="T11" fmla="*/ 37 h 147"/>
                <a:gd name="T12" fmla="*/ 24 w 131"/>
                <a:gd name="T13" fmla="*/ 19 h 147"/>
                <a:gd name="T14" fmla="*/ 4 w 131"/>
                <a:gd name="T15" fmla="*/ 0 h 147"/>
                <a:gd name="T16" fmla="*/ 0 w 131"/>
                <a:gd name="T17" fmla="*/ 3 h 147"/>
                <a:gd name="T18" fmla="*/ 14 w 131"/>
                <a:gd name="T19" fmla="*/ 13 h 147"/>
                <a:gd name="T20" fmla="*/ 14 w 131"/>
                <a:gd name="T21" fmla="*/ 20 h 147"/>
                <a:gd name="T22" fmla="*/ 7 w 131"/>
                <a:gd name="T23" fmla="*/ 20 h 147"/>
                <a:gd name="T24" fmla="*/ 22 w 131"/>
                <a:gd name="T25" fmla="*/ 37 h 147"/>
                <a:gd name="T26" fmla="*/ 39 w 131"/>
                <a:gd name="T27" fmla="*/ 54 h 147"/>
                <a:gd name="T28" fmla="*/ 54 w 131"/>
                <a:gd name="T29" fmla="*/ 71 h 147"/>
                <a:gd name="T30" fmla="*/ 69 w 131"/>
                <a:gd name="T31" fmla="*/ 89 h 147"/>
                <a:gd name="T32" fmla="*/ 81 w 131"/>
                <a:gd name="T33" fmla="*/ 109 h 147"/>
                <a:gd name="T34" fmla="*/ 94 w 131"/>
                <a:gd name="T35" fmla="*/ 125 h 147"/>
                <a:gd name="T36" fmla="*/ 107 w 131"/>
                <a:gd name="T37" fmla="*/ 140 h 147"/>
                <a:gd name="T38" fmla="*/ 121 w 131"/>
                <a:gd name="T39" fmla="*/ 160 h 147"/>
                <a:gd name="T40" fmla="*/ 125 w 131"/>
                <a:gd name="T41" fmla="*/ 160 h 147"/>
                <a:gd name="T42" fmla="*/ 124 w 131"/>
                <a:gd name="T43" fmla="*/ 147 h 147"/>
                <a:gd name="T44" fmla="*/ 138 w 131"/>
                <a:gd name="T45" fmla="*/ 153 h 147"/>
                <a:gd name="T46" fmla="*/ 145 w 131"/>
                <a:gd name="T47" fmla="*/ 162 h 147"/>
                <a:gd name="T48" fmla="*/ 133 w 131"/>
                <a:gd name="T49" fmla="*/ 147 h 147"/>
                <a:gd name="T50" fmla="*/ 102 w 131"/>
                <a:gd name="T51" fmla="*/ 123 h 147"/>
                <a:gd name="T52" fmla="*/ 95 w 131"/>
                <a:gd name="T53" fmla="*/ 98 h 147"/>
                <a:gd name="T54" fmla="*/ 101 w 131"/>
                <a:gd name="T55" fmla="*/ 98 h 147"/>
                <a:gd name="T56" fmla="*/ 120 w 131"/>
                <a:gd name="T57" fmla="*/ 105 h 147"/>
                <a:gd name="T58" fmla="*/ 127 w 131"/>
                <a:gd name="T59" fmla="*/ 111 h 1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1"/>
                <a:gd name="T91" fmla="*/ 0 h 147"/>
                <a:gd name="T92" fmla="*/ 131 w 131"/>
                <a:gd name="T93" fmla="*/ 147 h 1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1" h="147">
                  <a:moveTo>
                    <a:pt x="115" y="101"/>
                  </a:moveTo>
                  <a:lnTo>
                    <a:pt x="98" y="85"/>
                  </a:lnTo>
                  <a:lnTo>
                    <a:pt x="80" y="70"/>
                  </a:lnTo>
                  <a:lnTo>
                    <a:pt x="62" y="55"/>
                  </a:lnTo>
                  <a:lnTo>
                    <a:pt x="43" y="40"/>
                  </a:lnTo>
                  <a:lnTo>
                    <a:pt x="40" y="34"/>
                  </a:lnTo>
                  <a:lnTo>
                    <a:pt x="22" y="17"/>
                  </a:lnTo>
                  <a:lnTo>
                    <a:pt x="4" y="0"/>
                  </a:lnTo>
                  <a:lnTo>
                    <a:pt x="0" y="3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20" y="34"/>
                  </a:lnTo>
                  <a:lnTo>
                    <a:pt x="35" y="49"/>
                  </a:lnTo>
                  <a:lnTo>
                    <a:pt x="49" y="64"/>
                  </a:lnTo>
                  <a:lnTo>
                    <a:pt x="62" y="81"/>
                  </a:lnTo>
                  <a:lnTo>
                    <a:pt x="73" y="99"/>
                  </a:lnTo>
                  <a:lnTo>
                    <a:pt x="85" y="113"/>
                  </a:lnTo>
                  <a:lnTo>
                    <a:pt x="97" y="127"/>
                  </a:lnTo>
                  <a:lnTo>
                    <a:pt x="109" y="145"/>
                  </a:lnTo>
                  <a:lnTo>
                    <a:pt x="113" y="145"/>
                  </a:lnTo>
                  <a:lnTo>
                    <a:pt x="112" y="133"/>
                  </a:lnTo>
                  <a:lnTo>
                    <a:pt x="125" y="139"/>
                  </a:lnTo>
                  <a:lnTo>
                    <a:pt x="131" y="147"/>
                  </a:lnTo>
                  <a:lnTo>
                    <a:pt x="120" y="133"/>
                  </a:lnTo>
                  <a:lnTo>
                    <a:pt x="92" y="112"/>
                  </a:lnTo>
                  <a:lnTo>
                    <a:pt x="86" y="89"/>
                  </a:lnTo>
                  <a:lnTo>
                    <a:pt x="91" y="89"/>
                  </a:lnTo>
                  <a:lnTo>
                    <a:pt x="108" y="95"/>
                  </a:lnTo>
                  <a:lnTo>
                    <a:pt x="115" y="10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3" name="Freeform 383"/>
            <p:cNvSpPr>
              <a:spLocks noChangeAspect="1"/>
            </p:cNvSpPr>
            <p:nvPr/>
          </p:nvSpPr>
          <p:spPr bwMode="auto">
            <a:xfrm>
              <a:off x="5186125" y="1785609"/>
              <a:ext cx="206156" cy="84615"/>
            </a:xfrm>
            <a:custGeom>
              <a:avLst/>
              <a:gdLst>
                <a:gd name="T0" fmla="*/ 149 w 135"/>
                <a:gd name="T1" fmla="*/ 4 h 50"/>
                <a:gd name="T2" fmla="*/ 138 w 135"/>
                <a:gd name="T3" fmla="*/ 11 h 50"/>
                <a:gd name="T4" fmla="*/ 105 w 135"/>
                <a:gd name="T5" fmla="*/ 19 h 50"/>
                <a:gd name="T6" fmla="*/ 72 w 135"/>
                <a:gd name="T7" fmla="*/ 26 h 50"/>
                <a:gd name="T8" fmla="*/ 64 w 135"/>
                <a:gd name="T9" fmla="*/ 27 h 50"/>
                <a:gd name="T10" fmla="*/ 67 w 135"/>
                <a:gd name="T11" fmla="*/ 31 h 50"/>
                <a:gd name="T12" fmla="*/ 65 w 135"/>
                <a:gd name="T13" fmla="*/ 33 h 50"/>
                <a:gd name="T14" fmla="*/ 58 w 135"/>
                <a:gd name="T15" fmla="*/ 34 h 50"/>
                <a:gd name="T16" fmla="*/ 60 w 135"/>
                <a:gd name="T17" fmla="*/ 37 h 50"/>
                <a:gd name="T18" fmla="*/ 46 w 135"/>
                <a:gd name="T19" fmla="*/ 35 h 50"/>
                <a:gd name="T20" fmla="*/ 51 w 135"/>
                <a:gd name="T21" fmla="*/ 41 h 50"/>
                <a:gd name="T22" fmla="*/ 45 w 135"/>
                <a:gd name="T23" fmla="*/ 44 h 50"/>
                <a:gd name="T24" fmla="*/ 50 w 135"/>
                <a:gd name="T25" fmla="*/ 48 h 50"/>
                <a:gd name="T26" fmla="*/ 33 w 135"/>
                <a:gd name="T27" fmla="*/ 46 h 50"/>
                <a:gd name="T28" fmla="*/ 47 w 135"/>
                <a:gd name="T29" fmla="*/ 51 h 50"/>
                <a:gd name="T30" fmla="*/ 40 w 135"/>
                <a:gd name="T31" fmla="*/ 51 h 50"/>
                <a:gd name="T32" fmla="*/ 43 w 135"/>
                <a:gd name="T33" fmla="*/ 55 h 50"/>
                <a:gd name="T34" fmla="*/ 8 w 135"/>
                <a:gd name="T35" fmla="*/ 53 h 50"/>
                <a:gd name="T36" fmla="*/ 14 w 135"/>
                <a:gd name="T37" fmla="*/ 48 h 50"/>
                <a:gd name="T38" fmla="*/ 0 w 135"/>
                <a:gd name="T39" fmla="*/ 48 h 50"/>
                <a:gd name="T40" fmla="*/ 14 w 135"/>
                <a:gd name="T41" fmla="*/ 41 h 50"/>
                <a:gd name="T42" fmla="*/ 19 w 135"/>
                <a:gd name="T43" fmla="*/ 41 h 50"/>
                <a:gd name="T44" fmla="*/ 13 w 135"/>
                <a:gd name="T45" fmla="*/ 39 h 50"/>
                <a:gd name="T46" fmla="*/ 17 w 135"/>
                <a:gd name="T47" fmla="*/ 35 h 50"/>
                <a:gd name="T48" fmla="*/ 24 w 135"/>
                <a:gd name="T49" fmla="*/ 32 h 50"/>
                <a:gd name="T50" fmla="*/ 19 w 135"/>
                <a:gd name="T51" fmla="*/ 31 h 50"/>
                <a:gd name="T52" fmla="*/ 21 w 135"/>
                <a:gd name="T53" fmla="*/ 27 h 50"/>
                <a:gd name="T54" fmla="*/ 13 w 135"/>
                <a:gd name="T55" fmla="*/ 27 h 50"/>
                <a:gd name="T56" fmla="*/ 23 w 135"/>
                <a:gd name="T57" fmla="*/ 24 h 50"/>
                <a:gd name="T58" fmla="*/ 31 w 135"/>
                <a:gd name="T59" fmla="*/ 21 h 50"/>
                <a:gd name="T60" fmla="*/ 58 w 135"/>
                <a:gd name="T61" fmla="*/ 13 h 50"/>
                <a:gd name="T62" fmla="*/ 63 w 135"/>
                <a:gd name="T63" fmla="*/ 11 h 50"/>
                <a:gd name="T64" fmla="*/ 114 w 135"/>
                <a:gd name="T65" fmla="*/ 4 h 50"/>
                <a:gd name="T66" fmla="*/ 136 w 135"/>
                <a:gd name="T67" fmla="*/ 0 h 50"/>
                <a:gd name="T68" fmla="*/ 149 w 135"/>
                <a:gd name="T69" fmla="*/ 4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50"/>
                <a:gd name="T107" fmla="*/ 135 w 135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50">
                  <a:moveTo>
                    <a:pt x="135" y="4"/>
                  </a:moveTo>
                  <a:lnTo>
                    <a:pt x="125" y="10"/>
                  </a:lnTo>
                  <a:lnTo>
                    <a:pt x="95" y="17"/>
                  </a:lnTo>
                  <a:lnTo>
                    <a:pt x="65" y="24"/>
                  </a:lnTo>
                  <a:lnTo>
                    <a:pt x="58" y="25"/>
                  </a:lnTo>
                  <a:lnTo>
                    <a:pt x="61" y="28"/>
                  </a:lnTo>
                  <a:lnTo>
                    <a:pt x="59" y="30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42" y="32"/>
                  </a:lnTo>
                  <a:lnTo>
                    <a:pt x="46" y="37"/>
                  </a:lnTo>
                  <a:lnTo>
                    <a:pt x="41" y="40"/>
                  </a:lnTo>
                  <a:lnTo>
                    <a:pt x="45" y="44"/>
                  </a:lnTo>
                  <a:lnTo>
                    <a:pt x="30" y="42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9" y="50"/>
                  </a:lnTo>
                  <a:lnTo>
                    <a:pt x="7" y="48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13" y="37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22" y="29"/>
                  </a:lnTo>
                  <a:lnTo>
                    <a:pt x="17" y="28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53" y="12"/>
                  </a:lnTo>
                  <a:lnTo>
                    <a:pt x="57" y="10"/>
                  </a:lnTo>
                  <a:lnTo>
                    <a:pt x="103" y="4"/>
                  </a:lnTo>
                  <a:lnTo>
                    <a:pt x="123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4" name="Freeform 384"/>
            <p:cNvSpPr>
              <a:spLocks noChangeAspect="1"/>
            </p:cNvSpPr>
            <p:nvPr/>
          </p:nvSpPr>
          <p:spPr bwMode="auto">
            <a:xfrm>
              <a:off x="5168139" y="1870225"/>
              <a:ext cx="121756" cy="64615"/>
            </a:xfrm>
            <a:custGeom>
              <a:avLst/>
              <a:gdLst>
                <a:gd name="T0" fmla="*/ 88 w 80"/>
                <a:gd name="T1" fmla="*/ 41 h 39"/>
                <a:gd name="T2" fmla="*/ 55 w 80"/>
                <a:gd name="T3" fmla="*/ 28 h 39"/>
                <a:gd name="T4" fmla="*/ 45 w 80"/>
                <a:gd name="T5" fmla="*/ 11 h 39"/>
                <a:gd name="T6" fmla="*/ 45 w 80"/>
                <a:gd name="T7" fmla="*/ 9 h 39"/>
                <a:gd name="T8" fmla="*/ 46 w 80"/>
                <a:gd name="T9" fmla="*/ 5 h 39"/>
                <a:gd name="T10" fmla="*/ 49 w 80"/>
                <a:gd name="T11" fmla="*/ 2 h 39"/>
                <a:gd name="T12" fmla="*/ 18 w 80"/>
                <a:gd name="T13" fmla="*/ 0 h 39"/>
                <a:gd name="T14" fmla="*/ 12 w 80"/>
                <a:gd name="T15" fmla="*/ 5 h 39"/>
                <a:gd name="T16" fmla="*/ 9 w 80"/>
                <a:gd name="T17" fmla="*/ 11 h 39"/>
                <a:gd name="T18" fmla="*/ 12 w 80"/>
                <a:gd name="T19" fmla="*/ 12 h 39"/>
                <a:gd name="T20" fmla="*/ 7 w 80"/>
                <a:gd name="T21" fmla="*/ 19 h 39"/>
                <a:gd name="T22" fmla="*/ 0 w 80"/>
                <a:gd name="T23" fmla="*/ 23 h 39"/>
                <a:gd name="T24" fmla="*/ 9 w 80"/>
                <a:gd name="T25" fmla="*/ 29 h 39"/>
                <a:gd name="T26" fmla="*/ 19 w 80"/>
                <a:gd name="T27" fmla="*/ 29 h 39"/>
                <a:gd name="T28" fmla="*/ 26 w 80"/>
                <a:gd name="T29" fmla="*/ 29 h 39"/>
                <a:gd name="T30" fmla="*/ 32 w 80"/>
                <a:gd name="T31" fmla="*/ 30 h 39"/>
                <a:gd name="T32" fmla="*/ 39 w 80"/>
                <a:gd name="T33" fmla="*/ 36 h 39"/>
                <a:gd name="T34" fmla="*/ 37 w 80"/>
                <a:gd name="T35" fmla="*/ 37 h 39"/>
                <a:gd name="T36" fmla="*/ 49 w 80"/>
                <a:gd name="T37" fmla="*/ 41 h 39"/>
                <a:gd name="T38" fmla="*/ 58 w 80"/>
                <a:gd name="T39" fmla="*/ 41 h 39"/>
                <a:gd name="T40" fmla="*/ 70 w 80"/>
                <a:gd name="T41" fmla="*/ 42 h 39"/>
                <a:gd name="T42" fmla="*/ 83 w 80"/>
                <a:gd name="T43" fmla="*/ 42 h 39"/>
                <a:gd name="T44" fmla="*/ 88 w 80"/>
                <a:gd name="T45" fmla="*/ 41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39"/>
                <a:gd name="T71" fmla="*/ 80 w 80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39">
                  <a:moveTo>
                    <a:pt x="80" y="38"/>
                  </a:moveTo>
                  <a:lnTo>
                    <a:pt x="50" y="26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2" y="5"/>
                  </a:lnTo>
                  <a:lnTo>
                    <a:pt x="45" y="2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8" y="27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29" y="28"/>
                  </a:lnTo>
                  <a:lnTo>
                    <a:pt x="35" y="33"/>
                  </a:lnTo>
                  <a:lnTo>
                    <a:pt x="34" y="34"/>
                  </a:lnTo>
                  <a:lnTo>
                    <a:pt x="45" y="38"/>
                  </a:lnTo>
                  <a:lnTo>
                    <a:pt x="53" y="38"/>
                  </a:lnTo>
                  <a:lnTo>
                    <a:pt x="64" y="39"/>
                  </a:lnTo>
                  <a:lnTo>
                    <a:pt x="75" y="39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5" name="Freeform 385"/>
            <p:cNvSpPr>
              <a:spLocks noChangeAspect="1"/>
            </p:cNvSpPr>
            <p:nvPr/>
          </p:nvSpPr>
          <p:spPr bwMode="auto">
            <a:xfrm>
              <a:off x="6514375" y="1802532"/>
              <a:ext cx="141127" cy="36923"/>
            </a:xfrm>
            <a:custGeom>
              <a:avLst/>
              <a:gdLst>
                <a:gd name="T0" fmla="*/ 102 w 94"/>
                <a:gd name="T1" fmla="*/ 10 h 21"/>
                <a:gd name="T2" fmla="*/ 38 w 94"/>
                <a:gd name="T3" fmla="*/ 0 h 21"/>
                <a:gd name="T4" fmla="*/ 46 w 94"/>
                <a:gd name="T5" fmla="*/ 2 h 21"/>
                <a:gd name="T6" fmla="*/ 38 w 94"/>
                <a:gd name="T7" fmla="*/ 2 h 21"/>
                <a:gd name="T8" fmla="*/ 44 w 94"/>
                <a:gd name="T9" fmla="*/ 7 h 21"/>
                <a:gd name="T10" fmla="*/ 13 w 94"/>
                <a:gd name="T11" fmla="*/ 1 h 21"/>
                <a:gd name="T12" fmla="*/ 1 w 94"/>
                <a:gd name="T13" fmla="*/ 5 h 21"/>
                <a:gd name="T14" fmla="*/ 0 w 94"/>
                <a:gd name="T15" fmla="*/ 7 h 21"/>
                <a:gd name="T16" fmla="*/ 7 w 94"/>
                <a:gd name="T17" fmla="*/ 10 h 21"/>
                <a:gd name="T18" fmla="*/ 11 w 94"/>
                <a:gd name="T19" fmla="*/ 14 h 21"/>
                <a:gd name="T20" fmla="*/ 50 w 94"/>
                <a:gd name="T21" fmla="*/ 24 h 21"/>
                <a:gd name="T22" fmla="*/ 51 w 94"/>
                <a:gd name="T23" fmla="*/ 21 h 21"/>
                <a:gd name="T24" fmla="*/ 82 w 94"/>
                <a:gd name="T25" fmla="*/ 18 h 21"/>
                <a:gd name="T26" fmla="*/ 97 w 94"/>
                <a:gd name="T27" fmla="*/ 18 h 21"/>
                <a:gd name="T28" fmla="*/ 90 w 94"/>
                <a:gd name="T29" fmla="*/ 17 h 21"/>
                <a:gd name="T30" fmla="*/ 101 w 94"/>
                <a:gd name="T31" fmla="*/ 15 h 21"/>
                <a:gd name="T32" fmla="*/ 102 w 94"/>
                <a:gd name="T33" fmla="*/ 1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1"/>
                <a:gd name="T53" fmla="*/ 94 w 9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1">
                  <a:moveTo>
                    <a:pt x="94" y="9"/>
                  </a:moveTo>
                  <a:lnTo>
                    <a:pt x="35" y="0"/>
                  </a:lnTo>
                  <a:lnTo>
                    <a:pt x="42" y="2"/>
                  </a:lnTo>
                  <a:lnTo>
                    <a:pt x="35" y="2"/>
                  </a:lnTo>
                  <a:lnTo>
                    <a:pt x="41" y="6"/>
                  </a:lnTo>
                  <a:lnTo>
                    <a:pt x="1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6" y="9"/>
                  </a:lnTo>
                  <a:lnTo>
                    <a:pt x="10" y="12"/>
                  </a:lnTo>
                  <a:lnTo>
                    <a:pt x="46" y="21"/>
                  </a:lnTo>
                  <a:lnTo>
                    <a:pt x="47" y="18"/>
                  </a:lnTo>
                  <a:lnTo>
                    <a:pt x="76" y="16"/>
                  </a:lnTo>
                  <a:lnTo>
                    <a:pt x="89" y="16"/>
                  </a:lnTo>
                  <a:lnTo>
                    <a:pt x="83" y="15"/>
                  </a:lnTo>
                  <a:lnTo>
                    <a:pt x="93" y="13"/>
                  </a:lnTo>
                  <a:lnTo>
                    <a:pt x="94" y="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6" name="Freeform 386"/>
            <p:cNvSpPr>
              <a:spLocks noChangeAspect="1"/>
            </p:cNvSpPr>
            <p:nvPr/>
          </p:nvSpPr>
          <p:spPr bwMode="auto">
            <a:xfrm>
              <a:off x="5714658" y="1713302"/>
              <a:ext cx="110688" cy="27693"/>
            </a:xfrm>
            <a:custGeom>
              <a:avLst/>
              <a:gdLst>
                <a:gd name="T0" fmla="*/ 68 w 72"/>
                <a:gd name="T1" fmla="*/ 5 h 17"/>
                <a:gd name="T2" fmla="*/ 48 w 72"/>
                <a:gd name="T3" fmla="*/ 2 h 17"/>
                <a:gd name="T4" fmla="*/ 40 w 72"/>
                <a:gd name="T5" fmla="*/ 4 h 17"/>
                <a:gd name="T6" fmla="*/ 33 w 72"/>
                <a:gd name="T7" fmla="*/ 0 h 17"/>
                <a:gd name="T8" fmla="*/ 3 w 72"/>
                <a:gd name="T9" fmla="*/ 2 h 17"/>
                <a:gd name="T10" fmla="*/ 0 w 72"/>
                <a:gd name="T11" fmla="*/ 8 h 17"/>
                <a:gd name="T12" fmla="*/ 10 w 72"/>
                <a:gd name="T13" fmla="*/ 8 h 17"/>
                <a:gd name="T14" fmla="*/ 27 w 72"/>
                <a:gd name="T15" fmla="*/ 15 h 17"/>
                <a:gd name="T16" fmla="*/ 80 w 72"/>
                <a:gd name="T17" fmla="*/ 18 h 17"/>
                <a:gd name="T18" fmla="*/ 74 w 72"/>
                <a:gd name="T19" fmla="*/ 13 h 17"/>
                <a:gd name="T20" fmla="*/ 68 w 72"/>
                <a:gd name="T21" fmla="*/ 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17"/>
                <a:gd name="T35" fmla="*/ 72 w 72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17">
                  <a:moveTo>
                    <a:pt x="61" y="5"/>
                  </a:moveTo>
                  <a:lnTo>
                    <a:pt x="43" y="2"/>
                  </a:lnTo>
                  <a:lnTo>
                    <a:pt x="36" y="4"/>
                  </a:lnTo>
                  <a:lnTo>
                    <a:pt x="30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9" y="8"/>
                  </a:lnTo>
                  <a:lnTo>
                    <a:pt x="24" y="14"/>
                  </a:lnTo>
                  <a:lnTo>
                    <a:pt x="72" y="17"/>
                  </a:lnTo>
                  <a:lnTo>
                    <a:pt x="67" y="12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7" name="Freeform 387"/>
            <p:cNvSpPr>
              <a:spLocks noChangeAspect="1"/>
            </p:cNvSpPr>
            <p:nvPr/>
          </p:nvSpPr>
          <p:spPr bwMode="auto">
            <a:xfrm>
              <a:off x="5840565" y="1730225"/>
              <a:ext cx="83016" cy="30769"/>
            </a:xfrm>
            <a:custGeom>
              <a:avLst/>
              <a:gdLst>
                <a:gd name="T0" fmla="*/ 59 w 54"/>
                <a:gd name="T1" fmla="*/ 11 h 19"/>
                <a:gd name="T2" fmla="*/ 29 w 54"/>
                <a:gd name="T3" fmla="*/ 2 h 19"/>
                <a:gd name="T4" fmla="*/ 22 w 54"/>
                <a:gd name="T5" fmla="*/ 7 h 19"/>
                <a:gd name="T6" fmla="*/ 17 w 54"/>
                <a:gd name="T7" fmla="*/ 0 h 19"/>
                <a:gd name="T8" fmla="*/ 9 w 54"/>
                <a:gd name="T9" fmla="*/ 0 h 19"/>
                <a:gd name="T10" fmla="*/ 12 w 54"/>
                <a:gd name="T11" fmla="*/ 2 h 19"/>
                <a:gd name="T12" fmla="*/ 0 w 54"/>
                <a:gd name="T13" fmla="*/ 2 h 19"/>
                <a:gd name="T14" fmla="*/ 3 w 54"/>
                <a:gd name="T15" fmla="*/ 4 h 19"/>
                <a:gd name="T16" fmla="*/ 10 w 54"/>
                <a:gd name="T17" fmla="*/ 8 h 19"/>
                <a:gd name="T18" fmla="*/ 2 w 54"/>
                <a:gd name="T19" fmla="*/ 11 h 19"/>
                <a:gd name="T20" fmla="*/ 7 w 54"/>
                <a:gd name="T21" fmla="*/ 20 h 19"/>
                <a:gd name="T22" fmla="*/ 60 w 54"/>
                <a:gd name="T23" fmla="*/ 13 h 19"/>
                <a:gd name="T24" fmla="*/ 59 w 54"/>
                <a:gd name="T25" fmla="*/ 11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9"/>
                <a:gd name="T41" fmla="*/ 54 w 5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9">
                  <a:moveTo>
                    <a:pt x="53" y="10"/>
                  </a:moveTo>
                  <a:lnTo>
                    <a:pt x="26" y="2"/>
                  </a:lnTo>
                  <a:lnTo>
                    <a:pt x="20" y="7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9" y="8"/>
                  </a:lnTo>
                  <a:lnTo>
                    <a:pt x="2" y="10"/>
                  </a:lnTo>
                  <a:lnTo>
                    <a:pt x="6" y="19"/>
                  </a:lnTo>
                  <a:lnTo>
                    <a:pt x="54" y="12"/>
                  </a:lnTo>
                  <a:lnTo>
                    <a:pt x="53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8" name="Freeform 388"/>
            <p:cNvSpPr>
              <a:spLocks noChangeAspect="1"/>
            </p:cNvSpPr>
            <p:nvPr/>
          </p:nvSpPr>
          <p:spPr bwMode="auto">
            <a:xfrm>
              <a:off x="5668999" y="1696379"/>
              <a:ext cx="88550" cy="16923"/>
            </a:xfrm>
            <a:custGeom>
              <a:avLst/>
              <a:gdLst>
                <a:gd name="T0" fmla="*/ 64 w 56"/>
                <a:gd name="T1" fmla="*/ 5 h 11"/>
                <a:gd name="T2" fmla="*/ 35 w 56"/>
                <a:gd name="T3" fmla="*/ 0 h 11"/>
                <a:gd name="T4" fmla="*/ 2 w 56"/>
                <a:gd name="T5" fmla="*/ 3 h 11"/>
                <a:gd name="T6" fmla="*/ 10 w 56"/>
                <a:gd name="T7" fmla="*/ 4 h 11"/>
                <a:gd name="T8" fmla="*/ 9 w 56"/>
                <a:gd name="T9" fmla="*/ 7 h 11"/>
                <a:gd name="T10" fmla="*/ 0 w 56"/>
                <a:gd name="T11" fmla="*/ 9 h 11"/>
                <a:gd name="T12" fmla="*/ 19 w 56"/>
                <a:gd name="T13" fmla="*/ 9 h 11"/>
                <a:gd name="T14" fmla="*/ 14 w 56"/>
                <a:gd name="T15" fmla="*/ 11 h 11"/>
                <a:gd name="T16" fmla="*/ 64 w 56"/>
                <a:gd name="T17" fmla="*/ 10 h 11"/>
                <a:gd name="T18" fmla="*/ 57 w 56"/>
                <a:gd name="T19" fmla="*/ 7 h 11"/>
                <a:gd name="T20" fmla="*/ 64 w 56"/>
                <a:gd name="T21" fmla="*/ 5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1"/>
                <a:gd name="T35" fmla="*/ 56 w 56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1">
                  <a:moveTo>
                    <a:pt x="56" y="5"/>
                  </a:moveTo>
                  <a:lnTo>
                    <a:pt x="31" y="0"/>
                  </a:lnTo>
                  <a:lnTo>
                    <a:pt x="2" y="3"/>
                  </a:lnTo>
                  <a:lnTo>
                    <a:pt x="9" y="4"/>
                  </a:lnTo>
                  <a:lnTo>
                    <a:pt x="8" y="7"/>
                  </a:lnTo>
                  <a:lnTo>
                    <a:pt x="0" y="9"/>
                  </a:lnTo>
                  <a:lnTo>
                    <a:pt x="17" y="9"/>
                  </a:lnTo>
                  <a:lnTo>
                    <a:pt x="12" y="11"/>
                  </a:lnTo>
                  <a:lnTo>
                    <a:pt x="56" y="10"/>
                  </a:lnTo>
                  <a:lnTo>
                    <a:pt x="50" y="7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299" name="Freeform 389"/>
            <p:cNvSpPr>
              <a:spLocks noChangeAspect="1"/>
            </p:cNvSpPr>
            <p:nvPr/>
          </p:nvSpPr>
          <p:spPr bwMode="auto">
            <a:xfrm>
              <a:off x="6670720" y="1816378"/>
              <a:ext cx="92700" cy="16923"/>
            </a:xfrm>
            <a:custGeom>
              <a:avLst/>
              <a:gdLst>
                <a:gd name="T0" fmla="*/ 67 w 59"/>
                <a:gd name="T1" fmla="*/ 6 h 11"/>
                <a:gd name="T2" fmla="*/ 16 w 59"/>
                <a:gd name="T3" fmla="*/ 2 h 11"/>
                <a:gd name="T4" fmla="*/ 0 w 59"/>
                <a:gd name="T5" fmla="*/ 0 h 11"/>
                <a:gd name="T6" fmla="*/ 6 w 59"/>
                <a:gd name="T7" fmla="*/ 5 h 11"/>
                <a:gd name="T8" fmla="*/ 61 w 59"/>
                <a:gd name="T9" fmla="*/ 11 h 11"/>
                <a:gd name="T10" fmla="*/ 67 w 59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1"/>
                <a:gd name="T20" fmla="*/ 59 w 5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1">
                  <a:moveTo>
                    <a:pt x="59" y="6"/>
                  </a:moveTo>
                  <a:lnTo>
                    <a:pt x="14" y="2"/>
                  </a:lnTo>
                  <a:lnTo>
                    <a:pt x="0" y="0"/>
                  </a:lnTo>
                  <a:lnTo>
                    <a:pt x="5" y="5"/>
                  </a:lnTo>
                  <a:lnTo>
                    <a:pt x="54" y="11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0" name="Freeform 390"/>
            <p:cNvSpPr>
              <a:spLocks noChangeAspect="1"/>
            </p:cNvSpPr>
            <p:nvPr/>
          </p:nvSpPr>
          <p:spPr bwMode="auto">
            <a:xfrm>
              <a:off x="4703251" y="2365611"/>
              <a:ext cx="42891" cy="21538"/>
            </a:xfrm>
            <a:custGeom>
              <a:avLst/>
              <a:gdLst>
                <a:gd name="T0" fmla="*/ 9 w 29"/>
                <a:gd name="T1" fmla="*/ 0 h 11"/>
                <a:gd name="T2" fmla="*/ 7 w 29"/>
                <a:gd name="T3" fmla="*/ 4 h 11"/>
                <a:gd name="T4" fmla="*/ 0 w 29"/>
                <a:gd name="T5" fmla="*/ 3 h 11"/>
                <a:gd name="T6" fmla="*/ 0 w 29"/>
                <a:gd name="T7" fmla="*/ 4 h 11"/>
                <a:gd name="T8" fmla="*/ 1 w 29"/>
                <a:gd name="T9" fmla="*/ 6 h 11"/>
                <a:gd name="T10" fmla="*/ 2 w 29"/>
                <a:gd name="T11" fmla="*/ 6 h 11"/>
                <a:gd name="T12" fmla="*/ 0 w 29"/>
                <a:gd name="T13" fmla="*/ 8 h 11"/>
                <a:gd name="T14" fmla="*/ 0 w 29"/>
                <a:gd name="T15" fmla="*/ 10 h 11"/>
                <a:gd name="T16" fmla="*/ 6 w 29"/>
                <a:gd name="T17" fmla="*/ 11 h 11"/>
                <a:gd name="T18" fmla="*/ 31 w 29"/>
                <a:gd name="T19" fmla="*/ 14 h 11"/>
                <a:gd name="T20" fmla="*/ 31 w 29"/>
                <a:gd name="T21" fmla="*/ 4 h 11"/>
                <a:gd name="T22" fmla="*/ 18 w 29"/>
                <a:gd name="T23" fmla="*/ 3 h 11"/>
                <a:gd name="T24" fmla="*/ 9 w 29"/>
                <a:gd name="T25" fmla="*/ 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1"/>
                <a:gd name="T41" fmla="*/ 29 w 2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1">
                  <a:moveTo>
                    <a:pt x="8" y="0"/>
                  </a:moveTo>
                  <a:lnTo>
                    <a:pt x="7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9"/>
                  </a:lnTo>
                  <a:lnTo>
                    <a:pt x="29" y="11"/>
                  </a:lnTo>
                  <a:lnTo>
                    <a:pt x="29" y="3"/>
                  </a:lnTo>
                  <a:lnTo>
                    <a:pt x="17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1" name="Freeform 391"/>
            <p:cNvSpPr>
              <a:spLocks noChangeAspect="1"/>
            </p:cNvSpPr>
            <p:nvPr/>
          </p:nvSpPr>
          <p:spPr bwMode="auto">
            <a:xfrm>
              <a:off x="6630597" y="1856379"/>
              <a:ext cx="70563" cy="16923"/>
            </a:xfrm>
            <a:custGeom>
              <a:avLst/>
              <a:gdLst>
                <a:gd name="T0" fmla="*/ 51 w 46"/>
                <a:gd name="T1" fmla="*/ 11 h 10"/>
                <a:gd name="T2" fmla="*/ 0 w 46"/>
                <a:gd name="T3" fmla="*/ 7 h 10"/>
                <a:gd name="T4" fmla="*/ 18 w 46"/>
                <a:gd name="T5" fmla="*/ 0 h 10"/>
                <a:gd name="T6" fmla="*/ 45 w 46"/>
                <a:gd name="T7" fmla="*/ 8 h 10"/>
                <a:gd name="T8" fmla="*/ 51 w 46"/>
                <a:gd name="T9" fmla="*/ 1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"/>
                <a:gd name="T17" fmla="*/ 46 w 4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">
                  <a:moveTo>
                    <a:pt x="46" y="10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41" y="7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2" name="Freeform 392"/>
            <p:cNvSpPr>
              <a:spLocks noChangeAspect="1"/>
            </p:cNvSpPr>
            <p:nvPr/>
          </p:nvSpPr>
          <p:spPr bwMode="auto">
            <a:xfrm>
              <a:off x="5143234" y="1965610"/>
              <a:ext cx="37357" cy="21538"/>
            </a:xfrm>
            <a:custGeom>
              <a:avLst/>
              <a:gdLst>
                <a:gd name="T0" fmla="*/ 27 w 24"/>
                <a:gd name="T1" fmla="*/ 7 h 12"/>
                <a:gd name="T2" fmla="*/ 7 w 24"/>
                <a:gd name="T3" fmla="*/ 14 h 12"/>
                <a:gd name="T4" fmla="*/ 0 w 24"/>
                <a:gd name="T5" fmla="*/ 5 h 12"/>
                <a:gd name="T6" fmla="*/ 7 w 24"/>
                <a:gd name="T7" fmla="*/ 0 h 12"/>
                <a:gd name="T8" fmla="*/ 27 w 24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2"/>
                <a:gd name="T17" fmla="*/ 24 w 2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2">
                  <a:moveTo>
                    <a:pt x="24" y="6"/>
                  </a:moveTo>
                  <a:lnTo>
                    <a:pt x="6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3" name="Freeform 394"/>
            <p:cNvSpPr>
              <a:spLocks noChangeAspect="1"/>
            </p:cNvSpPr>
            <p:nvPr/>
          </p:nvSpPr>
          <p:spPr bwMode="auto">
            <a:xfrm>
              <a:off x="4995189" y="1699455"/>
              <a:ext cx="67796" cy="13846"/>
            </a:xfrm>
            <a:custGeom>
              <a:avLst/>
              <a:gdLst>
                <a:gd name="T0" fmla="*/ 49 w 43"/>
                <a:gd name="T1" fmla="*/ 1 h 7"/>
                <a:gd name="T2" fmla="*/ 19 w 43"/>
                <a:gd name="T3" fmla="*/ 6 h 7"/>
                <a:gd name="T4" fmla="*/ 9 w 43"/>
                <a:gd name="T5" fmla="*/ 9 h 7"/>
                <a:gd name="T6" fmla="*/ 0 w 43"/>
                <a:gd name="T7" fmla="*/ 9 h 7"/>
                <a:gd name="T8" fmla="*/ 9 w 43"/>
                <a:gd name="T9" fmla="*/ 6 h 7"/>
                <a:gd name="T10" fmla="*/ 27 w 43"/>
                <a:gd name="T11" fmla="*/ 1 h 7"/>
                <a:gd name="T12" fmla="*/ 41 w 43"/>
                <a:gd name="T13" fmla="*/ 0 h 7"/>
                <a:gd name="T14" fmla="*/ 49 w 43"/>
                <a:gd name="T15" fmla="*/ 1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7"/>
                <a:gd name="T26" fmla="*/ 43 w 43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7">
                  <a:moveTo>
                    <a:pt x="43" y="1"/>
                  </a:moveTo>
                  <a:lnTo>
                    <a:pt x="17" y="5"/>
                  </a:lnTo>
                  <a:lnTo>
                    <a:pt x="8" y="7"/>
                  </a:lnTo>
                  <a:lnTo>
                    <a:pt x="0" y="7"/>
                  </a:lnTo>
                  <a:lnTo>
                    <a:pt x="8" y="5"/>
                  </a:lnTo>
                  <a:lnTo>
                    <a:pt x="24" y="1"/>
                  </a:lnTo>
                  <a:lnTo>
                    <a:pt x="36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4" name="Freeform 395"/>
            <p:cNvSpPr>
              <a:spLocks noChangeAspect="1"/>
            </p:cNvSpPr>
            <p:nvPr/>
          </p:nvSpPr>
          <p:spPr bwMode="auto">
            <a:xfrm>
              <a:off x="7510561" y="2650226"/>
              <a:ext cx="20754" cy="30769"/>
            </a:xfrm>
            <a:custGeom>
              <a:avLst/>
              <a:gdLst>
                <a:gd name="T0" fmla="*/ 15 w 15"/>
                <a:gd name="T1" fmla="*/ 0 h 18"/>
                <a:gd name="T2" fmla="*/ 3 w 15"/>
                <a:gd name="T3" fmla="*/ 6 h 18"/>
                <a:gd name="T4" fmla="*/ 0 w 15"/>
                <a:gd name="T5" fmla="*/ 20 h 18"/>
                <a:gd name="T6" fmla="*/ 6 w 15"/>
                <a:gd name="T7" fmla="*/ 12 h 18"/>
                <a:gd name="T8" fmla="*/ 12 w 15"/>
                <a:gd name="T9" fmla="*/ 3 h 18"/>
                <a:gd name="T10" fmla="*/ 15 w 15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8"/>
                <a:gd name="T20" fmla="*/ 15 w 1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8">
                  <a:moveTo>
                    <a:pt x="15" y="0"/>
                  </a:moveTo>
                  <a:lnTo>
                    <a:pt x="3" y="5"/>
                  </a:lnTo>
                  <a:lnTo>
                    <a:pt x="0" y="18"/>
                  </a:lnTo>
                  <a:lnTo>
                    <a:pt x="6" y="11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5" name="Freeform 396"/>
            <p:cNvSpPr>
              <a:spLocks noChangeAspect="1"/>
            </p:cNvSpPr>
            <p:nvPr/>
          </p:nvSpPr>
          <p:spPr bwMode="auto">
            <a:xfrm>
              <a:off x="7374969" y="1914840"/>
              <a:ext cx="27672" cy="16923"/>
            </a:xfrm>
            <a:custGeom>
              <a:avLst/>
              <a:gdLst>
                <a:gd name="T0" fmla="*/ 4 w 17"/>
                <a:gd name="T1" fmla="*/ 0 h 10"/>
                <a:gd name="T2" fmla="*/ 0 w 17"/>
                <a:gd name="T3" fmla="*/ 7 h 10"/>
                <a:gd name="T4" fmla="*/ 11 w 17"/>
                <a:gd name="T5" fmla="*/ 11 h 10"/>
                <a:gd name="T6" fmla="*/ 20 w 17"/>
                <a:gd name="T7" fmla="*/ 10 h 10"/>
                <a:gd name="T8" fmla="*/ 4 w 1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0"/>
                <a:gd name="T17" fmla="*/ 17 w 1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0">
                  <a:moveTo>
                    <a:pt x="3" y="0"/>
                  </a:moveTo>
                  <a:lnTo>
                    <a:pt x="0" y="6"/>
                  </a:lnTo>
                  <a:lnTo>
                    <a:pt x="9" y="10"/>
                  </a:lnTo>
                  <a:lnTo>
                    <a:pt x="17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6" name="Freeform 397"/>
            <p:cNvSpPr>
              <a:spLocks noChangeAspect="1"/>
            </p:cNvSpPr>
            <p:nvPr/>
          </p:nvSpPr>
          <p:spPr bwMode="auto">
            <a:xfrm>
              <a:off x="5309265" y="1942533"/>
              <a:ext cx="42891" cy="13846"/>
            </a:xfrm>
            <a:custGeom>
              <a:avLst/>
              <a:gdLst>
                <a:gd name="T0" fmla="*/ 31 w 28"/>
                <a:gd name="T1" fmla="*/ 9 h 9"/>
                <a:gd name="T2" fmla="*/ 3 w 28"/>
                <a:gd name="T3" fmla="*/ 0 h 9"/>
                <a:gd name="T4" fmla="*/ 0 w 28"/>
                <a:gd name="T5" fmla="*/ 3 h 9"/>
                <a:gd name="T6" fmla="*/ 20 w 28"/>
                <a:gd name="T7" fmla="*/ 9 h 9"/>
                <a:gd name="T8" fmla="*/ 31 w 28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9"/>
                <a:gd name="T17" fmla="*/ 28 w 2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9">
                  <a:moveTo>
                    <a:pt x="28" y="9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8" y="9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07" name="Freeform 398"/>
            <p:cNvSpPr>
              <a:spLocks noChangeAspect="1"/>
            </p:cNvSpPr>
            <p:nvPr/>
          </p:nvSpPr>
          <p:spPr bwMode="auto">
            <a:xfrm>
              <a:off x="4725389" y="2264072"/>
              <a:ext cx="23521" cy="13846"/>
            </a:xfrm>
            <a:custGeom>
              <a:avLst/>
              <a:gdLst>
                <a:gd name="T0" fmla="*/ 17 w 16"/>
                <a:gd name="T1" fmla="*/ 1 h 7"/>
                <a:gd name="T2" fmla="*/ 2 w 16"/>
                <a:gd name="T3" fmla="*/ 9 h 7"/>
                <a:gd name="T4" fmla="*/ 0 w 16"/>
                <a:gd name="T5" fmla="*/ 1 h 7"/>
                <a:gd name="T6" fmla="*/ 15 w 16"/>
                <a:gd name="T7" fmla="*/ 0 h 7"/>
                <a:gd name="T8" fmla="*/ 17 w 1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7"/>
                <a:gd name="T17" fmla="*/ 16 w 1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7">
                  <a:moveTo>
                    <a:pt x="16" y="1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14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" name="Freeform 399"/>
            <p:cNvSpPr>
              <a:spLocks noChangeAspect="1"/>
            </p:cNvSpPr>
            <p:nvPr/>
          </p:nvSpPr>
          <p:spPr bwMode="auto">
            <a:xfrm>
              <a:off x="7510561" y="2242534"/>
              <a:ext cx="15220" cy="21538"/>
            </a:xfrm>
            <a:custGeom>
              <a:avLst/>
              <a:gdLst>
                <a:gd name="T0" fmla="*/ 11 w 11"/>
                <a:gd name="T1" fmla="*/ 4 h 11"/>
                <a:gd name="T2" fmla="*/ 5 w 11"/>
                <a:gd name="T3" fmla="*/ 14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1" y="3"/>
                  </a:moveTo>
                  <a:lnTo>
                    <a:pt x="5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" name="Freeform 400"/>
            <p:cNvSpPr>
              <a:spLocks noChangeAspect="1"/>
            </p:cNvSpPr>
            <p:nvPr/>
          </p:nvSpPr>
          <p:spPr bwMode="auto">
            <a:xfrm>
              <a:off x="7233843" y="1956379"/>
              <a:ext cx="30439" cy="6153"/>
            </a:xfrm>
            <a:custGeom>
              <a:avLst/>
              <a:gdLst>
                <a:gd name="T0" fmla="*/ 22 w 21"/>
                <a:gd name="T1" fmla="*/ 1 h 3"/>
                <a:gd name="T2" fmla="*/ 19 w 21"/>
                <a:gd name="T3" fmla="*/ 4 h 3"/>
                <a:gd name="T4" fmla="*/ 0 w 21"/>
                <a:gd name="T5" fmla="*/ 0 h 3"/>
                <a:gd name="T6" fmla="*/ 19 w 21"/>
                <a:gd name="T7" fmla="*/ 0 h 3"/>
                <a:gd name="T8" fmla="*/ 22 w 21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"/>
                <a:gd name="T17" fmla="*/ 21 w 2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">
                  <a:moveTo>
                    <a:pt x="21" y="1"/>
                  </a:moveTo>
                  <a:lnTo>
                    <a:pt x="18" y="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0" name="Freeform 401"/>
            <p:cNvSpPr>
              <a:spLocks noChangeAspect="1"/>
            </p:cNvSpPr>
            <p:nvPr/>
          </p:nvSpPr>
          <p:spPr bwMode="auto">
            <a:xfrm>
              <a:off x="5465612" y="1867148"/>
              <a:ext cx="27672" cy="6153"/>
            </a:xfrm>
            <a:custGeom>
              <a:avLst/>
              <a:gdLst>
                <a:gd name="T0" fmla="*/ 20 w 19"/>
                <a:gd name="T1" fmla="*/ 3 h 5"/>
                <a:gd name="T2" fmla="*/ 0 w 19"/>
                <a:gd name="T3" fmla="*/ 4 h 5"/>
                <a:gd name="T4" fmla="*/ 2 w 19"/>
                <a:gd name="T5" fmla="*/ 0 h 5"/>
                <a:gd name="T6" fmla="*/ 11 w 19"/>
                <a:gd name="T7" fmla="*/ 2 h 5"/>
                <a:gd name="T8" fmla="*/ 20 w 19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"/>
                <a:gd name="T17" fmla="*/ 19 w 1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">
                  <a:moveTo>
                    <a:pt x="19" y="4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1" name="Freeform 402"/>
            <p:cNvSpPr>
              <a:spLocks noChangeAspect="1"/>
            </p:cNvSpPr>
            <p:nvPr/>
          </p:nvSpPr>
          <p:spPr bwMode="auto">
            <a:xfrm>
              <a:off x="5176440" y="1699455"/>
              <a:ext cx="47042" cy="7692"/>
            </a:xfrm>
            <a:custGeom>
              <a:avLst/>
              <a:gdLst>
                <a:gd name="T0" fmla="*/ 34 w 29"/>
                <a:gd name="T1" fmla="*/ 0 h 3"/>
                <a:gd name="T2" fmla="*/ 0 w 29"/>
                <a:gd name="T3" fmla="*/ 2 h 3"/>
                <a:gd name="T4" fmla="*/ 19 w 29"/>
                <a:gd name="T5" fmla="*/ 5 h 3"/>
                <a:gd name="T6" fmla="*/ 34 w 2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"/>
                <a:gd name="T14" fmla="*/ 29 w 2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">
                  <a:moveTo>
                    <a:pt x="29" y="0"/>
                  </a:moveTo>
                  <a:lnTo>
                    <a:pt x="0" y="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2" name="Freeform 403"/>
            <p:cNvSpPr>
              <a:spLocks noChangeAspect="1"/>
            </p:cNvSpPr>
            <p:nvPr/>
          </p:nvSpPr>
          <p:spPr bwMode="auto">
            <a:xfrm>
              <a:off x="5223482" y="1696379"/>
              <a:ext cx="42891" cy="3077"/>
            </a:xfrm>
            <a:custGeom>
              <a:avLst/>
              <a:gdLst>
                <a:gd name="T0" fmla="*/ 31 w 28"/>
                <a:gd name="T1" fmla="*/ 1 h 4"/>
                <a:gd name="T2" fmla="*/ 0 w 28"/>
                <a:gd name="T3" fmla="*/ 2 h 4"/>
                <a:gd name="T4" fmla="*/ 25 w 28"/>
                <a:gd name="T5" fmla="*/ 0 h 4"/>
                <a:gd name="T6" fmla="*/ 31 w 28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"/>
                <a:gd name="T14" fmla="*/ 28 w 2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">
                  <a:moveTo>
                    <a:pt x="28" y="3"/>
                  </a:moveTo>
                  <a:lnTo>
                    <a:pt x="0" y="4"/>
                  </a:lnTo>
                  <a:lnTo>
                    <a:pt x="23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3" name="Freeform 404"/>
            <p:cNvSpPr>
              <a:spLocks noChangeAspect="1"/>
            </p:cNvSpPr>
            <p:nvPr/>
          </p:nvSpPr>
          <p:spPr bwMode="auto">
            <a:xfrm>
              <a:off x="6136654" y="1842533"/>
              <a:ext cx="30439" cy="7692"/>
            </a:xfrm>
            <a:custGeom>
              <a:avLst/>
              <a:gdLst>
                <a:gd name="T0" fmla="*/ 20 w 21"/>
                <a:gd name="T1" fmla="*/ 0 h 3"/>
                <a:gd name="T2" fmla="*/ 0 w 21"/>
                <a:gd name="T3" fmla="*/ 2 h 3"/>
                <a:gd name="T4" fmla="*/ 22 w 21"/>
                <a:gd name="T5" fmla="*/ 5 h 3"/>
                <a:gd name="T6" fmla="*/ 20 w 2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"/>
                <a:gd name="T14" fmla="*/ 21 w 2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">
                  <a:moveTo>
                    <a:pt x="19" y="0"/>
                  </a:moveTo>
                  <a:lnTo>
                    <a:pt x="0" y="1"/>
                  </a:lnTo>
                  <a:lnTo>
                    <a:pt x="2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4" name="Freeform 405"/>
            <p:cNvSpPr>
              <a:spLocks noChangeAspect="1"/>
            </p:cNvSpPr>
            <p:nvPr/>
          </p:nvSpPr>
          <p:spPr bwMode="auto">
            <a:xfrm>
              <a:off x="7571439" y="2493304"/>
              <a:ext cx="6918" cy="16923"/>
            </a:xfrm>
            <a:custGeom>
              <a:avLst/>
              <a:gdLst>
                <a:gd name="T0" fmla="*/ 5 w 5"/>
                <a:gd name="T1" fmla="*/ 1 h 11"/>
                <a:gd name="T2" fmla="*/ 1 w 5"/>
                <a:gd name="T3" fmla="*/ 11 h 11"/>
                <a:gd name="T4" fmla="*/ 0 w 5"/>
                <a:gd name="T5" fmla="*/ 0 h 11"/>
                <a:gd name="T6" fmla="*/ 5 w 5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1"/>
                <a:gd name="T14" fmla="*/ 5 w 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1">
                  <a:moveTo>
                    <a:pt x="5" y="1"/>
                  </a:moveTo>
                  <a:lnTo>
                    <a:pt x="1" y="1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5" name="Freeform 406"/>
            <p:cNvSpPr>
              <a:spLocks noChangeAspect="1"/>
            </p:cNvSpPr>
            <p:nvPr/>
          </p:nvSpPr>
          <p:spPr bwMode="auto">
            <a:xfrm>
              <a:off x="7491191" y="2680996"/>
              <a:ext cx="9685" cy="16923"/>
            </a:xfrm>
            <a:custGeom>
              <a:avLst/>
              <a:gdLst>
                <a:gd name="T0" fmla="*/ 7 w 6"/>
                <a:gd name="T1" fmla="*/ 0 h 11"/>
                <a:gd name="T2" fmla="*/ 0 w 6"/>
                <a:gd name="T3" fmla="*/ 11 h 11"/>
                <a:gd name="T4" fmla="*/ 0 w 6"/>
                <a:gd name="T5" fmla="*/ 3 h 11"/>
                <a:gd name="T6" fmla="*/ 7 w 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1"/>
                <a:gd name="T14" fmla="*/ 6 w 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1">
                  <a:moveTo>
                    <a:pt x="6" y="0"/>
                  </a:move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6" name="Freeform 407"/>
            <p:cNvSpPr>
              <a:spLocks noChangeAspect="1"/>
            </p:cNvSpPr>
            <p:nvPr/>
          </p:nvSpPr>
          <p:spPr bwMode="auto">
            <a:xfrm>
              <a:off x="6615377" y="1850225"/>
              <a:ext cx="12452" cy="6153"/>
            </a:xfrm>
            <a:custGeom>
              <a:avLst/>
              <a:gdLst>
                <a:gd name="T0" fmla="*/ 9 w 10"/>
                <a:gd name="T1" fmla="*/ 0 h 5"/>
                <a:gd name="T2" fmla="*/ 0 w 10"/>
                <a:gd name="T3" fmla="*/ 0 h 5"/>
                <a:gd name="T4" fmla="*/ 9 w 10"/>
                <a:gd name="T5" fmla="*/ 4 h 5"/>
                <a:gd name="T6" fmla="*/ 9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7" name="Freeform 408"/>
            <p:cNvSpPr>
              <a:spLocks noChangeAspect="1"/>
            </p:cNvSpPr>
            <p:nvPr/>
          </p:nvSpPr>
          <p:spPr bwMode="auto">
            <a:xfrm>
              <a:off x="4977203" y="1702532"/>
              <a:ext cx="42891" cy="4615"/>
            </a:xfrm>
            <a:custGeom>
              <a:avLst/>
              <a:gdLst>
                <a:gd name="T0" fmla="*/ 31 w 27"/>
                <a:gd name="T1" fmla="*/ 0 h 1"/>
                <a:gd name="T2" fmla="*/ 0 w 27"/>
                <a:gd name="T3" fmla="*/ 3 h 1"/>
                <a:gd name="T4" fmla="*/ 7 w 27"/>
                <a:gd name="T5" fmla="*/ 0 h 1"/>
                <a:gd name="T6" fmla="*/ 31 w 2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"/>
                <a:gd name="T14" fmla="*/ 27 w 2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">
                  <a:moveTo>
                    <a:pt x="27" y="0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8" name="Freeform 409"/>
            <p:cNvSpPr>
              <a:spLocks noChangeAspect="1"/>
            </p:cNvSpPr>
            <p:nvPr/>
          </p:nvSpPr>
          <p:spPr bwMode="auto">
            <a:xfrm>
              <a:off x="5601203" y="1891764"/>
              <a:ext cx="17986" cy="3077"/>
            </a:xfrm>
            <a:custGeom>
              <a:avLst/>
              <a:gdLst>
                <a:gd name="T0" fmla="*/ 13 w 13"/>
                <a:gd name="T1" fmla="*/ 0 h 3"/>
                <a:gd name="T2" fmla="*/ 1 w 13"/>
                <a:gd name="T3" fmla="*/ 2 h 3"/>
                <a:gd name="T4" fmla="*/ 0 w 13"/>
                <a:gd name="T5" fmla="*/ 0 h 3"/>
                <a:gd name="T6" fmla="*/ 13 w 1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"/>
                <a:gd name="T14" fmla="*/ 13 w 1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">
                  <a:moveTo>
                    <a:pt x="13" y="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19" name="Freeform 410"/>
            <p:cNvSpPr>
              <a:spLocks noChangeAspect="1"/>
            </p:cNvSpPr>
            <p:nvPr/>
          </p:nvSpPr>
          <p:spPr bwMode="auto">
            <a:xfrm>
              <a:off x="5152919" y="1710225"/>
              <a:ext cx="30439" cy="3077"/>
            </a:xfrm>
            <a:custGeom>
              <a:avLst/>
              <a:gdLst>
                <a:gd name="T0" fmla="*/ 22 w 20"/>
                <a:gd name="T1" fmla="*/ 0 h 2"/>
                <a:gd name="T2" fmla="*/ 0 w 20"/>
                <a:gd name="T3" fmla="*/ 0 h 2"/>
                <a:gd name="T4" fmla="*/ 10 w 20"/>
                <a:gd name="T5" fmla="*/ 2 h 2"/>
                <a:gd name="T6" fmla="*/ 22 w 2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"/>
                <a:gd name="T14" fmla="*/ 20 w 2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">
                  <a:moveTo>
                    <a:pt x="20" y="0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20" name="Freeform 412"/>
            <p:cNvSpPr>
              <a:spLocks noChangeAspect="1"/>
            </p:cNvSpPr>
            <p:nvPr/>
          </p:nvSpPr>
          <p:spPr bwMode="auto">
            <a:xfrm>
              <a:off x="6486702" y="1808687"/>
              <a:ext cx="17986" cy="10770"/>
            </a:xfrm>
            <a:custGeom>
              <a:avLst/>
              <a:gdLst>
                <a:gd name="T0" fmla="*/ 12 w 12"/>
                <a:gd name="T1" fmla="*/ 5 h 6"/>
                <a:gd name="T2" fmla="*/ 0 w 12"/>
                <a:gd name="T3" fmla="*/ 0 h 6"/>
                <a:gd name="T4" fmla="*/ 13 w 12"/>
                <a:gd name="T5" fmla="*/ 7 h 6"/>
                <a:gd name="T6" fmla="*/ 12 w 12"/>
                <a:gd name="T7" fmla="*/ 5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1" y="4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21" name="Freeform 413"/>
            <p:cNvSpPr>
              <a:spLocks noChangeAspect="1"/>
            </p:cNvSpPr>
            <p:nvPr/>
          </p:nvSpPr>
          <p:spPr bwMode="auto">
            <a:xfrm>
              <a:off x="4725389" y="2253303"/>
              <a:ext cx="17986" cy="3077"/>
            </a:xfrm>
            <a:custGeom>
              <a:avLst/>
              <a:gdLst>
                <a:gd name="T0" fmla="*/ 13 w 11"/>
                <a:gd name="T1" fmla="*/ 2 h 1"/>
                <a:gd name="T2" fmla="*/ 0 w 11"/>
                <a:gd name="T3" fmla="*/ 2 h 1"/>
                <a:gd name="T4" fmla="*/ 5 w 11"/>
                <a:gd name="T5" fmla="*/ 0 h 1"/>
                <a:gd name="T6" fmla="*/ 13 w 11"/>
                <a:gd name="T7" fmla="*/ 2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"/>
                <a:gd name="T14" fmla="*/ 11 w 1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">
                  <a:moveTo>
                    <a:pt x="11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2" name="Rectangle 414"/>
            <p:cNvSpPr>
              <a:spLocks noChangeAspect="1" noChangeArrowheads="1"/>
            </p:cNvSpPr>
            <p:nvPr/>
          </p:nvSpPr>
          <p:spPr bwMode="auto">
            <a:xfrm>
              <a:off x="4562125" y="2694842"/>
              <a:ext cx="0" cy="0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endParaRPr lang="sv-SE" sz="1400">
                <a:solidFill>
                  <a:srgbClr val="000000"/>
                </a:solidFill>
              </a:endParaRPr>
            </a:p>
          </p:txBody>
        </p:sp>
        <p:sp>
          <p:nvSpPr>
            <p:cNvPr id="323" name="Freeform 415"/>
            <p:cNvSpPr>
              <a:spLocks noChangeAspect="1"/>
            </p:cNvSpPr>
            <p:nvPr/>
          </p:nvSpPr>
          <p:spPr bwMode="auto">
            <a:xfrm>
              <a:off x="4642374" y="2527150"/>
              <a:ext cx="125907" cy="50769"/>
            </a:xfrm>
            <a:custGeom>
              <a:avLst/>
              <a:gdLst>
                <a:gd name="T0" fmla="*/ 33 w 82"/>
                <a:gd name="T1" fmla="*/ 0 h 30"/>
                <a:gd name="T2" fmla="*/ 33 w 82"/>
                <a:gd name="T3" fmla="*/ 1 h 30"/>
                <a:gd name="T4" fmla="*/ 29 w 82"/>
                <a:gd name="T5" fmla="*/ 6 h 30"/>
                <a:gd name="T6" fmla="*/ 24 w 82"/>
                <a:gd name="T7" fmla="*/ 8 h 30"/>
                <a:gd name="T8" fmla="*/ 24 w 82"/>
                <a:gd name="T9" fmla="*/ 10 h 30"/>
                <a:gd name="T10" fmla="*/ 19 w 82"/>
                <a:gd name="T11" fmla="*/ 14 h 30"/>
                <a:gd name="T12" fmla="*/ 11 w 82"/>
                <a:gd name="T13" fmla="*/ 17 h 30"/>
                <a:gd name="T14" fmla="*/ 6 w 82"/>
                <a:gd name="T15" fmla="*/ 17 h 30"/>
                <a:gd name="T16" fmla="*/ 0 w 82"/>
                <a:gd name="T17" fmla="*/ 17 h 30"/>
                <a:gd name="T18" fmla="*/ 11 w 82"/>
                <a:gd name="T19" fmla="*/ 31 h 30"/>
                <a:gd name="T20" fmla="*/ 16 w 82"/>
                <a:gd name="T21" fmla="*/ 32 h 30"/>
                <a:gd name="T22" fmla="*/ 36 w 82"/>
                <a:gd name="T23" fmla="*/ 33 h 30"/>
                <a:gd name="T24" fmla="*/ 60 w 82"/>
                <a:gd name="T25" fmla="*/ 21 h 30"/>
                <a:gd name="T26" fmla="*/ 87 w 82"/>
                <a:gd name="T27" fmla="*/ 23 h 30"/>
                <a:gd name="T28" fmla="*/ 91 w 82"/>
                <a:gd name="T29" fmla="*/ 10 h 30"/>
                <a:gd name="T30" fmla="*/ 67 w 82"/>
                <a:gd name="T31" fmla="*/ 4 h 30"/>
                <a:gd name="T32" fmla="*/ 53 w 82"/>
                <a:gd name="T33" fmla="*/ 6 h 30"/>
                <a:gd name="T34" fmla="*/ 51 w 82"/>
                <a:gd name="T35" fmla="*/ 1 h 30"/>
                <a:gd name="T36" fmla="*/ 33 w 82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30"/>
                <a:gd name="T59" fmla="*/ 82 w 82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30">
                  <a:moveTo>
                    <a:pt x="30" y="0"/>
                  </a:moveTo>
                  <a:lnTo>
                    <a:pt x="30" y="1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10" y="28"/>
                  </a:lnTo>
                  <a:lnTo>
                    <a:pt x="14" y="29"/>
                  </a:lnTo>
                  <a:lnTo>
                    <a:pt x="32" y="30"/>
                  </a:lnTo>
                  <a:lnTo>
                    <a:pt x="54" y="19"/>
                  </a:lnTo>
                  <a:lnTo>
                    <a:pt x="78" y="21"/>
                  </a:lnTo>
                  <a:lnTo>
                    <a:pt x="82" y="9"/>
                  </a:lnTo>
                  <a:lnTo>
                    <a:pt x="60" y="4"/>
                  </a:lnTo>
                  <a:lnTo>
                    <a:pt x="48" y="5"/>
                  </a:lnTo>
                  <a:lnTo>
                    <a:pt x="4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4" name="Freeform 416"/>
            <p:cNvSpPr>
              <a:spLocks noChangeAspect="1"/>
            </p:cNvSpPr>
            <p:nvPr/>
          </p:nvSpPr>
          <p:spPr bwMode="auto">
            <a:xfrm>
              <a:off x="4580112" y="2605612"/>
              <a:ext cx="65029" cy="44616"/>
            </a:xfrm>
            <a:custGeom>
              <a:avLst/>
              <a:gdLst>
                <a:gd name="T0" fmla="*/ 8 w 42"/>
                <a:gd name="T1" fmla="*/ 29 h 25"/>
                <a:gd name="T2" fmla="*/ 15 w 42"/>
                <a:gd name="T3" fmla="*/ 29 h 25"/>
                <a:gd name="T4" fmla="*/ 17 w 42"/>
                <a:gd name="T5" fmla="*/ 26 h 25"/>
                <a:gd name="T6" fmla="*/ 20 w 42"/>
                <a:gd name="T7" fmla="*/ 28 h 25"/>
                <a:gd name="T8" fmla="*/ 21 w 42"/>
                <a:gd name="T9" fmla="*/ 27 h 25"/>
                <a:gd name="T10" fmla="*/ 26 w 42"/>
                <a:gd name="T11" fmla="*/ 29 h 25"/>
                <a:gd name="T12" fmla="*/ 29 w 42"/>
                <a:gd name="T13" fmla="*/ 29 h 25"/>
                <a:gd name="T14" fmla="*/ 28 w 42"/>
                <a:gd name="T15" fmla="*/ 26 h 25"/>
                <a:gd name="T16" fmla="*/ 28 w 42"/>
                <a:gd name="T17" fmla="*/ 23 h 25"/>
                <a:gd name="T18" fmla="*/ 34 w 42"/>
                <a:gd name="T19" fmla="*/ 21 h 25"/>
                <a:gd name="T20" fmla="*/ 36 w 42"/>
                <a:gd name="T21" fmla="*/ 21 h 25"/>
                <a:gd name="T22" fmla="*/ 34 w 42"/>
                <a:gd name="T23" fmla="*/ 19 h 25"/>
                <a:gd name="T24" fmla="*/ 34 w 42"/>
                <a:gd name="T25" fmla="*/ 16 h 25"/>
                <a:gd name="T26" fmla="*/ 32 w 42"/>
                <a:gd name="T27" fmla="*/ 13 h 25"/>
                <a:gd name="T28" fmla="*/ 37 w 42"/>
                <a:gd name="T29" fmla="*/ 12 h 25"/>
                <a:gd name="T30" fmla="*/ 39 w 42"/>
                <a:gd name="T31" fmla="*/ 9 h 25"/>
                <a:gd name="T32" fmla="*/ 44 w 42"/>
                <a:gd name="T33" fmla="*/ 9 h 25"/>
                <a:gd name="T34" fmla="*/ 44 w 42"/>
                <a:gd name="T35" fmla="*/ 8 h 25"/>
                <a:gd name="T36" fmla="*/ 46 w 42"/>
                <a:gd name="T37" fmla="*/ 7 h 25"/>
                <a:gd name="T38" fmla="*/ 47 w 42"/>
                <a:gd name="T39" fmla="*/ 6 h 25"/>
                <a:gd name="T40" fmla="*/ 41 w 42"/>
                <a:gd name="T41" fmla="*/ 2 h 25"/>
                <a:gd name="T42" fmla="*/ 40 w 42"/>
                <a:gd name="T43" fmla="*/ 0 h 25"/>
                <a:gd name="T44" fmla="*/ 9 w 42"/>
                <a:gd name="T45" fmla="*/ 8 h 25"/>
                <a:gd name="T46" fmla="*/ 2 w 42"/>
                <a:gd name="T47" fmla="*/ 7 h 25"/>
                <a:gd name="T48" fmla="*/ 0 w 42"/>
                <a:gd name="T49" fmla="*/ 14 h 25"/>
                <a:gd name="T50" fmla="*/ 3 w 42"/>
                <a:gd name="T51" fmla="*/ 27 h 25"/>
                <a:gd name="T52" fmla="*/ 8 w 42"/>
                <a:gd name="T53" fmla="*/ 29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25"/>
                <a:gd name="T83" fmla="*/ 42 w 42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25">
                  <a:moveTo>
                    <a:pt x="7" y="25"/>
                  </a:moveTo>
                  <a:lnTo>
                    <a:pt x="13" y="25"/>
                  </a:lnTo>
                  <a:lnTo>
                    <a:pt x="15" y="22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29" y="11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12"/>
                  </a:lnTo>
                  <a:lnTo>
                    <a:pt x="3" y="23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5" name="Freeform 417"/>
            <p:cNvSpPr>
              <a:spLocks noChangeAspect="1"/>
            </p:cNvSpPr>
            <p:nvPr/>
          </p:nvSpPr>
          <p:spPr bwMode="auto">
            <a:xfrm>
              <a:off x="4509549" y="1976379"/>
              <a:ext cx="224142" cy="380001"/>
            </a:xfrm>
            <a:custGeom>
              <a:avLst/>
              <a:gdLst>
                <a:gd name="T0" fmla="*/ 113 w 145"/>
                <a:gd name="T1" fmla="*/ 95 h 221"/>
                <a:gd name="T2" fmla="*/ 94 w 145"/>
                <a:gd name="T3" fmla="*/ 106 h 221"/>
                <a:gd name="T4" fmla="*/ 83 w 145"/>
                <a:gd name="T5" fmla="*/ 115 h 221"/>
                <a:gd name="T6" fmla="*/ 79 w 145"/>
                <a:gd name="T7" fmla="*/ 129 h 221"/>
                <a:gd name="T8" fmla="*/ 101 w 145"/>
                <a:gd name="T9" fmla="*/ 155 h 221"/>
                <a:gd name="T10" fmla="*/ 93 w 145"/>
                <a:gd name="T11" fmla="*/ 171 h 221"/>
                <a:gd name="T12" fmla="*/ 88 w 145"/>
                <a:gd name="T13" fmla="*/ 169 h 221"/>
                <a:gd name="T14" fmla="*/ 102 w 145"/>
                <a:gd name="T15" fmla="*/ 173 h 221"/>
                <a:gd name="T16" fmla="*/ 92 w 145"/>
                <a:gd name="T17" fmla="*/ 177 h 221"/>
                <a:gd name="T18" fmla="*/ 75 w 145"/>
                <a:gd name="T19" fmla="*/ 184 h 221"/>
                <a:gd name="T20" fmla="*/ 79 w 145"/>
                <a:gd name="T21" fmla="*/ 190 h 221"/>
                <a:gd name="T22" fmla="*/ 80 w 145"/>
                <a:gd name="T23" fmla="*/ 202 h 221"/>
                <a:gd name="T24" fmla="*/ 76 w 145"/>
                <a:gd name="T25" fmla="*/ 216 h 221"/>
                <a:gd name="T26" fmla="*/ 49 w 145"/>
                <a:gd name="T27" fmla="*/ 236 h 221"/>
                <a:gd name="T28" fmla="*/ 31 w 145"/>
                <a:gd name="T29" fmla="*/ 245 h 221"/>
                <a:gd name="T30" fmla="*/ 22 w 145"/>
                <a:gd name="T31" fmla="*/ 218 h 221"/>
                <a:gd name="T32" fmla="*/ 9 w 145"/>
                <a:gd name="T33" fmla="*/ 193 h 221"/>
                <a:gd name="T34" fmla="*/ 4 w 145"/>
                <a:gd name="T35" fmla="*/ 191 h 221"/>
                <a:gd name="T36" fmla="*/ 2 w 145"/>
                <a:gd name="T37" fmla="*/ 180 h 221"/>
                <a:gd name="T38" fmla="*/ 13 w 145"/>
                <a:gd name="T39" fmla="*/ 146 h 221"/>
                <a:gd name="T40" fmla="*/ 19 w 145"/>
                <a:gd name="T41" fmla="*/ 135 h 221"/>
                <a:gd name="T42" fmla="*/ 8 w 145"/>
                <a:gd name="T43" fmla="*/ 111 h 221"/>
                <a:gd name="T44" fmla="*/ 19 w 145"/>
                <a:gd name="T45" fmla="*/ 86 h 221"/>
                <a:gd name="T46" fmla="*/ 25 w 145"/>
                <a:gd name="T47" fmla="*/ 77 h 221"/>
                <a:gd name="T48" fmla="*/ 32 w 145"/>
                <a:gd name="T49" fmla="*/ 50 h 221"/>
                <a:gd name="T50" fmla="*/ 51 w 145"/>
                <a:gd name="T51" fmla="*/ 37 h 221"/>
                <a:gd name="T52" fmla="*/ 75 w 145"/>
                <a:gd name="T53" fmla="*/ 15 h 221"/>
                <a:gd name="T54" fmla="*/ 99 w 145"/>
                <a:gd name="T55" fmla="*/ 9 h 221"/>
                <a:gd name="T56" fmla="*/ 105 w 145"/>
                <a:gd name="T57" fmla="*/ 0 h 221"/>
                <a:gd name="T58" fmla="*/ 155 w 145"/>
                <a:gd name="T59" fmla="*/ 39 h 221"/>
                <a:gd name="T60" fmla="*/ 143 w 145"/>
                <a:gd name="T61" fmla="*/ 55 h 221"/>
                <a:gd name="T62" fmla="*/ 136 w 145"/>
                <a:gd name="T63" fmla="*/ 60 h 221"/>
                <a:gd name="T64" fmla="*/ 127 w 145"/>
                <a:gd name="T65" fmla="*/ 64 h 221"/>
                <a:gd name="T66" fmla="*/ 128 w 145"/>
                <a:gd name="T67" fmla="*/ 82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221"/>
                <a:gd name="T104" fmla="*/ 145 w 145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221">
                  <a:moveTo>
                    <a:pt x="115" y="73"/>
                  </a:moveTo>
                  <a:lnTo>
                    <a:pt x="101" y="85"/>
                  </a:lnTo>
                  <a:lnTo>
                    <a:pt x="90" y="91"/>
                  </a:lnTo>
                  <a:lnTo>
                    <a:pt x="84" y="95"/>
                  </a:lnTo>
                  <a:lnTo>
                    <a:pt x="77" y="96"/>
                  </a:lnTo>
                  <a:lnTo>
                    <a:pt x="74" y="103"/>
                  </a:lnTo>
                  <a:lnTo>
                    <a:pt x="72" y="105"/>
                  </a:lnTo>
                  <a:lnTo>
                    <a:pt x="71" y="115"/>
                  </a:lnTo>
                  <a:lnTo>
                    <a:pt x="76" y="133"/>
                  </a:lnTo>
                  <a:lnTo>
                    <a:pt x="90" y="139"/>
                  </a:lnTo>
                  <a:lnTo>
                    <a:pt x="96" y="146"/>
                  </a:lnTo>
                  <a:lnTo>
                    <a:pt x="83" y="153"/>
                  </a:lnTo>
                  <a:lnTo>
                    <a:pt x="78" y="149"/>
                  </a:lnTo>
                  <a:lnTo>
                    <a:pt x="79" y="151"/>
                  </a:lnTo>
                  <a:lnTo>
                    <a:pt x="62" y="152"/>
                  </a:lnTo>
                  <a:lnTo>
                    <a:pt x="91" y="155"/>
                  </a:lnTo>
                  <a:lnTo>
                    <a:pt x="83" y="161"/>
                  </a:lnTo>
                  <a:lnTo>
                    <a:pt x="82" y="158"/>
                  </a:lnTo>
                  <a:lnTo>
                    <a:pt x="73" y="167"/>
                  </a:lnTo>
                  <a:lnTo>
                    <a:pt x="67" y="165"/>
                  </a:lnTo>
                  <a:lnTo>
                    <a:pt x="72" y="169"/>
                  </a:lnTo>
                  <a:lnTo>
                    <a:pt x="71" y="170"/>
                  </a:lnTo>
                  <a:lnTo>
                    <a:pt x="70" y="176"/>
                  </a:lnTo>
                  <a:lnTo>
                    <a:pt x="72" y="181"/>
                  </a:lnTo>
                  <a:lnTo>
                    <a:pt x="71" y="180"/>
                  </a:lnTo>
                  <a:lnTo>
                    <a:pt x="68" y="193"/>
                  </a:lnTo>
                  <a:lnTo>
                    <a:pt x="66" y="206"/>
                  </a:lnTo>
                  <a:lnTo>
                    <a:pt x="44" y="211"/>
                  </a:lnTo>
                  <a:lnTo>
                    <a:pt x="42" y="221"/>
                  </a:lnTo>
                  <a:lnTo>
                    <a:pt x="28" y="219"/>
                  </a:lnTo>
                  <a:lnTo>
                    <a:pt x="23" y="206"/>
                  </a:lnTo>
                  <a:lnTo>
                    <a:pt x="20" y="195"/>
                  </a:lnTo>
                  <a:lnTo>
                    <a:pt x="7" y="177"/>
                  </a:lnTo>
                  <a:lnTo>
                    <a:pt x="8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0" y="162"/>
                  </a:lnTo>
                  <a:lnTo>
                    <a:pt x="2" y="161"/>
                  </a:lnTo>
                  <a:lnTo>
                    <a:pt x="10" y="145"/>
                  </a:lnTo>
                  <a:lnTo>
                    <a:pt x="12" y="131"/>
                  </a:lnTo>
                  <a:lnTo>
                    <a:pt x="12" y="126"/>
                  </a:lnTo>
                  <a:lnTo>
                    <a:pt x="17" y="121"/>
                  </a:lnTo>
                  <a:lnTo>
                    <a:pt x="7" y="115"/>
                  </a:lnTo>
                  <a:lnTo>
                    <a:pt x="7" y="99"/>
                  </a:lnTo>
                  <a:lnTo>
                    <a:pt x="6" y="84"/>
                  </a:lnTo>
                  <a:lnTo>
                    <a:pt x="17" y="77"/>
                  </a:lnTo>
                  <a:lnTo>
                    <a:pt x="28" y="75"/>
                  </a:lnTo>
                  <a:lnTo>
                    <a:pt x="22" y="69"/>
                  </a:lnTo>
                  <a:lnTo>
                    <a:pt x="31" y="49"/>
                  </a:lnTo>
                  <a:lnTo>
                    <a:pt x="29" y="45"/>
                  </a:lnTo>
                  <a:lnTo>
                    <a:pt x="40" y="43"/>
                  </a:lnTo>
                  <a:lnTo>
                    <a:pt x="46" y="33"/>
                  </a:lnTo>
                  <a:lnTo>
                    <a:pt x="52" y="18"/>
                  </a:lnTo>
                  <a:lnTo>
                    <a:pt x="67" y="13"/>
                  </a:lnTo>
                  <a:lnTo>
                    <a:pt x="68" y="8"/>
                  </a:lnTo>
                  <a:lnTo>
                    <a:pt x="89" y="8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27" y="14"/>
                  </a:lnTo>
                  <a:lnTo>
                    <a:pt x="139" y="35"/>
                  </a:lnTo>
                  <a:lnTo>
                    <a:pt x="145" y="50"/>
                  </a:lnTo>
                  <a:lnTo>
                    <a:pt x="128" y="49"/>
                  </a:lnTo>
                  <a:lnTo>
                    <a:pt x="124" y="51"/>
                  </a:lnTo>
                  <a:lnTo>
                    <a:pt x="122" y="54"/>
                  </a:lnTo>
                  <a:lnTo>
                    <a:pt x="120" y="53"/>
                  </a:lnTo>
                  <a:lnTo>
                    <a:pt x="114" y="57"/>
                  </a:lnTo>
                  <a:lnTo>
                    <a:pt x="112" y="66"/>
                  </a:lnTo>
                  <a:lnTo>
                    <a:pt x="115" y="73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6" name="Freeform 418"/>
            <p:cNvSpPr>
              <a:spLocks noChangeAspect="1"/>
            </p:cNvSpPr>
            <p:nvPr/>
          </p:nvSpPr>
          <p:spPr bwMode="auto">
            <a:xfrm>
              <a:off x="4650675" y="2284072"/>
              <a:ext cx="12452" cy="24616"/>
            </a:xfrm>
            <a:custGeom>
              <a:avLst/>
              <a:gdLst>
                <a:gd name="T0" fmla="*/ 9 w 8"/>
                <a:gd name="T1" fmla="*/ 0 h 13"/>
                <a:gd name="T2" fmla="*/ 9 w 8"/>
                <a:gd name="T3" fmla="*/ 4 h 13"/>
                <a:gd name="T4" fmla="*/ 5 w 8"/>
                <a:gd name="T5" fmla="*/ 15 h 13"/>
                <a:gd name="T6" fmla="*/ 3 w 8"/>
                <a:gd name="T7" fmla="*/ 16 h 13"/>
                <a:gd name="T8" fmla="*/ 0 w 8"/>
                <a:gd name="T9" fmla="*/ 9 h 13"/>
                <a:gd name="T10" fmla="*/ 9 w 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3"/>
                <a:gd name="T20" fmla="*/ 8 w 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3">
                  <a:moveTo>
                    <a:pt x="8" y="0"/>
                  </a:moveTo>
                  <a:lnTo>
                    <a:pt x="8" y="3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" name="Freeform 419"/>
            <p:cNvSpPr>
              <a:spLocks noChangeAspect="1"/>
            </p:cNvSpPr>
            <p:nvPr/>
          </p:nvSpPr>
          <p:spPr bwMode="auto">
            <a:xfrm>
              <a:off x="4420998" y="2580996"/>
              <a:ext cx="95468" cy="52308"/>
            </a:xfrm>
            <a:custGeom>
              <a:avLst/>
              <a:gdLst>
                <a:gd name="T0" fmla="*/ 65 w 62"/>
                <a:gd name="T1" fmla="*/ 20 h 30"/>
                <a:gd name="T2" fmla="*/ 62 w 62"/>
                <a:gd name="T3" fmla="*/ 26 h 30"/>
                <a:gd name="T4" fmla="*/ 50 w 62"/>
                <a:gd name="T5" fmla="*/ 26 h 30"/>
                <a:gd name="T6" fmla="*/ 45 w 62"/>
                <a:gd name="T7" fmla="*/ 34 h 30"/>
                <a:gd name="T8" fmla="*/ 33 w 62"/>
                <a:gd name="T9" fmla="*/ 26 h 30"/>
                <a:gd name="T10" fmla="*/ 24 w 62"/>
                <a:gd name="T11" fmla="*/ 33 h 30"/>
                <a:gd name="T12" fmla="*/ 16 w 62"/>
                <a:gd name="T13" fmla="*/ 34 h 30"/>
                <a:gd name="T14" fmla="*/ 6 w 62"/>
                <a:gd name="T15" fmla="*/ 23 h 30"/>
                <a:gd name="T16" fmla="*/ 0 w 62"/>
                <a:gd name="T17" fmla="*/ 27 h 30"/>
                <a:gd name="T18" fmla="*/ 13 w 62"/>
                <a:gd name="T19" fmla="*/ 7 h 30"/>
                <a:gd name="T20" fmla="*/ 18 w 62"/>
                <a:gd name="T21" fmla="*/ 3 h 30"/>
                <a:gd name="T22" fmla="*/ 23 w 62"/>
                <a:gd name="T23" fmla="*/ 1 h 30"/>
                <a:gd name="T24" fmla="*/ 38 w 62"/>
                <a:gd name="T25" fmla="*/ 0 h 30"/>
                <a:gd name="T26" fmla="*/ 53 w 62"/>
                <a:gd name="T27" fmla="*/ 2 h 30"/>
                <a:gd name="T28" fmla="*/ 52 w 62"/>
                <a:gd name="T29" fmla="*/ 7 h 30"/>
                <a:gd name="T30" fmla="*/ 52 w 62"/>
                <a:gd name="T31" fmla="*/ 9 h 30"/>
                <a:gd name="T32" fmla="*/ 52 w 62"/>
                <a:gd name="T33" fmla="*/ 10 h 30"/>
                <a:gd name="T34" fmla="*/ 56 w 62"/>
                <a:gd name="T35" fmla="*/ 10 h 30"/>
                <a:gd name="T36" fmla="*/ 69 w 62"/>
                <a:gd name="T37" fmla="*/ 15 h 30"/>
                <a:gd name="T38" fmla="*/ 69 w 62"/>
                <a:gd name="T39" fmla="*/ 16 h 30"/>
                <a:gd name="T40" fmla="*/ 65 w 62"/>
                <a:gd name="T41" fmla="*/ 2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30"/>
                <a:gd name="T65" fmla="*/ 62 w 62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30">
                  <a:moveTo>
                    <a:pt x="58" y="18"/>
                  </a:moveTo>
                  <a:lnTo>
                    <a:pt x="56" y="23"/>
                  </a:lnTo>
                  <a:lnTo>
                    <a:pt x="45" y="23"/>
                  </a:lnTo>
                  <a:lnTo>
                    <a:pt x="40" y="30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4" y="30"/>
                  </a:lnTo>
                  <a:lnTo>
                    <a:pt x="5" y="20"/>
                  </a:lnTo>
                  <a:lnTo>
                    <a:pt x="0" y="24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47" y="6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" name="Freeform 420"/>
            <p:cNvSpPr>
              <a:spLocks noChangeAspect="1"/>
            </p:cNvSpPr>
            <p:nvPr/>
          </p:nvSpPr>
          <p:spPr bwMode="auto">
            <a:xfrm>
              <a:off x="4761362" y="2437918"/>
              <a:ext cx="394324" cy="243077"/>
            </a:xfrm>
            <a:custGeom>
              <a:avLst/>
              <a:gdLst>
                <a:gd name="T0" fmla="*/ 150 w 256"/>
                <a:gd name="T1" fmla="*/ 0 h 141"/>
                <a:gd name="T2" fmla="*/ 138 w 256"/>
                <a:gd name="T3" fmla="*/ 3 h 141"/>
                <a:gd name="T4" fmla="*/ 119 w 256"/>
                <a:gd name="T5" fmla="*/ 13 h 141"/>
                <a:gd name="T6" fmla="*/ 120 w 256"/>
                <a:gd name="T7" fmla="*/ 21 h 141"/>
                <a:gd name="T8" fmla="*/ 94 w 256"/>
                <a:gd name="T9" fmla="*/ 16 h 141"/>
                <a:gd name="T10" fmla="*/ 67 w 256"/>
                <a:gd name="T11" fmla="*/ 10 h 141"/>
                <a:gd name="T12" fmla="*/ 42 w 256"/>
                <a:gd name="T13" fmla="*/ 10 h 141"/>
                <a:gd name="T14" fmla="*/ 16 w 256"/>
                <a:gd name="T15" fmla="*/ 10 h 141"/>
                <a:gd name="T16" fmla="*/ 23 w 256"/>
                <a:gd name="T17" fmla="*/ 31 h 141"/>
                <a:gd name="T18" fmla="*/ 22 w 256"/>
                <a:gd name="T19" fmla="*/ 41 h 141"/>
                <a:gd name="T20" fmla="*/ 7 w 256"/>
                <a:gd name="T21" fmla="*/ 62 h 141"/>
                <a:gd name="T22" fmla="*/ 4 w 256"/>
                <a:gd name="T23" fmla="*/ 67 h 141"/>
                <a:gd name="T24" fmla="*/ 0 w 256"/>
                <a:gd name="T25" fmla="*/ 81 h 141"/>
                <a:gd name="T26" fmla="*/ 12 w 256"/>
                <a:gd name="T27" fmla="*/ 90 h 141"/>
                <a:gd name="T28" fmla="*/ 13 w 256"/>
                <a:gd name="T29" fmla="*/ 89 h 141"/>
                <a:gd name="T30" fmla="*/ 43 w 256"/>
                <a:gd name="T31" fmla="*/ 91 h 141"/>
                <a:gd name="T32" fmla="*/ 70 w 256"/>
                <a:gd name="T33" fmla="*/ 83 h 141"/>
                <a:gd name="T34" fmla="*/ 83 w 256"/>
                <a:gd name="T35" fmla="*/ 72 h 141"/>
                <a:gd name="T36" fmla="*/ 89 w 256"/>
                <a:gd name="T37" fmla="*/ 74 h 141"/>
                <a:gd name="T38" fmla="*/ 100 w 256"/>
                <a:gd name="T39" fmla="*/ 85 h 141"/>
                <a:gd name="T40" fmla="*/ 112 w 256"/>
                <a:gd name="T41" fmla="*/ 97 h 141"/>
                <a:gd name="T42" fmla="*/ 126 w 256"/>
                <a:gd name="T43" fmla="*/ 109 h 141"/>
                <a:gd name="T44" fmla="*/ 138 w 256"/>
                <a:gd name="T45" fmla="*/ 121 h 141"/>
                <a:gd name="T46" fmla="*/ 151 w 256"/>
                <a:gd name="T47" fmla="*/ 112 h 141"/>
                <a:gd name="T48" fmla="*/ 156 w 256"/>
                <a:gd name="T49" fmla="*/ 115 h 141"/>
                <a:gd name="T50" fmla="*/ 154 w 256"/>
                <a:gd name="T51" fmla="*/ 105 h 141"/>
                <a:gd name="T52" fmla="*/ 157 w 256"/>
                <a:gd name="T53" fmla="*/ 112 h 141"/>
                <a:gd name="T54" fmla="*/ 169 w 256"/>
                <a:gd name="T55" fmla="*/ 115 h 141"/>
                <a:gd name="T56" fmla="*/ 153 w 256"/>
                <a:gd name="T57" fmla="*/ 117 h 141"/>
                <a:gd name="T58" fmla="*/ 159 w 256"/>
                <a:gd name="T59" fmla="*/ 121 h 141"/>
                <a:gd name="T60" fmla="*/ 173 w 256"/>
                <a:gd name="T61" fmla="*/ 124 h 141"/>
                <a:gd name="T62" fmla="*/ 186 w 256"/>
                <a:gd name="T63" fmla="*/ 128 h 141"/>
                <a:gd name="T64" fmla="*/ 170 w 256"/>
                <a:gd name="T65" fmla="*/ 138 h 141"/>
                <a:gd name="T66" fmla="*/ 183 w 256"/>
                <a:gd name="T67" fmla="*/ 143 h 141"/>
                <a:gd name="T68" fmla="*/ 189 w 256"/>
                <a:gd name="T69" fmla="*/ 150 h 141"/>
                <a:gd name="T70" fmla="*/ 191 w 256"/>
                <a:gd name="T71" fmla="*/ 158 h 141"/>
                <a:gd name="T72" fmla="*/ 214 w 256"/>
                <a:gd name="T73" fmla="*/ 149 h 141"/>
                <a:gd name="T74" fmla="*/ 225 w 256"/>
                <a:gd name="T75" fmla="*/ 148 h 141"/>
                <a:gd name="T76" fmla="*/ 234 w 256"/>
                <a:gd name="T77" fmla="*/ 141 h 141"/>
                <a:gd name="T78" fmla="*/ 220 w 256"/>
                <a:gd name="T79" fmla="*/ 141 h 141"/>
                <a:gd name="T80" fmla="*/ 206 w 256"/>
                <a:gd name="T81" fmla="*/ 129 h 141"/>
                <a:gd name="T82" fmla="*/ 210 w 256"/>
                <a:gd name="T83" fmla="*/ 119 h 141"/>
                <a:gd name="T84" fmla="*/ 207 w 256"/>
                <a:gd name="T85" fmla="*/ 124 h 141"/>
                <a:gd name="T86" fmla="*/ 213 w 256"/>
                <a:gd name="T87" fmla="*/ 121 h 141"/>
                <a:gd name="T88" fmla="*/ 234 w 256"/>
                <a:gd name="T89" fmla="*/ 112 h 141"/>
                <a:gd name="T90" fmla="*/ 258 w 256"/>
                <a:gd name="T91" fmla="*/ 103 h 141"/>
                <a:gd name="T92" fmla="*/ 267 w 256"/>
                <a:gd name="T93" fmla="*/ 102 h 141"/>
                <a:gd name="T94" fmla="*/ 273 w 256"/>
                <a:gd name="T95" fmla="*/ 91 h 141"/>
                <a:gd name="T96" fmla="*/ 285 w 256"/>
                <a:gd name="T97" fmla="*/ 84 h 141"/>
                <a:gd name="T98" fmla="*/ 276 w 256"/>
                <a:gd name="T99" fmla="*/ 57 h 141"/>
                <a:gd name="T100" fmla="*/ 252 w 256"/>
                <a:gd name="T101" fmla="*/ 49 h 141"/>
                <a:gd name="T102" fmla="*/ 229 w 256"/>
                <a:gd name="T103" fmla="*/ 43 h 141"/>
                <a:gd name="T104" fmla="*/ 218 w 256"/>
                <a:gd name="T105" fmla="*/ 44 h 141"/>
                <a:gd name="T106" fmla="*/ 198 w 256"/>
                <a:gd name="T107" fmla="*/ 27 h 141"/>
                <a:gd name="T108" fmla="*/ 178 w 256"/>
                <a:gd name="T109" fmla="*/ 9 h 141"/>
                <a:gd name="T110" fmla="*/ 176 w 256"/>
                <a:gd name="T111" fmla="*/ 2 h 141"/>
                <a:gd name="T112" fmla="*/ 150 w 256"/>
                <a:gd name="T113" fmla="*/ 0 h 1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6"/>
                <a:gd name="T172" fmla="*/ 0 h 141"/>
                <a:gd name="T173" fmla="*/ 256 w 256"/>
                <a:gd name="T174" fmla="*/ 141 h 1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6" h="141">
                  <a:moveTo>
                    <a:pt x="135" y="0"/>
                  </a:moveTo>
                  <a:lnTo>
                    <a:pt x="124" y="3"/>
                  </a:lnTo>
                  <a:lnTo>
                    <a:pt x="107" y="12"/>
                  </a:lnTo>
                  <a:lnTo>
                    <a:pt x="108" y="19"/>
                  </a:lnTo>
                  <a:lnTo>
                    <a:pt x="84" y="14"/>
                  </a:lnTo>
                  <a:lnTo>
                    <a:pt x="60" y="9"/>
                  </a:lnTo>
                  <a:lnTo>
                    <a:pt x="38" y="9"/>
                  </a:lnTo>
                  <a:lnTo>
                    <a:pt x="14" y="9"/>
                  </a:lnTo>
                  <a:lnTo>
                    <a:pt x="21" y="28"/>
                  </a:lnTo>
                  <a:lnTo>
                    <a:pt x="20" y="37"/>
                  </a:lnTo>
                  <a:lnTo>
                    <a:pt x="6" y="55"/>
                  </a:lnTo>
                  <a:lnTo>
                    <a:pt x="4" y="60"/>
                  </a:lnTo>
                  <a:lnTo>
                    <a:pt x="0" y="72"/>
                  </a:lnTo>
                  <a:lnTo>
                    <a:pt x="11" y="80"/>
                  </a:lnTo>
                  <a:lnTo>
                    <a:pt x="12" y="79"/>
                  </a:lnTo>
                  <a:lnTo>
                    <a:pt x="39" y="81"/>
                  </a:lnTo>
                  <a:lnTo>
                    <a:pt x="63" y="74"/>
                  </a:lnTo>
                  <a:lnTo>
                    <a:pt x="75" y="64"/>
                  </a:lnTo>
                  <a:lnTo>
                    <a:pt x="80" y="66"/>
                  </a:lnTo>
                  <a:lnTo>
                    <a:pt x="90" y="76"/>
                  </a:lnTo>
                  <a:lnTo>
                    <a:pt x="101" y="87"/>
                  </a:lnTo>
                  <a:lnTo>
                    <a:pt x="113" y="97"/>
                  </a:lnTo>
                  <a:lnTo>
                    <a:pt x="124" y="108"/>
                  </a:lnTo>
                  <a:lnTo>
                    <a:pt x="136" y="100"/>
                  </a:lnTo>
                  <a:lnTo>
                    <a:pt x="140" y="103"/>
                  </a:lnTo>
                  <a:lnTo>
                    <a:pt x="138" y="94"/>
                  </a:lnTo>
                  <a:lnTo>
                    <a:pt x="141" y="100"/>
                  </a:lnTo>
                  <a:lnTo>
                    <a:pt x="152" y="103"/>
                  </a:lnTo>
                  <a:lnTo>
                    <a:pt x="137" y="104"/>
                  </a:lnTo>
                  <a:lnTo>
                    <a:pt x="143" y="108"/>
                  </a:lnTo>
                  <a:lnTo>
                    <a:pt x="155" y="111"/>
                  </a:lnTo>
                  <a:lnTo>
                    <a:pt x="167" y="114"/>
                  </a:lnTo>
                  <a:lnTo>
                    <a:pt x="153" y="123"/>
                  </a:lnTo>
                  <a:lnTo>
                    <a:pt x="164" y="128"/>
                  </a:lnTo>
                  <a:lnTo>
                    <a:pt x="170" y="134"/>
                  </a:lnTo>
                  <a:lnTo>
                    <a:pt x="172" y="141"/>
                  </a:lnTo>
                  <a:lnTo>
                    <a:pt x="192" y="133"/>
                  </a:lnTo>
                  <a:lnTo>
                    <a:pt x="202" y="132"/>
                  </a:lnTo>
                  <a:lnTo>
                    <a:pt x="210" y="126"/>
                  </a:lnTo>
                  <a:lnTo>
                    <a:pt x="198" y="126"/>
                  </a:lnTo>
                  <a:lnTo>
                    <a:pt x="185" y="115"/>
                  </a:lnTo>
                  <a:lnTo>
                    <a:pt x="189" y="106"/>
                  </a:lnTo>
                  <a:lnTo>
                    <a:pt x="186" y="111"/>
                  </a:lnTo>
                  <a:lnTo>
                    <a:pt x="191" y="108"/>
                  </a:lnTo>
                  <a:lnTo>
                    <a:pt x="210" y="100"/>
                  </a:lnTo>
                  <a:lnTo>
                    <a:pt x="232" y="92"/>
                  </a:lnTo>
                  <a:lnTo>
                    <a:pt x="240" y="91"/>
                  </a:lnTo>
                  <a:lnTo>
                    <a:pt x="245" y="81"/>
                  </a:lnTo>
                  <a:lnTo>
                    <a:pt x="256" y="75"/>
                  </a:lnTo>
                  <a:lnTo>
                    <a:pt x="248" y="51"/>
                  </a:lnTo>
                  <a:lnTo>
                    <a:pt x="226" y="44"/>
                  </a:lnTo>
                  <a:lnTo>
                    <a:pt x="206" y="38"/>
                  </a:lnTo>
                  <a:lnTo>
                    <a:pt x="196" y="39"/>
                  </a:lnTo>
                  <a:lnTo>
                    <a:pt x="178" y="24"/>
                  </a:lnTo>
                  <a:lnTo>
                    <a:pt x="160" y="8"/>
                  </a:lnTo>
                  <a:lnTo>
                    <a:pt x="158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9" name="Freeform 421"/>
            <p:cNvSpPr>
              <a:spLocks noChangeAspect="1"/>
            </p:cNvSpPr>
            <p:nvPr/>
          </p:nvSpPr>
          <p:spPr bwMode="auto">
            <a:xfrm>
              <a:off x="4697717" y="2630226"/>
              <a:ext cx="95468" cy="126154"/>
            </a:xfrm>
            <a:custGeom>
              <a:avLst/>
              <a:gdLst>
                <a:gd name="T0" fmla="*/ 12 w 64"/>
                <a:gd name="T1" fmla="*/ 17 h 76"/>
                <a:gd name="T2" fmla="*/ 12 w 64"/>
                <a:gd name="T3" fmla="*/ 18 h 76"/>
                <a:gd name="T4" fmla="*/ 8 w 64"/>
                <a:gd name="T5" fmla="*/ 19 h 76"/>
                <a:gd name="T6" fmla="*/ 6 w 64"/>
                <a:gd name="T7" fmla="*/ 24 h 76"/>
                <a:gd name="T8" fmla="*/ 11 w 64"/>
                <a:gd name="T9" fmla="*/ 24 h 76"/>
                <a:gd name="T10" fmla="*/ 12 w 64"/>
                <a:gd name="T11" fmla="*/ 26 h 76"/>
                <a:gd name="T12" fmla="*/ 11 w 64"/>
                <a:gd name="T13" fmla="*/ 29 h 76"/>
                <a:gd name="T14" fmla="*/ 8 w 64"/>
                <a:gd name="T15" fmla="*/ 32 h 76"/>
                <a:gd name="T16" fmla="*/ 8 w 64"/>
                <a:gd name="T17" fmla="*/ 33 h 76"/>
                <a:gd name="T18" fmla="*/ 11 w 64"/>
                <a:gd name="T19" fmla="*/ 37 h 76"/>
                <a:gd name="T20" fmla="*/ 17 w 64"/>
                <a:gd name="T21" fmla="*/ 40 h 76"/>
                <a:gd name="T22" fmla="*/ 12 w 64"/>
                <a:gd name="T23" fmla="*/ 43 h 76"/>
                <a:gd name="T24" fmla="*/ 16 w 64"/>
                <a:gd name="T25" fmla="*/ 45 h 76"/>
                <a:gd name="T26" fmla="*/ 16 w 64"/>
                <a:gd name="T27" fmla="*/ 50 h 76"/>
                <a:gd name="T28" fmla="*/ 6 w 64"/>
                <a:gd name="T29" fmla="*/ 51 h 76"/>
                <a:gd name="T30" fmla="*/ 11 w 64"/>
                <a:gd name="T31" fmla="*/ 55 h 76"/>
                <a:gd name="T32" fmla="*/ 10 w 64"/>
                <a:gd name="T33" fmla="*/ 56 h 76"/>
                <a:gd name="T34" fmla="*/ 6 w 64"/>
                <a:gd name="T35" fmla="*/ 55 h 76"/>
                <a:gd name="T36" fmla="*/ 3 w 64"/>
                <a:gd name="T37" fmla="*/ 59 h 76"/>
                <a:gd name="T38" fmla="*/ 0 w 64"/>
                <a:gd name="T39" fmla="*/ 61 h 76"/>
                <a:gd name="T40" fmla="*/ 4 w 64"/>
                <a:gd name="T41" fmla="*/ 66 h 76"/>
                <a:gd name="T42" fmla="*/ 0 w 64"/>
                <a:gd name="T43" fmla="*/ 68 h 76"/>
                <a:gd name="T44" fmla="*/ 0 w 64"/>
                <a:gd name="T45" fmla="*/ 69 h 76"/>
                <a:gd name="T46" fmla="*/ 0 w 64"/>
                <a:gd name="T47" fmla="*/ 71 h 76"/>
                <a:gd name="T48" fmla="*/ 11 w 64"/>
                <a:gd name="T49" fmla="*/ 77 h 76"/>
                <a:gd name="T50" fmla="*/ 17 w 64"/>
                <a:gd name="T51" fmla="*/ 82 h 76"/>
                <a:gd name="T52" fmla="*/ 19 w 64"/>
                <a:gd name="T53" fmla="*/ 69 h 76"/>
                <a:gd name="T54" fmla="*/ 29 w 64"/>
                <a:gd name="T55" fmla="*/ 71 h 76"/>
                <a:gd name="T56" fmla="*/ 33 w 64"/>
                <a:gd name="T57" fmla="*/ 82 h 76"/>
                <a:gd name="T58" fmla="*/ 37 w 64"/>
                <a:gd name="T59" fmla="*/ 81 h 76"/>
                <a:gd name="T60" fmla="*/ 37 w 64"/>
                <a:gd name="T61" fmla="*/ 78 h 76"/>
                <a:gd name="T62" fmla="*/ 42 w 64"/>
                <a:gd name="T63" fmla="*/ 77 h 76"/>
                <a:gd name="T64" fmla="*/ 45 w 64"/>
                <a:gd name="T65" fmla="*/ 78 h 76"/>
                <a:gd name="T66" fmla="*/ 49 w 64"/>
                <a:gd name="T67" fmla="*/ 74 h 76"/>
                <a:gd name="T68" fmla="*/ 51 w 64"/>
                <a:gd name="T69" fmla="*/ 76 h 76"/>
                <a:gd name="T70" fmla="*/ 53 w 64"/>
                <a:gd name="T71" fmla="*/ 76 h 76"/>
                <a:gd name="T72" fmla="*/ 56 w 64"/>
                <a:gd name="T73" fmla="*/ 74 h 76"/>
                <a:gd name="T74" fmla="*/ 61 w 64"/>
                <a:gd name="T75" fmla="*/ 72 h 76"/>
                <a:gd name="T76" fmla="*/ 65 w 64"/>
                <a:gd name="T77" fmla="*/ 77 h 76"/>
                <a:gd name="T78" fmla="*/ 68 w 64"/>
                <a:gd name="T79" fmla="*/ 76 h 76"/>
                <a:gd name="T80" fmla="*/ 63 w 64"/>
                <a:gd name="T81" fmla="*/ 69 h 76"/>
                <a:gd name="T82" fmla="*/ 69 w 64"/>
                <a:gd name="T83" fmla="*/ 58 h 76"/>
                <a:gd name="T84" fmla="*/ 63 w 64"/>
                <a:gd name="T85" fmla="*/ 49 h 76"/>
                <a:gd name="T86" fmla="*/ 64 w 64"/>
                <a:gd name="T87" fmla="*/ 37 h 76"/>
                <a:gd name="T88" fmla="*/ 63 w 64"/>
                <a:gd name="T89" fmla="*/ 30 h 76"/>
                <a:gd name="T90" fmla="*/ 57 w 64"/>
                <a:gd name="T91" fmla="*/ 29 h 76"/>
                <a:gd name="T92" fmla="*/ 52 w 64"/>
                <a:gd name="T93" fmla="*/ 27 h 76"/>
                <a:gd name="T94" fmla="*/ 45 w 64"/>
                <a:gd name="T95" fmla="*/ 24 h 76"/>
                <a:gd name="T96" fmla="*/ 24 w 64"/>
                <a:gd name="T97" fmla="*/ 0 h 76"/>
                <a:gd name="T98" fmla="*/ 1 w 64"/>
                <a:gd name="T99" fmla="*/ 5 h 76"/>
                <a:gd name="T100" fmla="*/ 5 w 64"/>
                <a:gd name="T101" fmla="*/ 12 h 76"/>
                <a:gd name="T102" fmla="*/ 6 w 64"/>
                <a:gd name="T103" fmla="*/ 12 h 76"/>
                <a:gd name="T104" fmla="*/ 5 w 64"/>
                <a:gd name="T105" fmla="*/ 14 h 76"/>
                <a:gd name="T106" fmla="*/ 6 w 64"/>
                <a:gd name="T107" fmla="*/ 16 h 76"/>
                <a:gd name="T108" fmla="*/ 12 w 64"/>
                <a:gd name="T109" fmla="*/ 17 h 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"/>
                <a:gd name="T166" fmla="*/ 0 h 76"/>
                <a:gd name="T167" fmla="*/ 64 w 64"/>
                <a:gd name="T168" fmla="*/ 76 h 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" h="76">
                  <a:moveTo>
                    <a:pt x="11" y="16"/>
                  </a:moveTo>
                  <a:lnTo>
                    <a:pt x="11" y="17"/>
                  </a:lnTo>
                  <a:lnTo>
                    <a:pt x="7" y="18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6" y="37"/>
                  </a:lnTo>
                  <a:lnTo>
                    <a:pt x="11" y="40"/>
                  </a:lnTo>
                  <a:lnTo>
                    <a:pt x="15" y="42"/>
                  </a:lnTo>
                  <a:lnTo>
                    <a:pt x="15" y="46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6" y="51"/>
                  </a:lnTo>
                  <a:lnTo>
                    <a:pt x="3" y="55"/>
                  </a:lnTo>
                  <a:lnTo>
                    <a:pt x="0" y="57"/>
                  </a:lnTo>
                  <a:lnTo>
                    <a:pt x="4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0" y="71"/>
                  </a:lnTo>
                  <a:lnTo>
                    <a:pt x="16" y="76"/>
                  </a:lnTo>
                  <a:lnTo>
                    <a:pt x="18" y="64"/>
                  </a:lnTo>
                  <a:lnTo>
                    <a:pt x="27" y="66"/>
                  </a:lnTo>
                  <a:lnTo>
                    <a:pt x="31" y="76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9" y="71"/>
                  </a:lnTo>
                  <a:lnTo>
                    <a:pt x="42" y="72"/>
                  </a:lnTo>
                  <a:lnTo>
                    <a:pt x="45" y="69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9"/>
                  </a:lnTo>
                  <a:lnTo>
                    <a:pt x="57" y="67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58" y="64"/>
                  </a:lnTo>
                  <a:lnTo>
                    <a:pt x="64" y="54"/>
                  </a:lnTo>
                  <a:lnTo>
                    <a:pt x="58" y="45"/>
                  </a:lnTo>
                  <a:lnTo>
                    <a:pt x="59" y="34"/>
                  </a:lnTo>
                  <a:lnTo>
                    <a:pt x="58" y="28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2" y="22"/>
                  </a:lnTo>
                  <a:lnTo>
                    <a:pt x="22" y="0"/>
                  </a:lnTo>
                  <a:lnTo>
                    <a:pt x="1" y="5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0" name="Freeform 447"/>
            <p:cNvSpPr>
              <a:spLocks noChangeAspect="1"/>
            </p:cNvSpPr>
            <p:nvPr/>
          </p:nvSpPr>
          <p:spPr bwMode="auto">
            <a:xfrm>
              <a:off x="4073717" y="2356380"/>
              <a:ext cx="85783" cy="109231"/>
            </a:xfrm>
            <a:custGeom>
              <a:avLst/>
              <a:gdLst>
                <a:gd name="T0" fmla="*/ 62 w 55"/>
                <a:gd name="T1" fmla="*/ 53 h 63"/>
                <a:gd name="T2" fmla="*/ 62 w 55"/>
                <a:gd name="T3" fmla="*/ 37 h 63"/>
                <a:gd name="T4" fmla="*/ 62 w 55"/>
                <a:gd name="T5" fmla="*/ 23 h 63"/>
                <a:gd name="T6" fmla="*/ 54 w 55"/>
                <a:gd name="T7" fmla="*/ 19 h 63"/>
                <a:gd name="T8" fmla="*/ 50 w 55"/>
                <a:gd name="T9" fmla="*/ 20 h 63"/>
                <a:gd name="T10" fmla="*/ 37 w 55"/>
                <a:gd name="T11" fmla="*/ 17 h 63"/>
                <a:gd name="T12" fmla="*/ 48 w 55"/>
                <a:gd name="T13" fmla="*/ 3 h 63"/>
                <a:gd name="T14" fmla="*/ 51 w 55"/>
                <a:gd name="T15" fmla="*/ 0 h 63"/>
                <a:gd name="T16" fmla="*/ 44 w 55"/>
                <a:gd name="T17" fmla="*/ 2 h 63"/>
                <a:gd name="T18" fmla="*/ 39 w 55"/>
                <a:gd name="T19" fmla="*/ 2 h 63"/>
                <a:gd name="T20" fmla="*/ 27 w 55"/>
                <a:gd name="T21" fmla="*/ 9 h 63"/>
                <a:gd name="T22" fmla="*/ 33 w 55"/>
                <a:gd name="T23" fmla="*/ 12 h 63"/>
                <a:gd name="T24" fmla="*/ 27 w 55"/>
                <a:gd name="T25" fmla="*/ 19 h 63"/>
                <a:gd name="T26" fmla="*/ 8 w 55"/>
                <a:gd name="T27" fmla="*/ 20 h 63"/>
                <a:gd name="T28" fmla="*/ 9 w 55"/>
                <a:gd name="T29" fmla="*/ 27 h 63"/>
                <a:gd name="T30" fmla="*/ 2 w 55"/>
                <a:gd name="T31" fmla="*/ 34 h 63"/>
                <a:gd name="T32" fmla="*/ 20 w 55"/>
                <a:gd name="T33" fmla="*/ 39 h 63"/>
                <a:gd name="T34" fmla="*/ 8 w 55"/>
                <a:gd name="T35" fmla="*/ 51 h 63"/>
                <a:gd name="T36" fmla="*/ 20 w 55"/>
                <a:gd name="T37" fmla="*/ 48 h 63"/>
                <a:gd name="T38" fmla="*/ 7 w 55"/>
                <a:gd name="T39" fmla="*/ 55 h 63"/>
                <a:gd name="T40" fmla="*/ 0 w 55"/>
                <a:gd name="T41" fmla="*/ 60 h 63"/>
                <a:gd name="T42" fmla="*/ 3 w 55"/>
                <a:gd name="T43" fmla="*/ 61 h 63"/>
                <a:gd name="T44" fmla="*/ 0 w 55"/>
                <a:gd name="T45" fmla="*/ 64 h 63"/>
                <a:gd name="T46" fmla="*/ 7 w 55"/>
                <a:gd name="T47" fmla="*/ 68 h 63"/>
                <a:gd name="T48" fmla="*/ 3 w 55"/>
                <a:gd name="T49" fmla="*/ 69 h 63"/>
                <a:gd name="T50" fmla="*/ 9 w 55"/>
                <a:gd name="T51" fmla="*/ 69 h 63"/>
                <a:gd name="T52" fmla="*/ 9 w 55"/>
                <a:gd name="T53" fmla="*/ 71 h 63"/>
                <a:gd name="T54" fmla="*/ 26 w 55"/>
                <a:gd name="T55" fmla="*/ 70 h 63"/>
                <a:gd name="T56" fmla="*/ 41 w 55"/>
                <a:gd name="T57" fmla="*/ 62 h 63"/>
                <a:gd name="T58" fmla="*/ 56 w 55"/>
                <a:gd name="T59" fmla="*/ 61 h 63"/>
                <a:gd name="T60" fmla="*/ 62 w 55"/>
                <a:gd name="T61" fmla="*/ 53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63"/>
                <a:gd name="T95" fmla="*/ 55 w 55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63">
                  <a:moveTo>
                    <a:pt x="55" y="47"/>
                  </a:moveTo>
                  <a:lnTo>
                    <a:pt x="55" y="33"/>
                  </a:lnTo>
                  <a:lnTo>
                    <a:pt x="55" y="20"/>
                  </a:lnTo>
                  <a:lnTo>
                    <a:pt x="48" y="17"/>
                  </a:lnTo>
                  <a:lnTo>
                    <a:pt x="44" y="18"/>
                  </a:lnTo>
                  <a:lnTo>
                    <a:pt x="33" y="15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5" y="2"/>
                  </a:lnTo>
                  <a:lnTo>
                    <a:pt x="24" y="8"/>
                  </a:lnTo>
                  <a:lnTo>
                    <a:pt x="29" y="11"/>
                  </a:lnTo>
                  <a:lnTo>
                    <a:pt x="24" y="17"/>
                  </a:lnTo>
                  <a:lnTo>
                    <a:pt x="7" y="18"/>
                  </a:lnTo>
                  <a:lnTo>
                    <a:pt x="8" y="24"/>
                  </a:lnTo>
                  <a:lnTo>
                    <a:pt x="2" y="30"/>
                  </a:lnTo>
                  <a:lnTo>
                    <a:pt x="18" y="35"/>
                  </a:lnTo>
                  <a:lnTo>
                    <a:pt x="7" y="45"/>
                  </a:lnTo>
                  <a:lnTo>
                    <a:pt x="18" y="43"/>
                  </a:lnTo>
                  <a:lnTo>
                    <a:pt x="6" y="49"/>
                  </a:lnTo>
                  <a:lnTo>
                    <a:pt x="0" y="53"/>
                  </a:lnTo>
                  <a:lnTo>
                    <a:pt x="3" y="54"/>
                  </a:lnTo>
                  <a:lnTo>
                    <a:pt x="0" y="57"/>
                  </a:lnTo>
                  <a:lnTo>
                    <a:pt x="6" y="60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23" y="62"/>
                  </a:lnTo>
                  <a:lnTo>
                    <a:pt x="36" y="55"/>
                  </a:lnTo>
                  <a:lnTo>
                    <a:pt x="50" y="54"/>
                  </a:lnTo>
                  <a:lnTo>
                    <a:pt x="55" y="47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" name="Freeform 448"/>
            <p:cNvSpPr>
              <a:spLocks noChangeAspect="1"/>
            </p:cNvSpPr>
            <p:nvPr/>
          </p:nvSpPr>
          <p:spPr bwMode="auto">
            <a:xfrm>
              <a:off x="4169185" y="2264072"/>
              <a:ext cx="156346" cy="246154"/>
            </a:xfrm>
            <a:custGeom>
              <a:avLst/>
              <a:gdLst>
                <a:gd name="T0" fmla="*/ 9 w 102"/>
                <a:gd name="T1" fmla="*/ 48 h 144"/>
                <a:gd name="T2" fmla="*/ 18 w 102"/>
                <a:gd name="T3" fmla="*/ 49 h 144"/>
                <a:gd name="T4" fmla="*/ 13 w 102"/>
                <a:gd name="T5" fmla="*/ 63 h 144"/>
                <a:gd name="T6" fmla="*/ 22 w 102"/>
                <a:gd name="T7" fmla="*/ 70 h 144"/>
                <a:gd name="T8" fmla="*/ 34 w 102"/>
                <a:gd name="T9" fmla="*/ 73 h 144"/>
                <a:gd name="T10" fmla="*/ 42 w 102"/>
                <a:gd name="T11" fmla="*/ 97 h 144"/>
                <a:gd name="T12" fmla="*/ 18 w 102"/>
                <a:gd name="T13" fmla="*/ 107 h 144"/>
                <a:gd name="T14" fmla="*/ 25 w 102"/>
                <a:gd name="T15" fmla="*/ 113 h 144"/>
                <a:gd name="T16" fmla="*/ 9 w 102"/>
                <a:gd name="T17" fmla="*/ 128 h 144"/>
                <a:gd name="T18" fmla="*/ 32 w 102"/>
                <a:gd name="T19" fmla="*/ 134 h 144"/>
                <a:gd name="T20" fmla="*/ 42 w 102"/>
                <a:gd name="T21" fmla="*/ 136 h 144"/>
                <a:gd name="T22" fmla="*/ 14 w 102"/>
                <a:gd name="T23" fmla="*/ 149 h 144"/>
                <a:gd name="T24" fmla="*/ 6 w 102"/>
                <a:gd name="T25" fmla="*/ 160 h 144"/>
                <a:gd name="T26" fmla="*/ 28 w 102"/>
                <a:gd name="T27" fmla="*/ 157 h 144"/>
                <a:gd name="T28" fmla="*/ 47 w 102"/>
                <a:gd name="T29" fmla="*/ 149 h 144"/>
                <a:gd name="T30" fmla="*/ 91 w 102"/>
                <a:gd name="T31" fmla="*/ 148 h 144"/>
                <a:gd name="T32" fmla="*/ 94 w 102"/>
                <a:gd name="T33" fmla="*/ 133 h 144"/>
                <a:gd name="T34" fmla="*/ 113 w 102"/>
                <a:gd name="T35" fmla="*/ 114 h 144"/>
                <a:gd name="T36" fmla="*/ 91 w 102"/>
                <a:gd name="T37" fmla="*/ 108 h 144"/>
                <a:gd name="T38" fmla="*/ 80 w 102"/>
                <a:gd name="T39" fmla="*/ 91 h 144"/>
                <a:gd name="T40" fmla="*/ 84 w 102"/>
                <a:gd name="T41" fmla="*/ 84 h 144"/>
                <a:gd name="T42" fmla="*/ 55 w 102"/>
                <a:gd name="T43" fmla="*/ 50 h 144"/>
                <a:gd name="T44" fmla="*/ 48 w 102"/>
                <a:gd name="T45" fmla="*/ 43 h 144"/>
                <a:gd name="T46" fmla="*/ 45 w 102"/>
                <a:gd name="T47" fmla="*/ 40 h 144"/>
                <a:gd name="T48" fmla="*/ 32 w 102"/>
                <a:gd name="T49" fmla="*/ 18 h 144"/>
                <a:gd name="T50" fmla="*/ 31 w 102"/>
                <a:gd name="T51" fmla="*/ 14 h 144"/>
                <a:gd name="T52" fmla="*/ 19 w 102"/>
                <a:gd name="T53" fmla="*/ 0 h 144"/>
                <a:gd name="T54" fmla="*/ 12 w 102"/>
                <a:gd name="T55" fmla="*/ 11 h 144"/>
                <a:gd name="T56" fmla="*/ 6 w 102"/>
                <a:gd name="T57" fmla="*/ 20 h 144"/>
                <a:gd name="T58" fmla="*/ 6 w 102"/>
                <a:gd name="T59" fmla="*/ 24 h 144"/>
                <a:gd name="T60" fmla="*/ 2 w 102"/>
                <a:gd name="T61" fmla="*/ 36 h 144"/>
                <a:gd name="T62" fmla="*/ 11 w 102"/>
                <a:gd name="T63" fmla="*/ 34 h 144"/>
                <a:gd name="T64" fmla="*/ 1 w 102"/>
                <a:gd name="T65" fmla="*/ 61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144"/>
                <a:gd name="T101" fmla="*/ 102 w 102"/>
                <a:gd name="T102" fmla="*/ 144 h 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144">
                  <a:moveTo>
                    <a:pt x="1" y="55"/>
                  </a:moveTo>
                  <a:lnTo>
                    <a:pt x="8" y="43"/>
                  </a:lnTo>
                  <a:lnTo>
                    <a:pt x="13" y="43"/>
                  </a:lnTo>
                  <a:lnTo>
                    <a:pt x="16" y="44"/>
                  </a:lnTo>
                  <a:lnTo>
                    <a:pt x="14" y="49"/>
                  </a:lnTo>
                  <a:lnTo>
                    <a:pt x="12" y="57"/>
                  </a:lnTo>
                  <a:lnTo>
                    <a:pt x="13" y="66"/>
                  </a:lnTo>
                  <a:lnTo>
                    <a:pt x="20" y="63"/>
                  </a:lnTo>
                  <a:lnTo>
                    <a:pt x="35" y="60"/>
                  </a:lnTo>
                  <a:lnTo>
                    <a:pt x="31" y="66"/>
                  </a:lnTo>
                  <a:lnTo>
                    <a:pt x="37" y="73"/>
                  </a:lnTo>
                  <a:lnTo>
                    <a:pt x="38" y="87"/>
                  </a:lnTo>
                  <a:lnTo>
                    <a:pt x="34" y="88"/>
                  </a:lnTo>
                  <a:lnTo>
                    <a:pt x="16" y="96"/>
                  </a:lnTo>
                  <a:lnTo>
                    <a:pt x="19" y="96"/>
                  </a:lnTo>
                  <a:lnTo>
                    <a:pt x="23" y="102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23" y="117"/>
                  </a:lnTo>
                  <a:lnTo>
                    <a:pt x="29" y="121"/>
                  </a:lnTo>
                  <a:lnTo>
                    <a:pt x="44" y="116"/>
                  </a:lnTo>
                  <a:lnTo>
                    <a:pt x="38" y="122"/>
                  </a:lnTo>
                  <a:lnTo>
                    <a:pt x="26" y="124"/>
                  </a:lnTo>
                  <a:lnTo>
                    <a:pt x="13" y="134"/>
                  </a:lnTo>
                  <a:lnTo>
                    <a:pt x="0" y="142"/>
                  </a:lnTo>
                  <a:lnTo>
                    <a:pt x="5" y="144"/>
                  </a:lnTo>
                  <a:lnTo>
                    <a:pt x="8" y="144"/>
                  </a:lnTo>
                  <a:lnTo>
                    <a:pt x="25" y="141"/>
                  </a:lnTo>
                  <a:lnTo>
                    <a:pt x="30" y="136"/>
                  </a:lnTo>
                  <a:lnTo>
                    <a:pt x="42" y="134"/>
                  </a:lnTo>
                  <a:lnTo>
                    <a:pt x="58" y="133"/>
                  </a:lnTo>
                  <a:lnTo>
                    <a:pt x="82" y="133"/>
                  </a:lnTo>
                  <a:lnTo>
                    <a:pt x="97" y="123"/>
                  </a:lnTo>
                  <a:lnTo>
                    <a:pt x="85" y="120"/>
                  </a:lnTo>
                  <a:lnTo>
                    <a:pt x="90" y="116"/>
                  </a:lnTo>
                  <a:lnTo>
                    <a:pt x="102" y="103"/>
                  </a:lnTo>
                  <a:lnTo>
                    <a:pt x="97" y="97"/>
                  </a:lnTo>
                  <a:lnTo>
                    <a:pt x="82" y="97"/>
                  </a:lnTo>
                  <a:lnTo>
                    <a:pt x="83" y="92"/>
                  </a:lnTo>
                  <a:lnTo>
                    <a:pt x="72" y="82"/>
                  </a:lnTo>
                  <a:lnTo>
                    <a:pt x="77" y="84"/>
                  </a:lnTo>
                  <a:lnTo>
                    <a:pt x="76" y="76"/>
                  </a:lnTo>
                  <a:lnTo>
                    <a:pt x="65" y="67"/>
                  </a:lnTo>
                  <a:lnTo>
                    <a:pt x="50" y="45"/>
                  </a:lnTo>
                  <a:lnTo>
                    <a:pt x="32" y="43"/>
                  </a:lnTo>
                  <a:lnTo>
                    <a:pt x="43" y="39"/>
                  </a:lnTo>
                  <a:lnTo>
                    <a:pt x="36" y="37"/>
                  </a:lnTo>
                  <a:lnTo>
                    <a:pt x="41" y="36"/>
                  </a:lnTo>
                  <a:lnTo>
                    <a:pt x="55" y="16"/>
                  </a:lnTo>
                  <a:lnTo>
                    <a:pt x="29" y="16"/>
                  </a:lnTo>
                  <a:lnTo>
                    <a:pt x="23" y="15"/>
                  </a:lnTo>
                  <a:lnTo>
                    <a:pt x="28" y="13"/>
                  </a:lnTo>
                  <a:lnTo>
                    <a:pt x="38" y="1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10" y="31"/>
                  </a:lnTo>
                  <a:lnTo>
                    <a:pt x="8" y="32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" name="Freeform 449"/>
            <p:cNvSpPr>
              <a:spLocks noChangeAspect="1"/>
            </p:cNvSpPr>
            <p:nvPr/>
          </p:nvSpPr>
          <p:spPr bwMode="auto">
            <a:xfrm>
              <a:off x="4124910" y="2359457"/>
              <a:ext cx="49809" cy="33846"/>
            </a:xfrm>
            <a:custGeom>
              <a:avLst/>
              <a:gdLst>
                <a:gd name="T0" fmla="*/ 36 w 32"/>
                <a:gd name="T1" fmla="*/ 15 h 19"/>
                <a:gd name="T2" fmla="*/ 33 w 32"/>
                <a:gd name="T3" fmla="*/ 12 h 19"/>
                <a:gd name="T4" fmla="*/ 24 w 32"/>
                <a:gd name="T5" fmla="*/ 0 h 19"/>
                <a:gd name="T6" fmla="*/ 11 w 32"/>
                <a:gd name="T7" fmla="*/ 2 h 19"/>
                <a:gd name="T8" fmla="*/ 0 w 32"/>
                <a:gd name="T9" fmla="*/ 16 h 19"/>
                <a:gd name="T10" fmla="*/ 12 w 32"/>
                <a:gd name="T11" fmla="*/ 20 h 19"/>
                <a:gd name="T12" fmla="*/ 17 w 32"/>
                <a:gd name="T13" fmla="*/ 19 h 19"/>
                <a:gd name="T14" fmla="*/ 25 w 32"/>
                <a:gd name="T15" fmla="*/ 22 h 19"/>
                <a:gd name="T16" fmla="*/ 36 w 32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9"/>
                <a:gd name="T29" fmla="*/ 32 w 32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9">
                  <a:moveTo>
                    <a:pt x="32" y="13"/>
                  </a:moveTo>
                  <a:lnTo>
                    <a:pt x="29" y="10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5" y="16"/>
                  </a:lnTo>
                  <a:lnTo>
                    <a:pt x="22" y="19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3" name="Freeform 450"/>
            <p:cNvSpPr>
              <a:spLocks noChangeAspect="1"/>
            </p:cNvSpPr>
            <p:nvPr/>
          </p:nvSpPr>
          <p:spPr bwMode="auto">
            <a:xfrm>
              <a:off x="4156733" y="2291764"/>
              <a:ext cx="17986" cy="12308"/>
            </a:xfrm>
            <a:custGeom>
              <a:avLst/>
              <a:gdLst>
                <a:gd name="T0" fmla="*/ 7 w 13"/>
                <a:gd name="T1" fmla="*/ 2 h 9"/>
                <a:gd name="T2" fmla="*/ 3 w 13"/>
                <a:gd name="T3" fmla="*/ 0 h 9"/>
                <a:gd name="T4" fmla="*/ 0 w 13"/>
                <a:gd name="T5" fmla="*/ 4 h 9"/>
                <a:gd name="T6" fmla="*/ 10 w 13"/>
                <a:gd name="T7" fmla="*/ 8 h 9"/>
                <a:gd name="T8" fmla="*/ 13 w 13"/>
                <a:gd name="T9" fmla="*/ 5 h 9"/>
                <a:gd name="T10" fmla="*/ 7 w 13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9"/>
                <a:gd name="T20" fmla="*/ 13 w 1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9">
                  <a:moveTo>
                    <a:pt x="7" y="2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4" name="Freeform 451"/>
            <p:cNvSpPr>
              <a:spLocks noChangeAspect="1"/>
            </p:cNvSpPr>
            <p:nvPr/>
          </p:nvSpPr>
          <p:spPr bwMode="auto">
            <a:xfrm>
              <a:off x="4149814" y="2270226"/>
              <a:ext cx="15220" cy="13846"/>
            </a:xfrm>
            <a:custGeom>
              <a:avLst/>
              <a:gdLst>
                <a:gd name="T0" fmla="*/ 11 w 11"/>
                <a:gd name="T1" fmla="*/ 3 h 9"/>
                <a:gd name="T2" fmla="*/ 11 w 11"/>
                <a:gd name="T3" fmla="*/ 0 h 9"/>
                <a:gd name="T4" fmla="*/ 2 w 11"/>
                <a:gd name="T5" fmla="*/ 4 h 9"/>
                <a:gd name="T6" fmla="*/ 0 w 11"/>
                <a:gd name="T7" fmla="*/ 9 h 9"/>
                <a:gd name="T8" fmla="*/ 11 w 11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9"/>
                <a:gd name="T17" fmla="*/ 11 w 1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9">
                  <a:moveTo>
                    <a:pt x="11" y="3"/>
                  </a:moveTo>
                  <a:lnTo>
                    <a:pt x="11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5" name="Freeform 452"/>
            <p:cNvSpPr>
              <a:spLocks noChangeAspect="1"/>
            </p:cNvSpPr>
            <p:nvPr/>
          </p:nvSpPr>
          <p:spPr bwMode="auto">
            <a:xfrm>
              <a:off x="4260502" y="2208687"/>
              <a:ext cx="6918" cy="13846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3 h 8"/>
                <a:gd name="T4" fmla="*/ 0 w 5"/>
                <a:gd name="T5" fmla="*/ 6 h 8"/>
                <a:gd name="T6" fmla="*/ 1 w 5"/>
                <a:gd name="T7" fmla="*/ 9 h 8"/>
                <a:gd name="T8" fmla="*/ 5 w 5"/>
                <a:gd name="T9" fmla="*/ 0 h 8"/>
                <a:gd name="T10" fmla="*/ 1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1" y="0"/>
                  </a:move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Freeform 453"/>
            <p:cNvSpPr>
              <a:spLocks noChangeAspect="1"/>
            </p:cNvSpPr>
            <p:nvPr/>
          </p:nvSpPr>
          <p:spPr bwMode="auto">
            <a:xfrm>
              <a:off x="4165034" y="2322534"/>
              <a:ext cx="9685" cy="615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2 h 4"/>
                <a:gd name="T4" fmla="*/ 0 w 7"/>
                <a:gd name="T5" fmla="*/ 0 h 4"/>
                <a:gd name="T6" fmla="*/ 0 w 7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4"/>
                <a:gd name="T14" fmla="*/ 7 w 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4">
                  <a:moveTo>
                    <a:pt x="0" y="4"/>
                  </a:moveTo>
                  <a:lnTo>
                    <a:pt x="7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Freeform 454"/>
            <p:cNvSpPr>
              <a:spLocks noChangeAspect="1"/>
            </p:cNvSpPr>
            <p:nvPr/>
          </p:nvSpPr>
          <p:spPr bwMode="auto">
            <a:xfrm>
              <a:off x="4196856" y="2414842"/>
              <a:ext cx="5534" cy="307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0 h 4"/>
                <a:gd name="T4" fmla="*/ 0 w 5"/>
                <a:gd name="T5" fmla="*/ 2 h 4"/>
                <a:gd name="T6" fmla="*/ 4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" name="Freeform 455"/>
            <p:cNvSpPr>
              <a:spLocks noChangeAspect="1"/>
            </p:cNvSpPr>
            <p:nvPr/>
          </p:nvSpPr>
          <p:spPr bwMode="auto">
            <a:xfrm>
              <a:off x="4322764" y="2734843"/>
              <a:ext cx="5534" cy="4615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3 w 4"/>
                <a:gd name="T7" fmla="*/ 3 h 2"/>
                <a:gd name="T8" fmla="*/ 4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9" name="Freeform 457"/>
            <p:cNvSpPr>
              <a:spLocks noChangeAspect="1"/>
            </p:cNvSpPr>
            <p:nvPr/>
          </p:nvSpPr>
          <p:spPr bwMode="auto">
            <a:xfrm>
              <a:off x="4073717" y="2751766"/>
              <a:ext cx="73331" cy="153847"/>
            </a:xfrm>
            <a:custGeom>
              <a:avLst/>
              <a:gdLst>
                <a:gd name="T0" fmla="*/ 23 w 48"/>
                <a:gd name="T1" fmla="*/ 0 h 89"/>
                <a:gd name="T2" fmla="*/ 14 w 48"/>
                <a:gd name="T3" fmla="*/ 0 h 89"/>
                <a:gd name="T4" fmla="*/ 14 w 48"/>
                <a:gd name="T5" fmla="*/ 25 h 89"/>
                <a:gd name="T6" fmla="*/ 9 w 48"/>
                <a:gd name="T7" fmla="*/ 38 h 89"/>
                <a:gd name="T8" fmla="*/ 2 w 48"/>
                <a:gd name="T9" fmla="*/ 53 h 89"/>
                <a:gd name="T10" fmla="*/ 0 w 48"/>
                <a:gd name="T11" fmla="*/ 66 h 89"/>
                <a:gd name="T12" fmla="*/ 8 w 48"/>
                <a:gd name="T13" fmla="*/ 71 h 89"/>
                <a:gd name="T14" fmla="*/ 10 w 48"/>
                <a:gd name="T15" fmla="*/ 72 h 89"/>
                <a:gd name="T16" fmla="*/ 9 w 48"/>
                <a:gd name="T17" fmla="*/ 100 h 89"/>
                <a:gd name="T18" fmla="*/ 33 w 48"/>
                <a:gd name="T19" fmla="*/ 98 h 89"/>
                <a:gd name="T20" fmla="*/ 32 w 48"/>
                <a:gd name="T21" fmla="*/ 92 h 89"/>
                <a:gd name="T22" fmla="*/ 39 w 48"/>
                <a:gd name="T23" fmla="*/ 80 h 89"/>
                <a:gd name="T24" fmla="*/ 36 w 48"/>
                <a:gd name="T25" fmla="*/ 74 h 89"/>
                <a:gd name="T26" fmla="*/ 39 w 48"/>
                <a:gd name="T27" fmla="*/ 64 h 89"/>
                <a:gd name="T28" fmla="*/ 32 w 48"/>
                <a:gd name="T29" fmla="*/ 47 h 89"/>
                <a:gd name="T30" fmla="*/ 39 w 48"/>
                <a:gd name="T31" fmla="*/ 46 h 89"/>
                <a:gd name="T32" fmla="*/ 43 w 48"/>
                <a:gd name="T33" fmla="*/ 22 h 89"/>
                <a:gd name="T34" fmla="*/ 53 w 48"/>
                <a:gd name="T35" fmla="*/ 12 h 89"/>
                <a:gd name="T36" fmla="*/ 50 w 48"/>
                <a:gd name="T37" fmla="*/ 3 h 89"/>
                <a:gd name="T38" fmla="*/ 29 w 48"/>
                <a:gd name="T39" fmla="*/ 2 h 89"/>
                <a:gd name="T40" fmla="*/ 23 w 48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89"/>
                <a:gd name="T65" fmla="*/ 48 w 48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89">
                  <a:moveTo>
                    <a:pt x="21" y="0"/>
                  </a:moveTo>
                  <a:lnTo>
                    <a:pt x="13" y="0"/>
                  </a:lnTo>
                  <a:lnTo>
                    <a:pt x="13" y="22"/>
                  </a:lnTo>
                  <a:lnTo>
                    <a:pt x="8" y="34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7" y="63"/>
                  </a:lnTo>
                  <a:lnTo>
                    <a:pt x="9" y="64"/>
                  </a:lnTo>
                  <a:lnTo>
                    <a:pt x="8" y="89"/>
                  </a:lnTo>
                  <a:lnTo>
                    <a:pt x="30" y="87"/>
                  </a:lnTo>
                  <a:lnTo>
                    <a:pt x="29" y="82"/>
                  </a:lnTo>
                  <a:lnTo>
                    <a:pt x="35" y="71"/>
                  </a:lnTo>
                  <a:lnTo>
                    <a:pt x="33" y="66"/>
                  </a:lnTo>
                  <a:lnTo>
                    <a:pt x="35" y="57"/>
                  </a:lnTo>
                  <a:lnTo>
                    <a:pt x="29" y="42"/>
                  </a:lnTo>
                  <a:lnTo>
                    <a:pt x="35" y="41"/>
                  </a:lnTo>
                  <a:lnTo>
                    <a:pt x="39" y="20"/>
                  </a:lnTo>
                  <a:lnTo>
                    <a:pt x="48" y="11"/>
                  </a:lnTo>
                  <a:lnTo>
                    <a:pt x="45" y="3"/>
                  </a:lnTo>
                  <a:lnTo>
                    <a:pt x="26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0" name="Freeform 458"/>
            <p:cNvSpPr>
              <a:spLocks noChangeAspect="1"/>
            </p:cNvSpPr>
            <p:nvPr/>
          </p:nvSpPr>
          <p:spPr bwMode="auto">
            <a:xfrm>
              <a:off x="4088936" y="2700996"/>
              <a:ext cx="269801" cy="229231"/>
            </a:xfrm>
            <a:custGeom>
              <a:avLst/>
              <a:gdLst>
                <a:gd name="T0" fmla="*/ 40 w 177"/>
                <a:gd name="T1" fmla="*/ 37 h 136"/>
                <a:gd name="T2" fmla="*/ 19 w 177"/>
                <a:gd name="T3" fmla="*/ 36 h 136"/>
                <a:gd name="T4" fmla="*/ 13 w 177"/>
                <a:gd name="T5" fmla="*/ 34 h 136"/>
                <a:gd name="T6" fmla="*/ 4 w 177"/>
                <a:gd name="T7" fmla="*/ 34 h 136"/>
                <a:gd name="T8" fmla="*/ 3 w 177"/>
                <a:gd name="T9" fmla="*/ 30 h 136"/>
                <a:gd name="T10" fmla="*/ 2 w 177"/>
                <a:gd name="T11" fmla="*/ 25 h 136"/>
                <a:gd name="T12" fmla="*/ 2 w 177"/>
                <a:gd name="T13" fmla="*/ 23 h 136"/>
                <a:gd name="T14" fmla="*/ 0 w 177"/>
                <a:gd name="T15" fmla="*/ 19 h 136"/>
                <a:gd name="T16" fmla="*/ 0 w 177"/>
                <a:gd name="T17" fmla="*/ 11 h 136"/>
                <a:gd name="T18" fmla="*/ 24 w 177"/>
                <a:gd name="T19" fmla="*/ 0 h 136"/>
                <a:gd name="T20" fmla="*/ 44 w 177"/>
                <a:gd name="T21" fmla="*/ 3 h 136"/>
                <a:gd name="T22" fmla="*/ 62 w 177"/>
                <a:gd name="T23" fmla="*/ 4 h 136"/>
                <a:gd name="T24" fmla="*/ 79 w 177"/>
                <a:gd name="T25" fmla="*/ 5 h 136"/>
                <a:gd name="T26" fmla="*/ 97 w 177"/>
                <a:gd name="T27" fmla="*/ 5 h 136"/>
                <a:gd name="T28" fmla="*/ 116 w 177"/>
                <a:gd name="T29" fmla="*/ 7 h 136"/>
                <a:gd name="T30" fmla="*/ 123 w 177"/>
                <a:gd name="T31" fmla="*/ 13 h 136"/>
                <a:gd name="T32" fmla="*/ 167 w 177"/>
                <a:gd name="T33" fmla="*/ 23 h 136"/>
                <a:gd name="T34" fmla="*/ 167 w 177"/>
                <a:gd name="T35" fmla="*/ 24 h 136"/>
                <a:gd name="T36" fmla="*/ 171 w 177"/>
                <a:gd name="T37" fmla="*/ 25 h 136"/>
                <a:gd name="T38" fmla="*/ 195 w 177"/>
                <a:gd name="T39" fmla="*/ 25 h 136"/>
                <a:gd name="T40" fmla="*/ 191 w 177"/>
                <a:gd name="T41" fmla="*/ 39 h 136"/>
                <a:gd name="T42" fmla="*/ 174 w 177"/>
                <a:gd name="T43" fmla="*/ 49 h 136"/>
                <a:gd name="T44" fmla="*/ 156 w 177"/>
                <a:gd name="T45" fmla="*/ 58 h 136"/>
                <a:gd name="T46" fmla="*/ 148 w 177"/>
                <a:gd name="T47" fmla="*/ 71 h 136"/>
                <a:gd name="T48" fmla="*/ 138 w 177"/>
                <a:gd name="T49" fmla="*/ 85 h 136"/>
                <a:gd name="T50" fmla="*/ 144 w 177"/>
                <a:gd name="T51" fmla="*/ 100 h 136"/>
                <a:gd name="T52" fmla="*/ 131 w 177"/>
                <a:gd name="T53" fmla="*/ 116 h 136"/>
                <a:gd name="T54" fmla="*/ 128 w 177"/>
                <a:gd name="T55" fmla="*/ 122 h 136"/>
                <a:gd name="T56" fmla="*/ 115 w 177"/>
                <a:gd name="T57" fmla="*/ 128 h 136"/>
                <a:gd name="T58" fmla="*/ 106 w 177"/>
                <a:gd name="T59" fmla="*/ 136 h 136"/>
                <a:gd name="T60" fmla="*/ 88 w 177"/>
                <a:gd name="T61" fmla="*/ 138 h 136"/>
                <a:gd name="T62" fmla="*/ 68 w 177"/>
                <a:gd name="T63" fmla="*/ 141 h 136"/>
                <a:gd name="T64" fmla="*/ 56 w 177"/>
                <a:gd name="T65" fmla="*/ 149 h 136"/>
                <a:gd name="T66" fmla="*/ 55 w 177"/>
                <a:gd name="T67" fmla="*/ 149 h 136"/>
                <a:gd name="T68" fmla="*/ 44 w 177"/>
                <a:gd name="T69" fmla="*/ 148 h 136"/>
                <a:gd name="T70" fmla="*/ 40 w 177"/>
                <a:gd name="T71" fmla="*/ 135 h 136"/>
                <a:gd name="T72" fmla="*/ 29 w 177"/>
                <a:gd name="T73" fmla="*/ 128 h 136"/>
                <a:gd name="T74" fmla="*/ 23 w 177"/>
                <a:gd name="T75" fmla="*/ 129 h 136"/>
                <a:gd name="T76" fmla="*/ 22 w 177"/>
                <a:gd name="T77" fmla="*/ 124 h 136"/>
                <a:gd name="T78" fmla="*/ 29 w 177"/>
                <a:gd name="T79" fmla="*/ 112 h 136"/>
                <a:gd name="T80" fmla="*/ 26 w 177"/>
                <a:gd name="T81" fmla="*/ 106 h 136"/>
                <a:gd name="T82" fmla="*/ 29 w 177"/>
                <a:gd name="T83" fmla="*/ 96 h 136"/>
                <a:gd name="T84" fmla="*/ 22 w 177"/>
                <a:gd name="T85" fmla="*/ 80 h 136"/>
                <a:gd name="T86" fmla="*/ 29 w 177"/>
                <a:gd name="T87" fmla="*/ 79 h 136"/>
                <a:gd name="T88" fmla="*/ 33 w 177"/>
                <a:gd name="T89" fmla="*/ 56 h 136"/>
                <a:gd name="T90" fmla="*/ 43 w 177"/>
                <a:gd name="T91" fmla="*/ 46 h 136"/>
                <a:gd name="T92" fmla="*/ 40 w 177"/>
                <a:gd name="T93" fmla="*/ 37 h 1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7"/>
                <a:gd name="T142" fmla="*/ 0 h 136"/>
                <a:gd name="T143" fmla="*/ 177 w 177"/>
                <a:gd name="T144" fmla="*/ 136 h 1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7" h="136">
                  <a:moveTo>
                    <a:pt x="36" y="34"/>
                  </a:moveTo>
                  <a:lnTo>
                    <a:pt x="17" y="33"/>
                  </a:lnTo>
                  <a:lnTo>
                    <a:pt x="12" y="31"/>
                  </a:lnTo>
                  <a:lnTo>
                    <a:pt x="4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22" y="0"/>
                  </a:lnTo>
                  <a:lnTo>
                    <a:pt x="40" y="3"/>
                  </a:lnTo>
                  <a:lnTo>
                    <a:pt x="56" y="4"/>
                  </a:lnTo>
                  <a:lnTo>
                    <a:pt x="72" y="5"/>
                  </a:lnTo>
                  <a:lnTo>
                    <a:pt x="88" y="5"/>
                  </a:lnTo>
                  <a:lnTo>
                    <a:pt x="105" y="6"/>
                  </a:lnTo>
                  <a:lnTo>
                    <a:pt x="112" y="12"/>
                  </a:lnTo>
                  <a:lnTo>
                    <a:pt x="152" y="21"/>
                  </a:lnTo>
                  <a:lnTo>
                    <a:pt x="152" y="22"/>
                  </a:lnTo>
                  <a:lnTo>
                    <a:pt x="155" y="23"/>
                  </a:lnTo>
                  <a:lnTo>
                    <a:pt x="177" y="23"/>
                  </a:lnTo>
                  <a:lnTo>
                    <a:pt x="173" y="36"/>
                  </a:lnTo>
                  <a:lnTo>
                    <a:pt x="158" y="45"/>
                  </a:lnTo>
                  <a:lnTo>
                    <a:pt x="142" y="53"/>
                  </a:lnTo>
                  <a:lnTo>
                    <a:pt x="134" y="65"/>
                  </a:lnTo>
                  <a:lnTo>
                    <a:pt x="125" y="78"/>
                  </a:lnTo>
                  <a:lnTo>
                    <a:pt x="131" y="91"/>
                  </a:lnTo>
                  <a:lnTo>
                    <a:pt x="119" y="106"/>
                  </a:lnTo>
                  <a:lnTo>
                    <a:pt x="116" y="111"/>
                  </a:lnTo>
                  <a:lnTo>
                    <a:pt x="104" y="117"/>
                  </a:lnTo>
                  <a:lnTo>
                    <a:pt x="96" y="124"/>
                  </a:lnTo>
                  <a:lnTo>
                    <a:pt x="80" y="126"/>
                  </a:lnTo>
                  <a:lnTo>
                    <a:pt x="62" y="129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0" y="135"/>
                  </a:lnTo>
                  <a:lnTo>
                    <a:pt x="36" y="123"/>
                  </a:lnTo>
                  <a:lnTo>
                    <a:pt x="26" y="117"/>
                  </a:lnTo>
                  <a:lnTo>
                    <a:pt x="21" y="118"/>
                  </a:lnTo>
                  <a:lnTo>
                    <a:pt x="20" y="113"/>
                  </a:lnTo>
                  <a:lnTo>
                    <a:pt x="26" y="102"/>
                  </a:lnTo>
                  <a:lnTo>
                    <a:pt x="24" y="97"/>
                  </a:lnTo>
                  <a:lnTo>
                    <a:pt x="26" y="88"/>
                  </a:lnTo>
                  <a:lnTo>
                    <a:pt x="20" y="73"/>
                  </a:lnTo>
                  <a:lnTo>
                    <a:pt x="26" y="72"/>
                  </a:lnTo>
                  <a:lnTo>
                    <a:pt x="30" y="51"/>
                  </a:lnTo>
                  <a:lnTo>
                    <a:pt x="39" y="42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1" name="Freeform 459"/>
            <p:cNvSpPr>
              <a:spLocks noChangeAspect="1"/>
            </p:cNvSpPr>
            <p:nvPr/>
          </p:nvSpPr>
          <p:spPr bwMode="auto">
            <a:xfrm>
              <a:off x="4343518" y="2817919"/>
              <a:ext cx="24905" cy="16923"/>
            </a:xfrm>
            <a:custGeom>
              <a:avLst/>
              <a:gdLst>
                <a:gd name="T0" fmla="*/ 18 w 16"/>
                <a:gd name="T1" fmla="*/ 3 h 8"/>
                <a:gd name="T2" fmla="*/ 8 w 16"/>
                <a:gd name="T3" fmla="*/ 11 h 8"/>
                <a:gd name="T4" fmla="*/ 0 w 16"/>
                <a:gd name="T5" fmla="*/ 3 h 8"/>
                <a:gd name="T6" fmla="*/ 11 w 16"/>
                <a:gd name="T7" fmla="*/ 0 h 8"/>
                <a:gd name="T8" fmla="*/ 18 w 16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16" y="2"/>
                  </a:moveTo>
                  <a:lnTo>
                    <a:pt x="7" y="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2" name="Freeform 424"/>
            <p:cNvSpPr>
              <a:spLocks noChangeAspect="1"/>
            </p:cNvSpPr>
            <p:nvPr/>
          </p:nvSpPr>
          <p:spPr bwMode="auto">
            <a:xfrm>
              <a:off x="3071809" y="1662533"/>
              <a:ext cx="528532" cy="132308"/>
            </a:xfrm>
            <a:custGeom>
              <a:avLst/>
              <a:gdLst>
                <a:gd name="T0" fmla="*/ 94 w 344"/>
                <a:gd name="T1" fmla="*/ 62 h 78"/>
                <a:gd name="T2" fmla="*/ 71 w 344"/>
                <a:gd name="T3" fmla="*/ 72 h 78"/>
                <a:gd name="T4" fmla="*/ 58 w 344"/>
                <a:gd name="T5" fmla="*/ 65 h 78"/>
                <a:gd name="T6" fmla="*/ 69 w 344"/>
                <a:gd name="T7" fmla="*/ 61 h 78"/>
                <a:gd name="T8" fmla="*/ 47 w 344"/>
                <a:gd name="T9" fmla="*/ 57 h 78"/>
                <a:gd name="T10" fmla="*/ 105 w 344"/>
                <a:gd name="T11" fmla="*/ 51 h 78"/>
                <a:gd name="T12" fmla="*/ 79 w 344"/>
                <a:gd name="T13" fmla="*/ 33 h 78"/>
                <a:gd name="T14" fmla="*/ 114 w 344"/>
                <a:gd name="T15" fmla="*/ 32 h 78"/>
                <a:gd name="T16" fmla="*/ 129 w 344"/>
                <a:gd name="T17" fmla="*/ 39 h 78"/>
                <a:gd name="T18" fmla="*/ 120 w 344"/>
                <a:gd name="T19" fmla="*/ 31 h 78"/>
                <a:gd name="T20" fmla="*/ 174 w 344"/>
                <a:gd name="T21" fmla="*/ 24 h 78"/>
                <a:gd name="T22" fmla="*/ 202 w 344"/>
                <a:gd name="T23" fmla="*/ 18 h 78"/>
                <a:gd name="T24" fmla="*/ 145 w 344"/>
                <a:gd name="T25" fmla="*/ 22 h 78"/>
                <a:gd name="T26" fmla="*/ 87 w 344"/>
                <a:gd name="T27" fmla="*/ 26 h 78"/>
                <a:gd name="T28" fmla="*/ 138 w 344"/>
                <a:gd name="T29" fmla="*/ 21 h 78"/>
                <a:gd name="T30" fmla="*/ 79 w 344"/>
                <a:gd name="T31" fmla="*/ 28 h 78"/>
                <a:gd name="T32" fmla="*/ 61 w 344"/>
                <a:gd name="T33" fmla="*/ 24 h 78"/>
                <a:gd name="T34" fmla="*/ 115 w 344"/>
                <a:gd name="T35" fmla="*/ 20 h 78"/>
                <a:gd name="T36" fmla="*/ 58 w 344"/>
                <a:gd name="T37" fmla="*/ 20 h 78"/>
                <a:gd name="T38" fmla="*/ 93 w 344"/>
                <a:gd name="T39" fmla="*/ 18 h 78"/>
                <a:gd name="T40" fmla="*/ 48 w 344"/>
                <a:gd name="T41" fmla="*/ 14 h 78"/>
                <a:gd name="T42" fmla="*/ 108 w 344"/>
                <a:gd name="T43" fmla="*/ 9 h 78"/>
                <a:gd name="T44" fmla="*/ 182 w 344"/>
                <a:gd name="T45" fmla="*/ 13 h 78"/>
                <a:gd name="T46" fmla="*/ 173 w 344"/>
                <a:gd name="T47" fmla="*/ 1 h 78"/>
                <a:gd name="T48" fmla="*/ 233 w 344"/>
                <a:gd name="T49" fmla="*/ 4 h 78"/>
                <a:gd name="T50" fmla="*/ 220 w 344"/>
                <a:gd name="T51" fmla="*/ 0 h 78"/>
                <a:gd name="T52" fmla="*/ 300 w 344"/>
                <a:gd name="T53" fmla="*/ 4 h 78"/>
                <a:gd name="T54" fmla="*/ 382 w 344"/>
                <a:gd name="T55" fmla="*/ 8 h 78"/>
                <a:gd name="T56" fmla="*/ 328 w 344"/>
                <a:gd name="T57" fmla="*/ 14 h 78"/>
                <a:gd name="T58" fmla="*/ 273 w 344"/>
                <a:gd name="T59" fmla="*/ 21 h 78"/>
                <a:gd name="T60" fmla="*/ 338 w 344"/>
                <a:gd name="T61" fmla="*/ 18 h 78"/>
                <a:gd name="T62" fmla="*/ 279 w 344"/>
                <a:gd name="T63" fmla="*/ 28 h 78"/>
                <a:gd name="T64" fmla="*/ 220 w 344"/>
                <a:gd name="T65" fmla="*/ 39 h 78"/>
                <a:gd name="T66" fmla="*/ 165 w 344"/>
                <a:gd name="T67" fmla="*/ 44 h 78"/>
                <a:gd name="T68" fmla="*/ 195 w 344"/>
                <a:gd name="T69" fmla="*/ 49 h 78"/>
                <a:gd name="T70" fmla="*/ 153 w 344"/>
                <a:gd name="T71" fmla="*/ 52 h 78"/>
                <a:gd name="T72" fmla="*/ 188 w 344"/>
                <a:gd name="T73" fmla="*/ 54 h 78"/>
                <a:gd name="T74" fmla="*/ 140 w 344"/>
                <a:gd name="T75" fmla="*/ 65 h 78"/>
                <a:gd name="T76" fmla="*/ 135 w 344"/>
                <a:gd name="T77" fmla="*/ 72 h 78"/>
                <a:gd name="T78" fmla="*/ 95 w 344"/>
                <a:gd name="T79" fmla="*/ 74 h 78"/>
                <a:gd name="T80" fmla="*/ 128 w 344"/>
                <a:gd name="T81" fmla="*/ 84 h 78"/>
                <a:gd name="T82" fmla="*/ 88 w 344"/>
                <a:gd name="T83" fmla="*/ 86 h 78"/>
                <a:gd name="T84" fmla="*/ 44 w 344"/>
                <a:gd name="T85" fmla="*/ 86 h 78"/>
                <a:gd name="T86" fmla="*/ 0 w 344"/>
                <a:gd name="T87" fmla="*/ 85 h 78"/>
                <a:gd name="T88" fmla="*/ 31 w 344"/>
                <a:gd name="T89" fmla="*/ 74 h 78"/>
                <a:gd name="T90" fmla="*/ 24 w 344"/>
                <a:gd name="T91" fmla="*/ 67 h 78"/>
                <a:gd name="T92" fmla="*/ 71 w 344"/>
                <a:gd name="T93" fmla="*/ 73 h 78"/>
                <a:gd name="T94" fmla="*/ 94 w 344"/>
                <a:gd name="T95" fmla="*/ 62 h 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78"/>
                <a:gd name="T146" fmla="*/ 344 w 344"/>
                <a:gd name="T147" fmla="*/ 78 h 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78">
                  <a:moveTo>
                    <a:pt x="85" y="56"/>
                  </a:moveTo>
                  <a:lnTo>
                    <a:pt x="64" y="65"/>
                  </a:lnTo>
                  <a:lnTo>
                    <a:pt x="52" y="59"/>
                  </a:lnTo>
                  <a:lnTo>
                    <a:pt x="62" y="55"/>
                  </a:lnTo>
                  <a:lnTo>
                    <a:pt x="42" y="52"/>
                  </a:lnTo>
                  <a:lnTo>
                    <a:pt x="95" y="46"/>
                  </a:lnTo>
                  <a:lnTo>
                    <a:pt x="71" y="30"/>
                  </a:lnTo>
                  <a:lnTo>
                    <a:pt x="103" y="29"/>
                  </a:lnTo>
                  <a:lnTo>
                    <a:pt x="116" y="35"/>
                  </a:lnTo>
                  <a:lnTo>
                    <a:pt x="108" y="28"/>
                  </a:lnTo>
                  <a:lnTo>
                    <a:pt x="157" y="22"/>
                  </a:lnTo>
                  <a:lnTo>
                    <a:pt x="182" y="16"/>
                  </a:lnTo>
                  <a:lnTo>
                    <a:pt x="131" y="20"/>
                  </a:lnTo>
                  <a:lnTo>
                    <a:pt x="78" y="24"/>
                  </a:lnTo>
                  <a:lnTo>
                    <a:pt x="124" y="19"/>
                  </a:lnTo>
                  <a:lnTo>
                    <a:pt x="71" y="25"/>
                  </a:lnTo>
                  <a:lnTo>
                    <a:pt x="55" y="22"/>
                  </a:lnTo>
                  <a:lnTo>
                    <a:pt x="104" y="18"/>
                  </a:lnTo>
                  <a:lnTo>
                    <a:pt x="52" y="18"/>
                  </a:lnTo>
                  <a:lnTo>
                    <a:pt x="84" y="16"/>
                  </a:lnTo>
                  <a:lnTo>
                    <a:pt x="43" y="13"/>
                  </a:lnTo>
                  <a:lnTo>
                    <a:pt x="97" y="8"/>
                  </a:lnTo>
                  <a:lnTo>
                    <a:pt x="164" y="12"/>
                  </a:lnTo>
                  <a:lnTo>
                    <a:pt x="156" y="1"/>
                  </a:lnTo>
                  <a:lnTo>
                    <a:pt x="210" y="4"/>
                  </a:lnTo>
                  <a:lnTo>
                    <a:pt x="198" y="0"/>
                  </a:lnTo>
                  <a:lnTo>
                    <a:pt x="270" y="4"/>
                  </a:lnTo>
                  <a:lnTo>
                    <a:pt x="344" y="7"/>
                  </a:lnTo>
                  <a:lnTo>
                    <a:pt x="295" y="13"/>
                  </a:lnTo>
                  <a:lnTo>
                    <a:pt x="246" y="19"/>
                  </a:lnTo>
                  <a:lnTo>
                    <a:pt x="304" y="16"/>
                  </a:lnTo>
                  <a:lnTo>
                    <a:pt x="251" y="25"/>
                  </a:lnTo>
                  <a:lnTo>
                    <a:pt x="198" y="35"/>
                  </a:lnTo>
                  <a:lnTo>
                    <a:pt x="149" y="40"/>
                  </a:lnTo>
                  <a:lnTo>
                    <a:pt x="176" y="44"/>
                  </a:lnTo>
                  <a:lnTo>
                    <a:pt x="138" y="47"/>
                  </a:lnTo>
                  <a:lnTo>
                    <a:pt x="169" y="49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86" y="67"/>
                  </a:lnTo>
                  <a:lnTo>
                    <a:pt x="115" y="76"/>
                  </a:lnTo>
                  <a:lnTo>
                    <a:pt x="79" y="78"/>
                  </a:lnTo>
                  <a:lnTo>
                    <a:pt x="40" y="78"/>
                  </a:lnTo>
                  <a:lnTo>
                    <a:pt x="0" y="77"/>
                  </a:lnTo>
                  <a:lnTo>
                    <a:pt x="28" y="67"/>
                  </a:lnTo>
                  <a:lnTo>
                    <a:pt x="22" y="61"/>
                  </a:lnTo>
                  <a:lnTo>
                    <a:pt x="64" y="66"/>
                  </a:lnTo>
                  <a:lnTo>
                    <a:pt x="85" y="5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3" name="Freeform 445"/>
            <p:cNvSpPr>
              <a:spLocks noChangeAspect="1"/>
            </p:cNvSpPr>
            <p:nvPr/>
          </p:nvSpPr>
          <p:spPr bwMode="auto">
            <a:xfrm>
              <a:off x="3532546" y="1945609"/>
              <a:ext cx="48426" cy="27693"/>
            </a:xfrm>
            <a:custGeom>
              <a:avLst/>
              <a:gdLst>
                <a:gd name="T0" fmla="*/ 35 w 31"/>
                <a:gd name="T1" fmla="*/ 12 h 15"/>
                <a:gd name="T2" fmla="*/ 8 w 31"/>
                <a:gd name="T3" fmla="*/ 0 h 15"/>
                <a:gd name="T4" fmla="*/ 0 w 31"/>
                <a:gd name="T5" fmla="*/ 5 h 15"/>
                <a:gd name="T6" fmla="*/ 1 w 31"/>
                <a:gd name="T7" fmla="*/ 5 h 15"/>
                <a:gd name="T8" fmla="*/ 0 w 31"/>
                <a:gd name="T9" fmla="*/ 10 h 15"/>
                <a:gd name="T10" fmla="*/ 2 w 31"/>
                <a:gd name="T11" fmla="*/ 12 h 15"/>
                <a:gd name="T12" fmla="*/ 9 w 31"/>
                <a:gd name="T13" fmla="*/ 16 h 15"/>
                <a:gd name="T14" fmla="*/ 6 w 31"/>
                <a:gd name="T15" fmla="*/ 18 h 15"/>
                <a:gd name="T16" fmla="*/ 35 w 31"/>
                <a:gd name="T17" fmla="*/ 1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5"/>
                <a:gd name="T29" fmla="*/ 31 w 3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5">
                  <a:moveTo>
                    <a:pt x="31" y="1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4" name="Freeform 169"/>
            <p:cNvSpPr>
              <a:spLocks noChangeAspect="1"/>
            </p:cNvSpPr>
            <p:nvPr/>
          </p:nvSpPr>
          <p:spPr bwMode="auto">
            <a:xfrm>
              <a:off x="2478248" y="3747152"/>
              <a:ext cx="76097" cy="72308"/>
            </a:xfrm>
            <a:custGeom>
              <a:avLst/>
              <a:gdLst>
                <a:gd name="T0" fmla="*/ 0 w 50"/>
                <a:gd name="T1" fmla="*/ 31 h 42"/>
                <a:gd name="T2" fmla="*/ 1 w 50"/>
                <a:gd name="T3" fmla="*/ 16 h 42"/>
                <a:gd name="T4" fmla="*/ 0 w 50"/>
                <a:gd name="T5" fmla="*/ 2 h 42"/>
                <a:gd name="T6" fmla="*/ 7 w 50"/>
                <a:gd name="T7" fmla="*/ 0 h 42"/>
                <a:gd name="T8" fmla="*/ 11 w 50"/>
                <a:gd name="T9" fmla="*/ 9 h 42"/>
                <a:gd name="T10" fmla="*/ 20 w 50"/>
                <a:gd name="T11" fmla="*/ 11 h 42"/>
                <a:gd name="T12" fmla="*/ 24 w 50"/>
                <a:gd name="T13" fmla="*/ 17 h 42"/>
                <a:gd name="T14" fmla="*/ 48 w 50"/>
                <a:gd name="T15" fmla="*/ 7 h 42"/>
                <a:gd name="T16" fmla="*/ 51 w 50"/>
                <a:gd name="T17" fmla="*/ 10 h 42"/>
                <a:gd name="T18" fmla="*/ 55 w 50"/>
                <a:gd name="T19" fmla="*/ 16 h 42"/>
                <a:gd name="T20" fmla="*/ 42 w 50"/>
                <a:gd name="T21" fmla="*/ 27 h 42"/>
                <a:gd name="T22" fmla="*/ 50 w 50"/>
                <a:gd name="T23" fmla="*/ 40 h 42"/>
                <a:gd name="T24" fmla="*/ 34 w 50"/>
                <a:gd name="T25" fmla="*/ 47 h 42"/>
                <a:gd name="T26" fmla="*/ 31 w 50"/>
                <a:gd name="T27" fmla="*/ 36 h 42"/>
                <a:gd name="T28" fmla="*/ 29 w 50"/>
                <a:gd name="T29" fmla="*/ 39 h 42"/>
                <a:gd name="T30" fmla="*/ 21 w 50"/>
                <a:gd name="T31" fmla="*/ 31 h 42"/>
                <a:gd name="T32" fmla="*/ 3 w 50"/>
                <a:gd name="T33" fmla="*/ 26 h 42"/>
                <a:gd name="T34" fmla="*/ 0 w 50"/>
                <a:gd name="T35" fmla="*/ 3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42"/>
                <a:gd name="T56" fmla="*/ 50 w 5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42">
                  <a:moveTo>
                    <a:pt x="0" y="28"/>
                  </a:moveTo>
                  <a:lnTo>
                    <a:pt x="1" y="1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8"/>
                  </a:lnTo>
                  <a:lnTo>
                    <a:pt x="18" y="10"/>
                  </a:lnTo>
                  <a:lnTo>
                    <a:pt x="22" y="15"/>
                  </a:lnTo>
                  <a:lnTo>
                    <a:pt x="44" y="6"/>
                  </a:lnTo>
                  <a:lnTo>
                    <a:pt x="46" y="9"/>
                  </a:lnTo>
                  <a:lnTo>
                    <a:pt x="50" y="14"/>
                  </a:lnTo>
                  <a:lnTo>
                    <a:pt x="38" y="24"/>
                  </a:lnTo>
                  <a:lnTo>
                    <a:pt x="45" y="36"/>
                  </a:lnTo>
                  <a:lnTo>
                    <a:pt x="31" y="42"/>
                  </a:lnTo>
                  <a:lnTo>
                    <a:pt x="28" y="32"/>
                  </a:lnTo>
                  <a:lnTo>
                    <a:pt x="26" y="35"/>
                  </a:lnTo>
                  <a:lnTo>
                    <a:pt x="19" y="28"/>
                  </a:lnTo>
                  <a:lnTo>
                    <a:pt x="3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5" name="Freeform 170"/>
            <p:cNvSpPr>
              <a:spLocks noChangeAspect="1"/>
            </p:cNvSpPr>
            <p:nvPr/>
          </p:nvSpPr>
          <p:spPr bwMode="auto">
            <a:xfrm>
              <a:off x="2465796" y="3330228"/>
              <a:ext cx="251814" cy="98462"/>
            </a:xfrm>
            <a:custGeom>
              <a:avLst/>
              <a:gdLst>
                <a:gd name="T0" fmla="*/ 129 w 164"/>
                <a:gd name="T1" fmla="*/ 26 h 57"/>
                <a:gd name="T2" fmla="*/ 129 w 164"/>
                <a:gd name="T3" fmla="*/ 27 h 57"/>
                <a:gd name="T4" fmla="*/ 111 w 164"/>
                <a:gd name="T5" fmla="*/ 19 h 57"/>
                <a:gd name="T6" fmla="*/ 92 w 164"/>
                <a:gd name="T7" fmla="*/ 9 h 57"/>
                <a:gd name="T8" fmla="*/ 79 w 164"/>
                <a:gd name="T9" fmla="*/ 3 h 57"/>
                <a:gd name="T10" fmla="*/ 67 w 164"/>
                <a:gd name="T11" fmla="*/ 0 h 57"/>
                <a:gd name="T12" fmla="*/ 60 w 164"/>
                <a:gd name="T13" fmla="*/ 0 h 57"/>
                <a:gd name="T14" fmla="*/ 39 w 164"/>
                <a:gd name="T15" fmla="*/ 3 h 57"/>
                <a:gd name="T16" fmla="*/ 19 w 164"/>
                <a:gd name="T17" fmla="*/ 8 h 57"/>
                <a:gd name="T18" fmla="*/ 10 w 164"/>
                <a:gd name="T19" fmla="*/ 20 h 57"/>
                <a:gd name="T20" fmla="*/ 0 w 164"/>
                <a:gd name="T21" fmla="*/ 26 h 57"/>
                <a:gd name="T22" fmla="*/ 7 w 164"/>
                <a:gd name="T23" fmla="*/ 24 h 57"/>
                <a:gd name="T24" fmla="*/ 22 w 164"/>
                <a:gd name="T25" fmla="*/ 17 h 57"/>
                <a:gd name="T26" fmla="*/ 36 w 164"/>
                <a:gd name="T27" fmla="*/ 10 h 57"/>
                <a:gd name="T28" fmla="*/ 58 w 164"/>
                <a:gd name="T29" fmla="*/ 10 h 57"/>
                <a:gd name="T30" fmla="*/ 50 w 164"/>
                <a:gd name="T31" fmla="*/ 13 h 57"/>
                <a:gd name="T32" fmla="*/ 64 w 164"/>
                <a:gd name="T33" fmla="*/ 19 h 57"/>
                <a:gd name="T34" fmla="*/ 73 w 164"/>
                <a:gd name="T35" fmla="*/ 21 h 57"/>
                <a:gd name="T36" fmla="*/ 79 w 164"/>
                <a:gd name="T37" fmla="*/ 24 h 57"/>
                <a:gd name="T38" fmla="*/ 103 w 164"/>
                <a:gd name="T39" fmla="*/ 29 h 57"/>
                <a:gd name="T40" fmla="*/ 109 w 164"/>
                <a:gd name="T41" fmla="*/ 42 h 57"/>
                <a:gd name="T42" fmla="*/ 130 w 164"/>
                <a:gd name="T43" fmla="*/ 53 h 57"/>
                <a:gd name="T44" fmla="*/ 119 w 164"/>
                <a:gd name="T45" fmla="*/ 64 h 57"/>
                <a:gd name="T46" fmla="*/ 136 w 164"/>
                <a:gd name="T47" fmla="*/ 64 h 57"/>
                <a:gd name="T48" fmla="*/ 153 w 164"/>
                <a:gd name="T49" fmla="*/ 63 h 57"/>
                <a:gd name="T50" fmla="*/ 166 w 164"/>
                <a:gd name="T51" fmla="*/ 62 h 57"/>
                <a:gd name="T52" fmla="*/ 182 w 164"/>
                <a:gd name="T53" fmla="*/ 60 h 57"/>
                <a:gd name="T54" fmla="*/ 169 w 164"/>
                <a:gd name="T55" fmla="*/ 53 h 57"/>
                <a:gd name="T56" fmla="*/ 156 w 164"/>
                <a:gd name="T57" fmla="*/ 46 h 57"/>
                <a:gd name="T58" fmla="*/ 155 w 164"/>
                <a:gd name="T59" fmla="*/ 40 h 57"/>
                <a:gd name="T60" fmla="*/ 143 w 164"/>
                <a:gd name="T61" fmla="*/ 35 h 57"/>
                <a:gd name="T62" fmla="*/ 130 w 164"/>
                <a:gd name="T63" fmla="*/ 30 h 57"/>
                <a:gd name="T64" fmla="*/ 129 w 164"/>
                <a:gd name="T65" fmla="*/ 26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57"/>
                <a:gd name="T101" fmla="*/ 164 w 164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57">
                  <a:moveTo>
                    <a:pt x="116" y="23"/>
                  </a:moveTo>
                  <a:lnTo>
                    <a:pt x="116" y="24"/>
                  </a:lnTo>
                  <a:lnTo>
                    <a:pt x="100" y="17"/>
                  </a:lnTo>
                  <a:lnTo>
                    <a:pt x="83" y="8"/>
                  </a:lnTo>
                  <a:lnTo>
                    <a:pt x="71" y="3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35" y="3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23"/>
                  </a:lnTo>
                  <a:lnTo>
                    <a:pt x="6" y="21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52" y="9"/>
                  </a:lnTo>
                  <a:lnTo>
                    <a:pt x="45" y="12"/>
                  </a:lnTo>
                  <a:lnTo>
                    <a:pt x="58" y="17"/>
                  </a:lnTo>
                  <a:lnTo>
                    <a:pt x="66" y="19"/>
                  </a:lnTo>
                  <a:lnTo>
                    <a:pt x="71" y="21"/>
                  </a:lnTo>
                  <a:lnTo>
                    <a:pt x="93" y="26"/>
                  </a:lnTo>
                  <a:lnTo>
                    <a:pt x="98" y="37"/>
                  </a:lnTo>
                  <a:lnTo>
                    <a:pt x="117" y="47"/>
                  </a:lnTo>
                  <a:lnTo>
                    <a:pt x="107" y="57"/>
                  </a:lnTo>
                  <a:lnTo>
                    <a:pt x="123" y="57"/>
                  </a:lnTo>
                  <a:lnTo>
                    <a:pt x="138" y="56"/>
                  </a:lnTo>
                  <a:lnTo>
                    <a:pt x="150" y="55"/>
                  </a:lnTo>
                  <a:lnTo>
                    <a:pt x="164" y="53"/>
                  </a:lnTo>
                  <a:lnTo>
                    <a:pt x="152" y="47"/>
                  </a:lnTo>
                  <a:lnTo>
                    <a:pt x="141" y="41"/>
                  </a:lnTo>
                  <a:lnTo>
                    <a:pt x="140" y="36"/>
                  </a:lnTo>
                  <a:lnTo>
                    <a:pt x="129" y="31"/>
                  </a:lnTo>
                  <a:lnTo>
                    <a:pt x="117" y="27"/>
                  </a:lnTo>
                  <a:lnTo>
                    <a:pt x="116" y="2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6" name="Freeform 171"/>
            <p:cNvSpPr>
              <a:spLocks noChangeAspect="1"/>
            </p:cNvSpPr>
            <p:nvPr/>
          </p:nvSpPr>
          <p:spPr bwMode="auto">
            <a:xfrm>
              <a:off x="2505920" y="3367151"/>
              <a:ext cx="15220" cy="13846"/>
            </a:xfrm>
            <a:custGeom>
              <a:avLst/>
              <a:gdLst>
                <a:gd name="T0" fmla="*/ 0 w 8"/>
                <a:gd name="T1" fmla="*/ 9 h 9"/>
                <a:gd name="T2" fmla="*/ 11 w 8"/>
                <a:gd name="T3" fmla="*/ 7 h 9"/>
                <a:gd name="T4" fmla="*/ 3 w 8"/>
                <a:gd name="T5" fmla="*/ 0 h 9"/>
                <a:gd name="T6" fmla="*/ 0 w 8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9"/>
                <a:gd name="T14" fmla="*/ 8 w 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9">
                  <a:moveTo>
                    <a:pt x="0" y="9"/>
                  </a:moveTo>
                  <a:lnTo>
                    <a:pt x="8" y="7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7" name="Freeform 172"/>
            <p:cNvSpPr>
              <a:spLocks noChangeAspect="1"/>
            </p:cNvSpPr>
            <p:nvPr/>
          </p:nvSpPr>
          <p:spPr bwMode="auto">
            <a:xfrm>
              <a:off x="2539126" y="3447151"/>
              <a:ext cx="9685" cy="3077"/>
            </a:xfrm>
            <a:custGeom>
              <a:avLst/>
              <a:gdLst>
                <a:gd name="T0" fmla="*/ 7 w 5"/>
                <a:gd name="T1" fmla="*/ 1 h 2"/>
                <a:gd name="T2" fmla="*/ 7 w 5"/>
                <a:gd name="T3" fmla="*/ 0 h 2"/>
                <a:gd name="T4" fmla="*/ 6 w 5"/>
                <a:gd name="T5" fmla="*/ 0 h 2"/>
                <a:gd name="T6" fmla="*/ 4 w 5"/>
                <a:gd name="T7" fmla="*/ 0 h 2"/>
                <a:gd name="T8" fmla="*/ 3 w 5"/>
                <a:gd name="T9" fmla="*/ 0 h 2"/>
                <a:gd name="T10" fmla="*/ 4 w 5"/>
                <a:gd name="T11" fmla="*/ 0 h 2"/>
                <a:gd name="T12" fmla="*/ 4 w 5"/>
                <a:gd name="T13" fmla="*/ 1 h 2"/>
                <a:gd name="T14" fmla="*/ 3 w 5"/>
                <a:gd name="T15" fmla="*/ 1 h 2"/>
                <a:gd name="T16" fmla="*/ 0 w 5"/>
                <a:gd name="T17" fmla="*/ 1 h 2"/>
                <a:gd name="T18" fmla="*/ 0 w 5"/>
                <a:gd name="T19" fmla="*/ 0 h 2"/>
                <a:gd name="T20" fmla="*/ 0 w 5"/>
                <a:gd name="T21" fmla="*/ 1 h 2"/>
                <a:gd name="T22" fmla="*/ 0 w 5"/>
                <a:gd name="T23" fmla="*/ 2 h 2"/>
                <a:gd name="T24" fmla="*/ 0 w 5"/>
                <a:gd name="T25" fmla="*/ 1 h 2"/>
                <a:gd name="T26" fmla="*/ 3 w 5"/>
                <a:gd name="T27" fmla="*/ 1 h 2"/>
                <a:gd name="T28" fmla="*/ 3 w 5"/>
                <a:gd name="T29" fmla="*/ 2 h 2"/>
                <a:gd name="T30" fmla="*/ 4 w 5"/>
                <a:gd name="T31" fmla="*/ 2 h 2"/>
                <a:gd name="T32" fmla="*/ 4 w 5"/>
                <a:gd name="T33" fmla="*/ 1 h 2"/>
                <a:gd name="T34" fmla="*/ 6 w 5"/>
                <a:gd name="T35" fmla="*/ 1 h 2"/>
                <a:gd name="T36" fmla="*/ 7 w 5"/>
                <a:gd name="T37" fmla="*/ 1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2"/>
                <a:gd name="T59" fmla="*/ 5 w 5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2">
                  <a:moveTo>
                    <a:pt x="5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8" name="Freeform 173"/>
            <p:cNvSpPr>
              <a:spLocks noChangeAspect="1"/>
            </p:cNvSpPr>
            <p:nvPr/>
          </p:nvSpPr>
          <p:spPr bwMode="auto">
            <a:xfrm>
              <a:off x="2576483" y="3433305"/>
              <a:ext cx="2768" cy="3077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2 h 1"/>
                <a:gd name="T4" fmla="*/ 0 w 3"/>
                <a:gd name="T5" fmla="*/ 2 h 1"/>
                <a:gd name="T6" fmla="*/ 1 w 3"/>
                <a:gd name="T7" fmla="*/ 2 h 1"/>
                <a:gd name="T8" fmla="*/ 2 w 3"/>
                <a:gd name="T9" fmla="*/ 2 h 1"/>
                <a:gd name="T10" fmla="*/ 2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49" name="Freeform 174"/>
            <p:cNvSpPr>
              <a:spLocks noChangeAspect="1"/>
            </p:cNvSpPr>
            <p:nvPr/>
          </p:nvSpPr>
          <p:spPr bwMode="auto">
            <a:xfrm>
              <a:off x="2569565" y="3436382"/>
              <a:ext cx="6918" cy="3077"/>
            </a:xfrm>
            <a:custGeom>
              <a:avLst/>
              <a:gdLst>
                <a:gd name="T0" fmla="*/ 5 w 2"/>
                <a:gd name="T1" fmla="*/ 0 h 1"/>
                <a:gd name="T2" fmla="*/ 3 w 2"/>
                <a:gd name="T3" fmla="*/ 0 h 1"/>
                <a:gd name="T4" fmla="*/ 0 w 2"/>
                <a:gd name="T5" fmla="*/ 0 h 1"/>
                <a:gd name="T6" fmla="*/ 0 w 2"/>
                <a:gd name="T7" fmla="*/ 2 h 1"/>
                <a:gd name="T8" fmla="*/ 3 w 2"/>
                <a:gd name="T9" fmla="*/ 2 h 1"/>
                <a:gd name="T10" fmla="*/ 3 w 2"/>
                <a:gd name="T11" fmla="*/ 0 h 1"/>
                <a:gd name="T12" fmla="*/ 5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0" name="Freeform 175"/>
            <p:cNvSpPr>
              <a:spLocks noChangeAspect="1"/>
            </p:cNvSpPr>
            <p:nvPr/>
          </p:nvSpPr>
          <p:spPr bwMode="auto">
            <a:xfrm>
              <a:off x="2938984" y="3473305"/>
              <a:ext cx="2768" cy="461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3 h 1"/>
                <a:gd name="T8" fmla="*/ 1 w 2"/>
                <a:gd name="T9" fmla="*/ 3 h 1"/>
                <a:gd name="T10" fmla="*/ 1 w 2"/>
                <a:gd name="T11" fmla="*/ 0 h 1"/>
                <a:gd name="T12" fmla="*/ 2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1" name="Freeform 176"/>
            <p:cNvSpPr>
              <a:spLocks noChangeAspect="1"/>
            </p:cNvSpPr>
            <p:nvPr/>
          </p:nvSpPr>
          <p:spPr bwMode="auto">
            <a:xfrm>
              <a:off x="2945903" y="3464074"/>
              <a:ext cx="2768" cy="3077"/>
            </a:xfrm>
            <a:custGeom>
              <a:avLst/>
              <a:gdLst>
                <a:gd name="T0" fmla="*/ 2 w 3"/>
                <a:gd name="T1" fmla="*/ 2 h 1"/>
                <a:gd name="T2" fmla="*/ 1 w 3"/>
                <a:gd name="T3" fmla="*/ 2 h 1"/>
                <a:gd name="T4" fmla="*/ 1 w 3"/>
                <a:gd name="T5" fmla="*/ 0 h 1"/>
                <a:gd name="T6" fmla="*/ 0 w 3"/>
                <a:gd name="T7" fmla="*/ 0 h 1"/>
                <a:gd name="T8" fmla="*/ 0 w 3"/>
                <a:gd name="T9" fmla="*/ 2 h 1"/>
                <a:gd name="T10" fmla="*/ 0 w 3"/>
                <a:gd name="T11" fmla="*/ 0 h 1"/>
                <a:gd name="T12" fmla="*/ 0 w 3"/>
                <a:gd name="T13" fmla="*/ 2 h 1"/>
                <a:gd name="T14" fmla="*/ 1 w 3"/>
                <a:gd name="T15" fmla="*/ 2 h 1"/>
                <a:gd name="T16" fmla="*/ 2 w 3"/>
                <a:gd name="T17" fmla="*/ 2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"/>
                <a:gd name="T29" fmla="*/ 3 w 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">
                  <a:moveTo>
                    <a:pt x="3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2" name="Freeform 177"/>
            <p:cNvSpPr>
              <a:spLocks noChangeAspect="1"/>
            </p:cNvSpPr>
            <p:nvPr/>
          </p:nvSpPr>
          <p:spPr bwMode="auto">
            <a:xfrm>
              <a:off x="2945903" y="3473305"/>
              <a:ext cx="2768" cy="4615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1 w 3"/>
                <a:gd name="T5" fmla="*/ 3 h 1"/>
                <a:gd name="T6" fmla="*/ 0 w 3"/>
                <a:gd name="T7" fmla="*/ 3 h 1"/>
                <a:gd name="T8" fmla="*/ 1 w 3"/>
                <a:gd name="T9" fmla="*/ 3 h 1"/>
                <a:gd name="T10" fmla="*/ 1 w 3"/>
                <a:gd name="T11" fmla="*/ 0 h 1"/>
                <a:gd name="T12" fmla="*/ 2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"/>
                <a:gd name="T23" fmla="*/ 3 w 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">
                  <a:moveTo>
                    <a:pt x="3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3" name="Freeform 178"/>
            <p:cNvSpPr>
              <a:spLocks noChangeAspect="1"/>
            </p:cNvSpPr>
            <p:nvPr/>
          </p:nvSpPr>
          <p:spPr bwMode="auto">
            <a:xfrm>
              <a:off x="2938984" y="3477921"/>
              <a:ext cx="2768" cy="3077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0 w 1"/>
                <a:gd name="T5" fmla="*/ 2 h 1"/>
                <a:gd name="T6" fmla="*/ 0 w 1"/>
                <a:gd name="T7" fmla="*/ 0 h 1"/>
                <a:gd name="T8" fmla="*/ 2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4" name="Freeform 179"/>
            <p:cNvSpPr>
              <a:spLocks noChangeAspect="1"/>
            </p:cNvSpPr>
            <p:nvPr/>
          </p:nvSpPr>
          <p:spPr bwMode="auto">
            <a:xfrm>
              <a:off x="2763268" y="3433305"/>
              <a:ext cx="89934" cy="67692"/>
            </a:xfrm>
            <a:custGeom>
              <a:avLst/>
              <a:gdLst>
                <a:gd name="T0" fmla="*/ 6 w 56"/>
                <a:gd name="T1" fmla="*/ 2 h 40"/>
                <a:gd name="T2" fmla="*/ 2 w 56"/>
                <a:gd name="T3" fmla="*/ 16 h 40"/>
                <a:gd name="T4" fmla="*/ 0 w 56"/>
                <a:gd name="T5" fmla="*/ 23 h 40"/>
                <a:gd name="T6" fmla="*/ 1 w 56"/>
                <a:gd name="T7" fmla="*/ 35 h 40"/>
                <a:gd name="T8" fmla="*/ 7 w 56"/>
                <a:gd name="T9" fmla="*/ 44 h 40"/>
                <a:gd name="T10" fmla="*/ 15 w 56"/>
                <a:gd name="T11" fmla="*/ 33 h 40"/>
                <a:gd name="T12" fmla="*/ 23 w 56"/>
                <a:gd name="T13" fmla="*/ 29 h 40"/>
                <a:gd name="T14" fmla="*/ 34 w 56"/>
                <a:gd name="T15" fmla="*/ 30 h 40"/>
                <a:gd name="T16" fmla="*/ 57 w 56"/>
                <a:gd name="T17" fmla="*/ 31 h 40"/>
                <a:gd name="T18" fmla="*/ 65 w 56"/>
                <a:gd name="T19" fmla="*/ 23 h 40"/>
                <a:gd name="T20" fmla="*/ 44 w 56"/>
                <a:gd name="T21" fmla="*/ 14 h 40"/>
                <a:gd name="T22" fmla="*/ 49 w 56"/>
                <a:gd name="T23" fmla="*/ 10 h 40"/>
                <a:gd name="T24" fmla="*/ 38 w 56"/>
                <a:gd name="T25" fmla="*/ 7 h 40"/>
                <a:gd name="T26" fmla="*/ 14 w 56"/>
                <a:gd name="T27" fmla="*/ 0 h 40"/>
                <a:gd name="T28" fmla="*/ 6 w 56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40"/>
                <a:gd name="T47" fmla="*/ 56 w 5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40">
                  <a:moveTo>
                    <a:pt x="5" y="2"/>
                  </a:moveTo>
                  <a:lnTo>
                    <a:pt x="2" y="15"/>
                  </a:lnTo>
                  <a:lnTo>
                    <a:pt x="0" y="21"/>
                  </a:lnTo>
                  <a:lnTo>
                    <a:pt x="1" y="32"/>
                  </a:lnTo>
                  <a:lnTo>
                    <a:pt x="6" y="40"/>
                  </a:lnTo>
                  <a:lnTo>
                    <a:pt x="13" y="30"/>
                  </a:lnTo>
                  <a:lnTo>
                    <a:pt x="20" y="26"/>
                  </a:lnTo>
                  <a:lnTo>
                    <a:pt x="29" y="27"/>
                  </a:lnTo>
                  <a:lnTo>
                    <a:pt x="49" y="28"/>
                  </a:lnTo>
                  <a:lnTo>
                    <a:pt x="56" y="21"/>
                  </a:lnTo>
                  <a:lnTo>
                    <a:pt x="38" y="13"/>
                  </a:lnTo>
                  <a:lnTo>
                    <a:pt x="42" y="9"/>
                  </a:lnTo>
                  <a:lnTo>
                    <a:pt x="33" y="6"/>
                  </a:lnTo>
                  <a:lnTo>
                    <a:pt x="12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5" name="Freeform 180"/>
            <p:cNvSpPr>
              <a:spLocks noChangeAspect="1"/>
            </p:cNvSpPr>
            <p:nvPr/>
          </p:nvSpPr>
          <p:spPr bwMode="auto">
            <a:xfrm>
              <a:off x="2702390" y="3433305"/>
              <a:ext cx="70563" cy="53846"/>
            </a:xfrm>
            <a:custGeom>
              <a:avLst/>
              <a:gdLst>
                <a:gd name="T0" fmla="*/ 51 w 46"/>
                <a:gd name="T1" fmla="*/ 2 h 32"/>
                <a:gd name="T2" fmla="*/ 48 w 46"/>
                <a:gd name="T3" fmla="*/ 16 h 32"/>
                <a:gd name="T4" fmla="*/ 45 w 46"/>
                <a:gd name="T5" fmla="*/ 23 h 32"/>
                <a:gd name="T6" fmla="*/ 47 w 46"/>
                <a:gd name="T7" fmla="*/ 35 h 32"/>
                <a:gd name="T8" fmla="*/ 29 w 46"/>
                <a:gd name="T9" fmla="*/ 34 h 32"/>
                <a:gd name="T10" fmla="*/ 11 w 46"/>
                <a:gd name="T11" fmla="*/ 34 h 32"/>
                <a:gd name="T12" fmla="*/ 0 w 46"/>
                <a:gd name="T13" fmla="*/ 27 h 32"/>
                <a:gd name="T14" fmla="*/ 9 w 46"/>
                <a:gd name="T15" fmla="*/ 24 h 32"/>
                <a:gd name="T16" fmla="*/ 24 w 46"/>
                <a:gd name="T17" fmla="*/ 24 h 32"/>
                <a:gd name="T18" fmla="*/ 38 w 46"/>
                <a:gd name="T19" fmla="*/ 26 h 32"/>
                <a:gd name="T20" fmla="*/ 32 w 46"/>
                <a:gd name="T21" fmla="*/ 10 h 32"/>
                <a:gd name="T22" fmla="*/ 26 w 46"/>
                <a:gd name="T23" fmla="*/ 3 h 32"/>
                <a:gd name="T24" fmla="*/ 22 w 46"/>
                <a:gd name="T25" fmla="*/ 0 h 32"/>
                <a:gd name="T26" fmla="*/ 40 w 46"/>
                <a:gd name="T27" fmla="*/ 1 h 32"/>
                <a:gd name="T28" fmla="*/ 51 w 46"/>
                <a:gd name="T29" fmla="*/ 2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2"/>
                <a:gd name="T47" fmla="*/ 46 w 46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2">
                  <a:moveTo>
                    <a:pt x="46" y="2"/>
                  </a:moveTo>
                  <a:lnTo>
                    <a:pt x="43" y="15"/>
                  </a:lnTo>
                  <a:lnTo>
                    <a:pt x="41" y="21"/>
                  </a:lnTo>
                  <a:lnTo>
                    <a:pt x="42" y="32"/>
                  </a:lnTo>
                  <a:lnTo>
                    <a:pt x="26" y="31"/>
                  </a:lnTo>
                  <a:lnTo>
                    <a:pt x="10" y="31"/>
                  </a:lnTo>
                  <a:lnTo>
                    <a:pt x="0" y="25"/>
                  </a:lnTo>
                  <a:lnTo>
                    <a:pt x="8" y="22"/>
                  </a:lnTo>
                  <a:lnTo>
                    <a:pt x="22" y="22"/>
                  </a:lnTo>
                  <a:lnTo>
                    <a:pt x="34" y="24"/>
                  </a:lnTo>
                  <a:lnTo>
                    <a:pt x="29" y="9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36" y="1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6" name="Freeform 181"/>
            <p:cNvSpPr>
              <a:spLocks noChangeAspect="1"/>
            </p:cNvSpPr>
            <p:nvPr/>
          </p:nvSpPr>
          <p:spPr bwMode="auto">
            <a:xfrm>
              <a:off x="2763268" y="3371767"/>
              <a:ext cx="6918" cy="3077"/>
            </a:xfrm>
            <a:custGeom>
              <a:avLst/>
              <a:gdLst>
                <a:gd name="T0" fmla="*/ 3 w 3"/>
                <a:gd name="T1" fmla="*/ 2 h 1"/>
                <a:gd name="T2" fmla="*/ 0 w 3"/>
                <a:gd name="T3" fmla="*/ 2 h 1"/>
                <a:gd name="T4" fmla="*/ 0 w 3"/>
                <a:gd name="T5" fmla="*/ 0 h 1"/>
                <a:gd name="T6" fmla="*/ 5 w 3"/>
                <a:gd name="T7" fmla="*/ 2 h 1"/>
                <a:gd name="T8" fmla="*/ 3 w 3"/>
                <a:gd name="T9" fmla="*/ 2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7" name="Freeform 182"/>
            <p:cNvSpPr>
              <a:spLocks noChangeAspect="1"/>
            </p:cNvSpPr>
            <p:nvPr/>
          </p:nvSpPr>
          <p:spPr bwMode="auto">
            <a:xfrm>
              <a:off x="2775721" y="3371767"/>
              <a:ext cx="6918" cy="3077"/>
            </a:xfrm>
            <a:custGeom>
              <a:avLst/>
              <a:gdLst>
                <a:gd name="T0" fmla="*/ 5 w 4"/>
                <a:gd name="T1" fmla="*/ 2 h 1"/>
                <a:gd name="T2" fmla="*/ 0 w 4"/>
                <a:gd name="T3" fmla="*/ 0 h 1"/>
                <a:gd name="T4" fmla="*/ 5 w 4"/>
                <a:gd name="T5" fmla="*/ 2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8" name="Freeform 183"/>
            <p:cNvSpPr>
              <a:spLocks noChangeAspect="1"/>
            </p:cNvSpPr>
            <p:nvPr/>
          </p:nvSpPr>
          <p:spPr bwMode="auto">
            <a:xfrm>
              <a:off x="3016466" y="3610228"/>
              <a:ext cx="2768" cy="10770"/>
            </a:xfrm>
            <a:custGeom>
              <a:avLst/>
              <a:gdLst>
                <a:gd name="T0" fmla="*/ 1 w 2"/>
                <a:gd name="T1" fmla="*/ 7 h 6"/>
                <a:gd name="T2" fmla="*/ 0 w 2"/>
                <a:gd name="T3" fmla="*/ 2 h 6"/>
                <a:gd name="T4" fmla="*/ 2 w 2"/>
                <a:gd name="T5" fmla="*/ 0 h 6"/>
                <a:gd name="T6" fmla="*/ 1 w 2"/>
                <a:gd name="T7" fmla="*/ 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1" y="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59" name="Freeform 184"/>
            <p:cNvSpPr>
              <a:spLocks noChangeAspect="1"/>
            </p:cNvSpPr>
            <p:nvPr/>
          </p:nvSpPr>
          <p:spPr bwMode="auto">
            <a:xfrm>
              <a:off x="2407685" y="3699460"/>
              <a:ext cx="80248" cy="95385"/>
            </a:xfrm>
            <a:custGeom>
              <a:avLst/>
              <a:gdLst>
                <a:gd name="T0" fmla="*/ 13 w 52"/>
                <a:gd name="T1" fmla="*/ 30 h 55"/>
                <a:gd name="T2" fmla="*/ 0 w 52"/>
                <a:gd name="T3" fmla="*/ 15 h 55"/>
                <a:gd name="T4" fmla="*/ 2 w 52"/>
                <a:gd name="T5" fmla="*/ 6 h 55"/>
                <a:gd name="T6" fmla="*/ 2 w 52"/>
                <a:gd name="T7" fmla="*/ 2 h 55"/>
                <a:gd name="T8" fmla="*/ 6 w 52"/>
                <a:gd name="T9" fmla="*/ 0 h 55"/>
                <a:gd name="T10" fmla="*/ 29 w 52"/>
                <a:gd name="T11" fmla="*/ 6 h 55"/>
                <a:gd name="T12" fmla="*/ 40 w 52"/>
                <a:gd name="T13" fmla="*/ 3 h 55"/>
                <a:gd name="T14" fmla="*/ 49 w 52"/>
                <a:gd name="T15" fmla="*/ 17 h 55"/>
                <a:gd name="T16" fmla="*/ 58 w 52"/>
                <a:gd name="T17" fmla="*/ 30 h 55"/>
                <a:gd name="T18" fmla="*/ 51 w 52"/>
                <a:gd name="T19" fmla="*/ 33 h 55"/>
                <a:gd name="T20" fmla="*/ 52 w 52"/>
                <a:gd name="T21" fmla="*/ 46 h 55"/>
                <a:gd name="T22" fmla="*/ 51 w 52"/>
                <a:gd name="T23" fmla="*/ 62 h 55"/>
                <a:gd name="T24" fmla="*/ 41 w 52"/>
                <a:gd name="T25" fmla="*/ 48 h 55"/>
                <a:gd name="T26" fmla="*/ 41 w 52"/>
                <a:gd name="T27" fmla="*/ 54 h 55"/>
                <a:gd name="T28" fmla="*/ 39 w 52"/>
                <a:gd name="T29" fmla="*/ 47 h 55"/>
                <a:gd name="T30" fmla="*/ 33 w 52"/>
                <a:gd name="T31" fmla="*/ 36 h 55"/>
                <a:gd name="T32" fmla="*/ 21 w 52"/>
                <a:gd name="T33" fmla="*/ 27 h 55"/>
                <a:gd name="T34" fmla="*/ 11 w 52"/>
                <a:gd name="T35" fmla="*/ 17 h 55"/>
                <a:gd name="T36" fmla="*/ 15 w 52"/>
                <a:gd name="T37" fmla="*/ 27 h 55"/>
                <a:gd name="T38" fmla="*/ 13 w 52"/>
                <a:gd name="T39" fmla="*/ 30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"/>
                <a:gd name="T61" fmla="*/ 0 h 55"/>
                <a:gd name="T62" fmla="*/ 52 w 52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55">
                  <a:moveTo>
                    <a:pt x="12" y="27"/>
                  </a:moveTo>
                  <a:lnTo>
                    <a:pt x="0" y="13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26" y="5"/>
                  </a:lnTo>
                  <a:lnTo>
                    <a:pt x="36" y="3"/>
                  </a:lnTo>
                  <a:lnTo>
                    <a:pt x="44" y="15"/>
                  </a:lnTo>
                  <a:lnTo>
                    <a:pt x="52" y="27"/>
                  </a:lnTo>
                  <a:lnTo>
                    <a:pt x="46" y="29"/>
                  </a:lnTo>
                  <a:lnTo>
                    <a:pt x="47" y="41"/>
                  </a:lnTo>
                  <a:lnTo>
                    <a:pt x="46" y="55"/>
                  </a:lnTo>
                  <a:lnTo>
                    <a:pt x="37" y="43"/>
                  </a:lnTo>
                  <a:lnTo>
                    <a:pt x="37" y="48"/>
                  </a:lnTo>
                  <a:lnTo>
                    <a:pt x="35" y="42"/>
                  </a:lnTo>
                  <a:lnTo>
                    <a:pt x="30" y="32"/>
                  </a:lnTo>
                  <a:lnTo>
                    <a:pt x="19" y="24"/>
                  </a:lnTo>
                  <a:lnTo>
                    <a:pt x="10" y="15"/>
                  </a:lnTo>
                  <a:lnTo>
                    <a:pt x="13" y="2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0" name="Freeform 185"/>
            <p:cNvSpPr>
              <a:spLocks noChangeAspect="1"/>
            </p:cNvSpPr>
            <p:nvPr/>
          </p:nvSpPr>
          <p:spPr bwMode="auto">
            <a:xfrm>
              <a:off x="3049672" y="3634844"/>
              <a:ext cx="6918" cy="3077"/>
            </a:xfrm>
            <a:custGeom>
              <a:avLst/>
              <a:gdLst>
                <a:gd name="T0" fmla="*/ 5 w 3"/>
                <a:gd name="T1" fmla="*/ 2 h 4"/>
                <a:gd name="T2" fmla="*/ 2 w 3"/>
                <a:gd name="T3" fmla="*/ 2 h 4"/>
                <a:gd name="T4" fmla="*/ 0 w 3"/>
                <a:gd name="T5" fmla="*/ 0 h 4"/>
                <a:gd name="T6" fmla="*/ 5 w 3"/>
                <a:gd name="T7" fmla="*/ 1 h 4"/>
                <a:gd name="T8" fmla="*/ 5 w 3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1" name="Freeform 186"/>
            <p:cNvSpPr>
              <a:spLocks noChangeAspect="1"/>
            </p:cNvSpPr>
            <p:nvPr/>
          </p:nvSpPr>
          <p:spPr bwMode="auto">
            <a:xfrm>
              <a:off x="3009548" y="3562536"/>
              <a:ext cx="2768" cy="13846"/>
            </a:xfrm>
            <a:custGeom>
              <a:avLst/>
              <a:gdLst>
                <a:gd name="T0" fmla="*/ 2 w 4"/>
                <a:gd name="T1" fmla="*/ 6 h 8"/>
                <a:gd name="T2" fmla="*/ 1 w 4"/>
                <a:gd name="T3" fmla="*/ 9 h 8"/>
                <a:gd name="T4" fmla="*/ 0 w 4"/>
                <a:gd name="T5" fmla="*/ 0 h 8"/>
                <a:gd name="T6" fmla="*/ 1 w 4"/>
                <a:gd name="T7" fmla="*/ 0 h 8"/>
                <a:gd name="T8" fmla="*/ 2 w 4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4" y="5"/>
                  </a:moveTo>
                  <a:lnTo>
                    <a:pt x="1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2" name="Freeform 187"/>
            <p:cNvSpPr>
              <a:spLocks noChangeAspect="1"/>
            </p:cNvSpPr>
            <p:nvPr/>
          </p:nvSpPr>
          <p:spPr bwMode="auto">
            <a:xfrm>
              <a:off x="2312217" y="3596383"/>
              <a:ext cx="55343" cy="41539"/>
            </a:xfrm>
            <a:custGeom>
              <a:avLst/>
              <a:gdLst>
                <a:gd name="T0" fmla="*/ 39 w 36"/>
                <a:gd name="T1" fmla="*/ 21 h 23"/>
                <a:gd name="T2" fmla="*/ 34 w 36"/>
                <a:gd name="T3" fmla="*/ 27 h 23"/>
                <a:gd name="T4" fmla="*/ 26 w 36"/>
                <a:gd name="T5" fmla="*/ 23 h 23"/>
                <a:gd name="T6" fmla="*/ 13 w 36"/>
                <a:gd name="T7" fmla="*/ 20 h 23"/>
                <a:gd name="T8" fmla="*/ 0 w 36"/>
                <a:gd name="T9" fmla="*/ 14 h 23"/>
                <a:gd name="T10" fmla="*/ 14 w 36"/>
                <a:gd name="T11" fmla="*/ 0 h 23"/>
                <a:gd name="T12" fmla="*/ 26 w 36"/>
                <a:gd name="T13" fmla="*/ 8 h 23"/>
                <a:gd name="T14" fmla="*/ 40 w 36"/>
                <a:gd name="T15" fmla="*/ 11 h 23"/>
                <a:gd name="T16" fmla="*/ 39 w 36"/>
                <a:gd name="T17" fmla="*/ 2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3"/>
                <a:gd name="T29" fmla="*/ 36 w 3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3">
                  <a:moveTo>
                    <a:pt x="35" y="18"/>
                  </a:moveTo>
                  <a:lnTo>
                    <a:pt x="31" y="23"/>
                  </a:lnTo>
                  <a:lnTo>
                    <a:pt x="23" y="20"/>
                  </a:lnTo>
                  <a:lnTo>
                    <a:pt x="12" y="17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23" y="7"/>
                  </a:lnTo>
                  <a:lnTo>
                    <a:pt x="36" y="9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3" name="Freeform 188"/>
            <p:cNvSpPr>
              <a:spLocks noChangeAspect="1"/>
            </p:cNvSpPr>
            <p:nvPr/>
          </p:nvSpPr>
          <p:spPr bwMode="auto">
            <a:xfrm>
              <a:off x="2332971" y="3551767"/>
              <a:ext cx="150811" cy="92308"/>
            </a:xfrm>
            <a:custGeom>
              <a:avLst/>
              <a:gdLst>
                <a:gd name="T0" fmla="*/ 59 w 98"/>
                <a:gd name="T1" fmla="*/ 41 h 53"/>
                <a:gd name="T2" fmla="*/ 52 w 98"/>
                <a:gd name="T3" fmla="*/ 43 h 53"/>
                <a:gd name="T4" fmla="*/ 44 w 98"/>
                <a:gd name="T5" fmla="*/ 48 h 53"/>
                <a:gd name="T6" fmla="*/ 38 w 98"/>
                <a:gd name="T7" fmla="*/ 60 h 53"/>
                <a:gd name="T8" fmla="*/ 33 w 98"/>
                <a:gd name="T9" fmla="*/ 60 h 53"/>
                <a:gd name="T10" fmla="*/ 31 w 98"/>
                <a:gd name="T11" fmla="*/ 52 h 53"/>
                <a:gd name="T12" fmla="*/ 24 w 98"/>
                <a:gd name="T13" fmla="*/ 51 h 53"/>
                <a:gd name="T14" fmla="*/ 26 w 98"/>
                <a:gd name="T15" fmla="*/ 41 h 53"/>
                <a:gd name="T16" fmla="*/ 11 w 98"/>
                <a:gd name="T17" fmla="*/ 38 h 53"/>
                <a:gd name="T18" fmla="*/ 0 w 98"/>
                <a:gd name="T19" fmla="*/ 31 h 53"/>
                <a:gd name="T20" fmla="*/ 11 w 98"/>
                <a:gd name="T21" fmla="*/ 14 h 53"/>
                <a:gd name="T22" fmla="*/ 22 w 98"/>
                <a:gd name="T23" fmla="*/ 5 h 53"/>
                <a:gd name="T24" fmla="*/ 24 w 98"/>
                <a:gd name="T25" fmla="*/ 5 h 53"/>
                <a:gd name="T26" fmla="*/ 41 w 98"/>
                <a:gd name="T27" fmla="*/ 2 h 53"/>
                <a:gd name="T28" fmla="*/ 59 w 98"/>
                <a:gd name="T29" fmla="*/ 0 h 53"/>
                <a:gd name="T30" fmla="*/ 72 w 98"/>
                <a:gd name="T31" fmla="*/ 2 h 53"/>
                <a:gd name="T32" fmla="*/ 87 w 98"/>
                <a:gd name="T33" fmla="*/ 2 h 53"/>
                <a:gd name="T34" fmla="*/ 98 w 98"/>
                <a:gd name="T35" fmla="*/ 10 h 53"/>
                <a:gd name="T36" fmla="*/ 95 w 98"/>
                <a:gd name="T37" fmla="*/ 9 h 53"/>
                <a:gd name="T38" fmla="*/ 96 w 98"/>
                <a:gd name="T39" fmla="*/ 12 h 53"/>
                <a:gd name="T40" fmla="*/ 102 w 98"/>
                <a:gd name="T41" fmla="*/ 12 h 53"/>
                <a:gd name="T42" fmla="*/ 109 w 98"/>
                <a:gd name="T43" fmla="*/ 19 h 53"/>
                <a:gd name="T44" fmla="*/ 95 w 98"/>
                <a:gd name="T45" fmla="*/ 20 h 53"/>
                <a:gd name="T46" fmla="*/ 80 w 98"/>
                <a:gd name="T47" fmla="*/ 24 h 53"/>
                <a:gd name="T48" fmla="*/ 59 w 98"/>
                <a:gd name="T49" fmla="*/ 41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"/>
                <a:gd name="T76" fmla="*/ 0 h 53"/>
                <a:gd name="T77" fmla="*/ 98 w 98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" h="53">
                  <a:moveTo>
                    <a:pt x="53" y="36"/>
                  </a:moveTo>
                  <a:lnTo>
                    <a:pt x="47" y="38"/>
                  </a:lnTo>
                  <a:lnTo>
                    <a:pt x="40" y="42"/>
                  </a:lnTo>
                  <a:lnTo>
                    <a:pt x="34" y="53"/>
                  </a:lnTo>
                  <a:lnTo>
                    <a:pt x="30" y="53"/>
                  </a:lnTo>
                  <a:lnTo>
                    <a:pt x="28" y="46"/>
                  </a:lnTo>
                  <a:lnTo>
                    <a:pt x="22" y="45"/>
                  </a:lnTo>
                  <a:lnTo>
                    <a:pt x="23" y="36"/>
                  </a:lnTo>
                  <a:lnTo>
                    <a:pt x="10" y="34"/>
                  </a:lnTo>
                  <a:lnTo>
                    <a:pt x="0" y="27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37" y="2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2"/>
                  </a:lnTo>
                  <a:lnTo>
                    <a:pt x="88" y="9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92" y="11"/>
                  </a:lnTo>
                  <a:lnTo>
                    <a:pt x="98" y="17"/>
                  </a:lnTo>
                  <a:lnTo>
                    <a:pt x="85" y="18"/>
                  </a:lnTo>
                  <a:lnTo>
                    <a:pt x="72" y="21"/>
                  </a:lnTo>
                  <a:lnTo>
                    <a:pt x="53" y="3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4" name="Freeform 189"/>
            <p:cNvSpPr>
              <a:spLocks noChangeAspect="1"/>
            </p:cNvSpPr>
            <p:nvPr/>
          </p:nvSpPr>
          <p:spPr bwMode="auto">
            <a:xfrm>
              <a:off x="3012315" y="3587152"/>
              <a:ext cx="9685" cy="9231"/>
            </a:xfrm>
            <a:custGeom>
              <a:avLst/>
              <a:gdLst>
                <a:gd name="T0" fmla="*/ 6 w 7"/>
                <a:gd name="T1" fmla="*/ 6 h 6"/>
                <a:gd name="T2" fmla="*/ 0 w 7"/>
                <a:gd name="T3" fmla="*/ 0 h 6"/>
                <a:gd name="T4" fmla="*/ 7 w 7"/>
                <a:gd name="T5" fmla="*/ 6 h 6"/>
                <a:gd name="T6" fmla="*/ 6 w 7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6" y="6"/>
                  </a:moveTo>
                  <a:lnTo>
                    <a:pt x="0" y="0"/>
                  </a:lnTo>
                  <a:lnTo>
                    <a:pt x="7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5" name="Freeform 190"/>
            <p:cNvSpPr>
              <a:spLocks noChangeAspect="1"/>
            </p:cNvSpPr>
            <p:nvPr/>
          </p:nvSpPr>
          <p:spPr bwMode="auto">
            <a:xfrm>
              <a:off x="2370328" y="3582537"/>
              <a:ext cx="113454" cy="127693"/>
            </a:xfrm>
            <a:custGeom>
              <a:avLst/>
              <a:gdLst>
                <a:gd name="T0" fmla="*/ 32 w 74"/>
                <a:gd name="T1" fmla="*/ 21 h 75"/>
                <a:gd name="T2" fmla="*/ 25 w 74"/>
                <a:gd name="T3" fmla="*/ 23 h 75"/>
                <a:gd name="T4" fmla="*/ 18 w 74"/>
                <a:gd name="T5" fmla="*/ 28 h 75"/>
                <a:gd name="T6" fmla="*/ 11 w 74"/>
                <a:gd name="T7" fmla="*/ 40 h 75"/>
                <a:gd name="T8" fmla="*/ 7 w 74"/>
                <a:gd name="T9" fmla="*/ 40 h 75"/>
                <a:gd name="T10" fmla="*/ 0 w 74"/>
                <a:gd name="T11" fmla="*/ 41 h 75"/>
                <a:gd name="T12" fmla="*/ 16 w 74"/>
                <a:gd name="T13" fmla="*/ 60 h 75"/>
                <a:gd name="T14" fmla="*/ 32 w 74"/>
                <a:gd name="T15" fmla="*/ 77 h 75"/>
                <a:gd name="T16" fmla="*/ 55 w 74"/>
                <a:gd name="T17" fmla="*/ 83 h 75"/>
                <a:gd name="T18" fmla="*/ 66 w 74"/>
                <a:gd name="T19" fmla="*/ 81 h 75"/>
                <a:gd name="T20" fmla="*/ 66 w 74"/>
                <a:gd name="T21" fmla="*/ 68 h 75"/>
                <a:gd name="T22" fmla="*/ 68 w 74"/>
                <a:gd name="T23" fmla="*/ 58 h 75"/>
                <a:gd name="T24" fmla="*/ 71 w 74"/>
                <a:gd name="T25" fmla="*/ 45 h 75"/>
                <a:gd name="T26" fmla="*/ 72 w 74"/>
                <a:gd name="T27" fmla="*/ 50 h 75"/>
                <a:gd name="T28" fmla="*/ 74 w 74"/>
                <a:gd name="T29" fmla="*/ 34 h 75"/>
                <a:gd name="T30" fmla="*/ 78 w 74"/>
                <a:gd name="T31" fmla="*/ 19 h 75"/>
                <a:gd name="T32" fmla="*/ 78 w 74"/>
                <a:gd name="T33" fmla="*/ 3 h 75"/>
                <a:gd name="T34" fmla="*/ 82 w 74"/>
                <a:gd name="T35" fmla="*/ 0 h 75"/>
                <a:gd name="T36" fmla="*/ 68 w 74"/>
                <a:gd name="T37" fmla="*/ 1 h 75"/>
                <a:gd name="T38" fmla="*/ 53 w 74"/>
                <a:gd name="T39" fmla="*/ 4 h 75"/>
                <a:gd name="T40" fmla="*/ 32 w 74"/>
                <a:gd name="T41" fmla="*/ 21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75"/>
                <a:gd name="T65" fmla="*/ 74 w 74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75">
                  <a:moveTo>
                    <a:pt x="29" y="19"/>
                  </a:moveTo>
                  <a:lnTo>
                    <a:pt x="23" y="21"/>
                  </a:lnTo>
                  <a:lnTo>
                    <a:pt x="16" y="25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0" y="37"/>
                  </a:lnTo>
                  <a:lnTo>
                    <a:pt x="14" y="54"/>
                  </a:lnTo>
                  <a:lnTo>
                    <a:pt x="29" y="70"/>
                  </a:lnTo>
                  <a:lnTo>
                    <a:pt x="50" y="75"/>
                  </a:lnTo>
                  <a:lnTo>
                    <a:pt x="60" y="73"/>
                  </a:lnTo>
                  <a:lnTo>
                    <a:pt x="60" y="61"/>
                  </a:lnTo>
                  <a:lnTo>
                    <a:pt x="61" y="52"/>
                  </a:lnTo>
                  <a:lnTo>
                    <a:pt x="64" y="41"/>
                  </a:lnTo>
                  <a:lnTo>
                    <a:pt x="65" y="45"/>
                  </a:lnTo>
                  <a:lnTo>
                    <a:pt x="67" y="31"/>
                  </a:lnTo>
                  <a:lnTo>
                    <a:pt x="70" y="17"/>
                  </a:lnTo>
                  <a:lnTo>
                    <a:pt x="70" y="3"/>
                  </a:lnTo>
                  <a:lnTo>
                    <a:pt x="74" y="0"/>
                  </a:lnTo>
                  <a:lnTo>
                    <a:pt x="61" y="1"/>
                  </a:lnTo>
                  <a:lnTo>
                    <a:pt x="48" y="4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6" name="Freeform 191"/>
            <p:cNvSpPr>
              <a:spLocks noChangeAspect="1"/>
            </p:cNvSpPr>
            <p:nvPr/>
          </p:nvSpPr>
          <p:spPr bwMode="auto">
            <a:xfrm>
              <a:off x="3009548" y="3631767"/>
              <a:ext cx="2768" cy="6153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0 w 2"/>
                <a:gd name="T5" fmla="*/ 2 h 4"/>
                <a:gd name="T6" fmla="*/ 2 w 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7" name="Freeform 192"/>
            <p:cNvSpPr>
              <a:spLocks noChangeAspect="1"/>
            </p:cNvSpPr>
            <p:nvPr/>
          </p:nvSpPr>
          <p:spPr bwMode="auto">
            <a:xfrm>
              <a:off x="2984643" y="3514844"/>
              <a:ext cx="4151" cy="3077"/>
            </a:xfrm>
            <a:custGeom>
              <a:avLst/>
              <a:gdLst>
                <a:gd name="T0" fmla="*/ 3 w 1"/>
                <a:gd name="T1" fmla="*/ 2 h 1"/>
                <a:gd name="T2" fmla="*/ 0 w 1"/>
                <a:gd name="T3" fmla="*/ 0 h 1"/>
                <a:gd name="T4" fmla="*/ 3 w 1"/>
                <a:gd name="T5" fmla="*/ 2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8" name="Freeform 193"/>
            <p:cNvSpPr>
              <a:spLocks noChangeAspect="1"/>
            </p:cNvSpPr>
            <p:nvPr/>
          </p:nvSpPr>
          <p:spPr bwMode="auto">
            <a:xfrm>
              <a:off x="2979109" y="3508690"/>
              <a:ext cx="5534" cy="3077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4 w 4"/>
                <a:gd name="T5" fmla="*/ 2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69" name="Freeform 194"/>
            <p:cNvSpPr>
              <a:spLocks noChangeAspect="1"/>
            </p:cNvSpPr>
            <p:nvPr/>
          </p:nvSpPr>
          <p:spPr bwMode="auto">
            <a:xfrm>
              <a:off x="3004014" y="3542536"/>
              <a:ext cx="5534" cy="6153"/>
            </a:xfrm>
            <a:custGeom>
              <a:avLst/>
              <a:gdLst>
                <a:gd name="T0" fmla="*/ 3 w 3"/>
                <a:gd name="T1" fmla="*/ 0 h 5"/>
                <a:gd name="T2" fmla="*/ 4 w 3"/>
                <a:gd name="T3" fmla="*/ 1 h 5"/>
                <a:gd name="T4" fmla="*/ 0 w 3"/>
                <a:gd name="T5" fmla="*/ 4 h 5"/>
                <a:gd name="T6" fmla="*/ 3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2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0" name="Freeform 195"/>
            <p:cNvSpPr>
              <a:spLocks noChangeAspect="1"/>
            </p:cNvSpPr>
            <p:nvPr/>
          </p:nvSpPr>
          <p:spPr bwMode="auto">
            <a:xfrm>
              <a:off x="2973574" y="3480997"/>
              <a:ext cx="5534" cy="3077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0 h 3"/>
                <a:gd name="T4" fmla="*/ 4 w 4"/>
                <a:gd name="T5" fmla="*/ 1 h 3"/>
                <a:gd name="T6" fmla="*/ 3 w 4"/>
                <a:gd name="T7" fmla="*/ 1 h 3"/>
                <a:gd name="T8" fmla="*/ 2 w 4"/>
                <a:gd name="T9" fmla="*/ 1 h 3"/>
                <a:gd name="T10" fmla="*/ 2 w 4"/>
                <a:gd name="T11" fmla="*/ 2 h 3"/>
                <a:gd name="T12" fmla="*/ 0 w 4"/>
                <a:gd name="T13" fmla="*/ 2 h 3"/>
                <a:gd name="T14" fmla="*/ 2 w 4"/>
                <a:gd name="T15" fmla="*/ 2 h 3"/>
                <a:gd name="T16" fmla="*/ 3 w 4"/>
                <a:gd name="T17" fmla="*/ 2 h 3"/>
                <a:gd name="T18" fmla="*/ 3 w 4"/>
                <a:gd name="T19" fmla="*/ 1 h 3"/>
                <a:gd name="T20" fmla="*/ 4 w 4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3"/>
                <a:gd name="T35" fmla="*/ 4 w 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1" name="Freeform 196"/>
            <p:cNvSpPr>
              <a:spLocks noChangeAspect="1"/>
            </p:cNvSpPr>
            <p:nvPr/>
          </p:nvSpPr>
          <p:spPr bwMode="auto">
            <a:xfrm>
              <a:off x="3004014" y="3514844"/>
              <a:ext cx="5534" cy="3077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0 w 3"/>
                <a:gd name="T5" fmla="*/ 2 h 2"/>
                <a:gd name="T6" fmla="*/ 4 w 3"/>
                <a:gd name="T7" fmla="*/ 2 h 2"/>
                <a:gd name="T8" fmla="*/ 1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2" name="Freeform 197"/>
            <p:cNvSpPr>
              <a:spLocks noChangeAspect="1"/>
            </p:cNvSpPr>
            <p:nvPr/>
          </p:nvSpPr>
          <p:spPr bwMode="auto">
            <a:xfrm>
              <a:off x="3004014" y="3497920"/>
              <a:ext cx="2768" cy="3077"/>
            </a:xfrm>
            <a:custGeom>
              <a:avLst/>
              <a:gdLst>
                <a:gd name="T0" fmla="*/ 2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2 w 1"/>
                <a:gd name="T7" fmla="*/ 1 h 2"/>
                <a:gd name="T8" fmla="*/ 2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3" name="Freeform 198"/>
            <p:cNvSpPr>
              <a:spLocks noChangeAspect="1"/>
            </p:cNvSpPr>
            <p:nvPr/>
          </p:nvSpPr>
          <p:spPr bwMode="auto">
            <a:xfrm>
              <a:off x="2339889" y="3473305"/>
              <a:ext cx="33206" cy="78462"/>
            </a:xfrm>
            <a:custGeom>
              <a:avLst/>
              <a:gdLst>
                <a:gd name="T0" fmla="*/ 15 w 21"/>
                <a:gd name="T1" fmla="*/ 42 h 46"/>
                <a:gd name="T2" fmla="*/ 6 w 21"/>
                <a:gd name="T3" fmla="*/ 51 h 46"/>
                <a:gd name="T4" fmla="*/ 0 w 21"/>
                <a:gd name="T5" fmla="*/ 51 h 46"/>
                <a:gd name="T6" fmla="*/ 2 w 21"/>
                <a:gd name="T7" fmla="*/ 33 h 46"/>
                <a:gd name="T8" fmla="*/ 7 w 21"/>
                <a:gd name="T9" fmla="*/ 13 h 46"/>
                <a:gd name="T10" fmla="*/ 23 w 21"/>
                <a:gd name="T11" fmla="*/ 0 h 46"/>
                <a:gd name="T12" fmla="*/ 24 w 21"/>
                <a:gd name="T13" fmla="*/ 3 h 46"/>
                <a:gd name="T14" fmla="*/ 19 w 21"/>
                <a:gd name="T15" fmla="*/ 22 h 46"/>
                <a:gd name="T16" fmla="*/ 15 w 21"/>
                <a:gd name="T17" fmla="*/ 42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13" y="38"/>
                  </a:moveTo>
                  <a:lnTo>
                    <a:pt x="5" y="46"/>
                  </a:lnTo>
                  <a:lnTo>
                    <a:pt x="0" y="46"/>
                  </a:lnTo>
                  <a:lnTo>
                    <a:pt x="2" y="30"/>
                  </a:lnTo>
                  <a:lnTo>
                    <a:pt x="6" y="12"/>
                  </a:lnTo>
                  <a:lnTo>
                    <a:pt x="20" y="0"/>
                  </a:lnTo>
                  <a:lnTo>
                    <a:pt x="21" y="3"/>
                  </a:lnTo>
                  <a:lnTo>
                    <a:pt x="17" y="2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4" name="Freeform 199"/>
            <p:cNvSpPr>
              <a:spLocks noChangeAspect="1"/>
            </p:cNvSpPr>
            <p:nvPr/>
          </p:nvSpPr>
          <p:spPr bwMode="auto">
            <a:xfrm>
              <a:off x="2262407" y="3494844"/>
              <a:ext cx="102386" cy="123077"/>
            </a:xfrm>
            <a:custGeom>
              <a:avLst/>
              <a:gdLst>
                <a:gd name="T0" fmla="*/ 7 w 66"/>
                <a:gd name="T1" fmla="*/ 70 h 73"/>
                <a:gd name="T2" fmla="*/ 0 w 66"/>
                <a:gd name="T3" fmla="*/ 64 h 73"/>
                <a:gd name="T4" fmla="*/ 3 w 66"/>
                <a:gd name="T5" fmla="*/ 50 h 73"/>
                <a:gd name="T6" fmla="*/ 12 w 66"/>
                <a:gd name="T7" fmla="*/ 35 h 73"/>
                <a:gd name="T8" fmla="*/ 37 w 66"/>
                <a:gd name="T9" fmla="*/ 31 h 73"/>
                <a:gd name="T10" fmla="*/ 24 w 66"/>
                <a:gd name="T11" fmla="*/ 13 h 73"/>
                <a:gd name="T12" fmla="*/ 29 w 66"/>
                <a:gd name="T13" fmla="*/ 11 h 73"/>
                <a:gd name="T14" fmla="*/ 30 w 66"/>
                <a:gd name="T15" fmla="*/ 0 h 73"/>
                <a:gd name="T16" fmla="*/ 47 w 66"/>
                <a:gd name="T17" fmla="*/ 0 h 73"/>
                <a:gd name="T18" fmla="*/ 64 w 66"/>
                <a:gd name="T19" fmla="*/ 0 h 73"/>
                <a:gd name="T20" fmla="*/ 59 w 66"/>
                <a:gd name="T21" fmla="*/ 20 h 73"/>
                <a:gd name="T22" fmla="*/ 57 w 66"/>
                <a:gd name="T23" fmla="*/ 37 h 73"/>
                <a:gd name="T24" fmla="*/ 63 w 66"/>
                <a:gd name="T25" fmla="*/ 37 h 73"/>
                <a:gd name="T26" fmla="*/ 70 w 66"/>
                <a:gd name="T27" fmla="*/ 39 h 73"/>
                <a:gd name="T28" fmla="*/ 74 w 66"/>
                <a:gd name="T29" fmla="*/ 42 h 73"/>
                <a:gd name="T30" fmla="*/ 63 w 66"/>
                <a:gd name="T31" fmla="*/ 50 h 73"/>
                <a:gd name="T32" fmla="*/ 52 w 66"/>
                <a:gd name="T33" fmla="*/ 67 h 73"/>
                <a:gd name="T34" fmla="*/ 37 w 66"/>
                <a:gd name="T35" fmla="*/ 80 h 73"/>
                <a:gd name="T36" fmla="*/ 22 w 66"/>
                <a:gd name="T37" fmla="*/ 76 h 73"/>
                <a:gd name="T38" fmla="*/ 7 w 66"/>
                <a:gd name="T39" fmla="*/ 7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73"/>
                <a:gd name="T62" fmla="*/ 66 w 66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73">
                  <a:moveTo>
                    <a:pt x="6" y="64"/>
                  </a:moveTo>
                  <a:lnTo>
                    <a:pt x="0" y="58"/>
                  </a:lnTo>
                  <a:lnTo>
                    <a:pt x="3" y="46"/>
                  </a:lnTo>
                  <a:lnTo>
                    <a:pt x="11" y="32"/>
                  </a:lnTo>
                  <a:lnTo>
                    <a:pt x="33" y="28"/>
                  </a:lnTo>
                  <a:lnTo>
                    <a:pt x="21" y="12"/>
                  </a:lnTo>
                  <a:lnTo>
                    <a:pt x="26" y="10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53" y="18"/>
                  </a:lnTo>
                  <a:lnTo>
                    <a:pt x="51" y="34"/>
                  </a:lnTo>
                  <a:lnTo>
                    <a:pt x="56" y="34"/>
                  </a:lnTo>
                  <a:lnTo>
                    <a:pt x="62" y="36"/>
                  </a:lnTo>
                  <a:lnTo>
                    <a:pt x="66" y="38"/>
                  </a:lnTo>
                  <a:lnTo>
                    <a:pt x="56" y="46"/>
                  </a:lnTo>
                  <a:lnTo>
                    <a:pt x="46" y="61"/>
                  </a:lnTo>
                  <a:lnTo>
                    <a:pt x="33" y="73"/>
                  </a:lnTo>
                  <a:lnTo>
                    <a:pt x="20" y="69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5" name="Freeform 200"/>
            <p:cNvSpPr>
              <a:spLocks noChangeAspect="1"/>
            </p:cNvSpPr>
            <p:nvPr/>
          </p:nvSpPr>
          <p:spPr bwMode="auto">
            <a:xfrm>
              <a:off x="2609690" y="3473305"/>
              <a:ext cx="49809" cy="21538"/>
            </a:xfrm>
            <a:custGeom>
              <a:avLst/>
              <a:gdLst>
                <a:gd name="T0" fmla="*/ 13 w 32"/>
                <a:gd name="T1" fmla="*/ 0 h 13"/>
                <a:gd name="T2" fmla="*/ 0 w 32"/>
                <a:gd name="T3" fmla="*/ 4 h 13"/>
                <a:gd name="T4" fmla="*/ 20 w 32"/>
                <a:gd name="T5" fmla="*/ 14 h 13"/>
                <a:gd name="T6" fmla="*/ 36 w 32"/>
                <a:gd name="T7" fmla="*/ 11 h 13"/>
                <a:gd name="T8" fmla="*/ 13 w 3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3"/>
                <a:gd name="T17" fmla="*/ 32 w 3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3">
                  <a:moveTo>
                    <a:pt x="12" y="0"/>
                  </a:moveTo>
                  <a:lnTo>
                    <a:pt x="0" y="4"/>
                  </a:lnTo>
                  <a:lnTo>
                    <a:pt x="18" y="13"/>
                  </a:lnTo>
                  <a:lnTo>
                    <a:pt x="3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6" name="Freeform 201"/>
            <p:cNvSpPr>
              <a:spLocks noChangeAspect="1"/>
            </p:cNvSpPr>
            <p:nvPr/>
          </p:nvSpPr>
          <p:spPr bwMode="auto">
            <a:xfrm>
              <a:off x="2878106" y="3473305"/>
              <a:ext cx="40125" cy="16923"/>
            </a:xfrm>
            <a:custGeom>
              <a:avLst/>
              <a:gdLst>
                <a:gd name="T0" fmla="*/ 29 w 25"/>
                <a:gd name="T1" fmla="*/ 5 h 9"/>
                <a:gd name="T2" fmla="*/ 27 w 25"/>
                <a:gd name="T3" fmla="*/ 7 h 9"/>
                <a:gd name="T4" fmla="*/ 8 w 25"/>
                <a:gd name="T5" fmla="*/ 11 h 9"/>
                <a:gd name="T6" fmla="*/ 0 w 25"/>
                <a:gd name="T7" fmla="*/ 9 h 9"/>
                <a:gd name="T8" fmla="*/ 2 w 25"/>
                <a:gd name="T9" fmla="*/ 0 h 9"/>
                <a:gd name="T10" fmla="*/ 29 w 25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9"/>
                <a:gd name="T20" fmla="*/ 25 w 2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9">
                  <a:moveTo>
                    <a:pt x="25" y="4"/>
                  </a:moveTo>
                  <a:lnTo>
                    <a:pt x="23" y="6"/>
                  </a:lnTo>
                  <a:lnTo>
                    <a:pt x="7" y="9"/>
                  </a:lnTo>
                  <a:lnTo>
                    <a:pt x="0" y="7"/>
                  </a:lnTo>
                  <a:lnTo>
                    <a:pt x="2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7" name="Freeform 202"/>
            <p:cNvSpPr>
              <a:spLocks noChangeAspect="1"/>
            </p:cNvSpPr>
            <p:nvPr/>
          </p:nvSpPr>
          <p:spPr bwMode="auto">
            <a:xfrm>
              <a:off x="2929300" y="3494844"/>
              <a:ext cx="9685" cy="3077"/>
            </a:xfrm>
            <a:custGeom>
              <a:avLst/>
              <a:gdLst>
                <a:gd name="T0" fmla="*/ 7 w 6"/>
                <a:gd name="T1" fmla="*/ 0 h 1"/>
                <a:gd name="T2" fmla="*/ 2 w 6"/>
                <a:gd name="T3" fmla="*/ 0 h 1"/>
                <a:gd name="T4" fmla="*/ 0 w 6"/>
                <a:gd name="T5" fmla="*/ 2 h 1"/>
                <a:gd name="T6" fmla="*/ 7 w 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6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8" name="Freeform 203"/>
            <p:cNvSpPr>
              <a:spLocks noChangeAspect="1"/>
            </p:cNvSpPr>
            <p:nvPr/>
          </p:nvSpPr>
          <p:spPr bwMode="auto">
            <a:xfrm>
              <a:off x="1773999" y="3039459"/>
              <a:ext cx="646137" cy="553848"/>
            </a:xfrm>
            <a:custGeom>
              <a:avLst/>
              <a:gdLst>
                <a:gd name="T0" fmla="*/ 59 w 419"/>
                <a:gd name="T1" fmla="*/ 174 h 325"/>
                <a:gd name="T2" fmla="*/ 39 w 419"/>
                <a:gd name="T3" fmla="*/ 126 h 325"/>
                <a:gd name="T4" fmla="*/ 16 w 419"/>
                <a:gd name="T5" fmla="*/ 105 h 325"/>
                <a:gd name="T6" fmla="*/ 25 w 419"/>
                <a:gd name="T7" fmla="*/ 79 h 325"/>
                <a:gd name="T8" fmla="*/ 3 w 419"/>
                <a:gd name="T9" fmla="*/ 28 h 325"/>
                <a:gd name="T10" fmla="*/ 42 w 419"/>
                <a:gd name="T11" fmla="*/ 0 h 325"/>
                <a:gd name="T12" fmla="*/ 80 w 419"/>
                <a:gd name="T13" fmla="*/ 20 h 325"/>
                <a:gd name="T14" fmla="*/ 143 w 419"/>
                <a:gd name="T15" fmla="*/ 27 h 325"/>
                <a:gd name="T16" fmla="*/ 189 w 419"/>
                <a:gd name="T17" fmla="*/ 38 h 325"/>
                <a:gd name="T18" fmla="*/ 214 w 419"/>
                <a:gd name="T19" fmla="*/ 73 h 325"/>
                <a:gd name="T20" fmla="*/ 259 w 419"/>
                <a:gd name="T21" fmla="*/ 79 h 325"/>
                <a:gd name="T22" fmla="*/ 283 w 419"/>
                <a:gd name="T23" fmla="*/ 131 h 325"/>
                <a:gd name="T24" fmla="*/ 283 w 419"/>
                <a:gd name="T25" fmla="*/ 186 h 325"/>
                <a:gd name="T26" fmla="*/ 292 w 419"/>
                <a:gd name="T27" fmla="*/ 250 h 325"/>
                <a:gd name="T28" fmla="*/ 304 w 419"/>
                <a:gd name="T29" fmla="*/ 277 h 325"/>
                <a:gd name="T30" fmla="*/ 358 w 419"/>
                <a:gd name="T31" fmla="*/ 280 h 325"/>
                <a:gd name="T32" fmla="*/ 383 w 419"/>
                <a:gd name="T33" fmla="*/ 278 h 325"/>
                <a:gd name="T34" fmla="*/ 403 w 419"/>
                <a:gd name="T35" fmla="*/ 236 h 325"/>
                <a:gd name="T36" fmla="*/ 455 w 419"/>
                <a:gd name="T37" fmla="*/ 223 h 325"/>
                <a:gd name="T38" fmla="*/ 467 w 419"/>
                <a:gd name="T39" fmla="*/ 229 h 325"/>
                <a:gd name="T40" fmla="*/ 448 w 419"/>
                <a:gd name="T41" fmla="*/ 264 h 325"/>
                <a:gd name="T42" fmla="*/ 437 w 419"/>
                <a:gd name="T43" fmla="*/ 278 h 325"/>
                <a:gd name="T44" fmla="*/ 401 w 419"/>
                <a:gd name="T45" fmla="*/ 296 h 325"/>
                <a:gd name="T46" fmla="*/ 378 w 419"/>
                <a:gd name="T47" fmla="*/ 309 h 325"/>
                <a:gd name="T48" fmla="*/ 358 w 419"/>
                <a:gd name="T49" fmla="*/ 347 h 325"/>
                <a:gd name="T50" fmla="*/ 321 w 419"/>
                <a:gd name="T51" fmla="*/ 326 h 325"/>
                <a:gd name="T52" fmla="*/ 310 w 419"/>
                <a:gd name="T53" fmla="*/ 327 h 325"/>
                <a:gd name="T54" fmla="*/ 279 w 419"/>
                <a:gd name="T55" fmla="*/ 338 h 325"/>
                <a:gd name="T56" fmla="*/ 221 w 419"/>
                <a:gd name="T57" fmla="*/ 310 h 325"/>
                <a:gd name="T58" fmla="*/ 178 w 419"/>
                <a:gd name="T59" fmla="*/ 287 h 325"/>
                <a:gd name="T60" fmla="*/ 140 w 419"/>
                <a:gd name="T61" fmla="*/ 257 h 325"/>
                <a:gd name="T62" fmla="*/ 143 w 419"/>
                <a:gd name="T63" fmla="*/ 234 h 325"/>
                <a:gd name="T64" fmla="*/ 136 w 419"/>
                <a:gd name="T65" fmla="*/ 192 h 325"/>
                <a:gd name="T66" fmla="*/ 119 w 419"/>
                <a:gd name="T67" fmla="*/ 165 h 325"/>
                <a:gd name="T68" fmla="*/ 110 w 419"/>
                <a:gd name="T69" fmla="*/ 151 h 325"/>
                <a:gd name="T70" fmla="*/ 94 w 419"/>
                <a:gd name="T71" fmla="*/ 138 h 325"/>
                <a:gd name="T72" fmla="*/ 80 w 419"/>
                <a:gd name="T73" fmla="*/ 100 h 325"/>
                <a:gd name="T74" fmla="*/ 64 w 419"/>
                <a:gd name="T75" fmla="*/ 70 h 325"/>
                <a:gd name="T76" fmla="*/ 46 w 419"/>
                <a:gd name="T77" fmla="*/ 24 h 325"/>
                <a:gd name="T78" fmla="*/ 29 w 419"/>
                <a:gd name="T79" fmla="*/ 58 h 325"/>
                <a:gd name="T80" fmla="*/ 51 w 419"/>
                <a:gd name="T81" fmla="*/ 105 h 325"/>
                <a:gd name="T82" fmla="*/ 60 w 419"/>
                <a:gd name="T83" fmla="*/ 140 h 325"/>
                <a:gd name="T84" fmla="*/ 78 w 419"/>
                <a:gd name="T85" fmla="*/ 178 h 3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9"/>
                <a:gd name="T130" fmla="*/ 0 h 325"/>
                <a:gd name="T131" fmla="*/ 419 w 419"/>
                <a:gd name="T132" fmla="*/ 325 h 3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9" h="325">
                  <a:moveTo>
                    <a:pt x="74" y="169"/>
                  </a:moveTo>
                  <a:lnTo>
                    <a:pt x="63" y="174"/>
                  </a:lnTo>
                  <a:lnTo>
                    <a:pt x="53" y="157"/>
                  </a:lnTo>
                  <a:lnTo>
                    <a:pt x="39" y="142"/>
                  </a:lnTo>
                  <a:lnTo>
                    <a:pt x="40" y="127"/>
                  </a:lnTo>
                  <a:lnTo>
                    <a:pt x="35" y="114"/>
                  </a:lnTo>
                  <a:lnTo>
                    <a:pt x="30" y="105"/>
                  </a:lnTo>
                  <a:lnTo>
                    <a:pt x="21" y="103"/>
                  </a:lnTo>
                  <a:lnTo>
                    <a:pt x="14" y="95"/>
                  </a:lnTo>
                  <a:lnTo>
                    <a:pt x="6" y="87"/>
                  </a:lnTo>
                  <a:lnTo>
                    <a:pt x="18" y="89"/>
                  </a:lnTo>
                  <a:lnTo>
                    <a:pt x="22" y="71"/>
                  </a:lnTo>
                  <a:lnTo>
                    <a:pt x="14" y="59"/>
                  </a:lnTo>
                  <a:lnTo>
                    <a:pt x="5" y="47"/>
                  </a:lnTo>
                  <a:lnTo>
                    <a:pt x="3" y="25"/>
                  </a:lnTo>
                  <a:lnTo>
                    <a:pt x="0" y="3"/>
                  </a:lnTo>
                  <a:lnTo>
                    <a:pt x="18" y="1"/>
                  </a:lnTo>
                  <a:lnTo>
                    <a:pt x="38" y="0"/>
                  </a:lnTo>
                  <a:lnTo>
                    <a:pt x="48" y="6"/>
                  </a:lnTo>
                  <a:lnTo>
                    <a:pt x="60" y="12"/>
                  </a:lnTo>
                  <a:lnTo>
                    <a:pt x="72" y="18"/>
                  </a:lnTo>
                  <a:lnTo>
                    <a:pt x="84" y="24"/>
                  </a:lnTo>
                  <a:lnTo>
                    <a:pt x="106" y="24"/>
                  </a:lnTo>
                  <a:lnTo>
                    <a:pt x="128" y="24"/>
                  </a:lnTo>
                  <a:lnTo>
                    <a:pt x="131" y="16"/>
                  </a:lnTo>
                  <a:lnTo>
                    <a:pt x="156" y="16"/>
                  </a:lnTo>
                  <a:lnTo>
                    <a:pt x="170" y="34"/>
                  </a:lnTo>
                  <a:lnTo>
                    <a:pt x="174" y="52"/>
                  </a:lnTo>
                  <a:lnTo>
                    <a:pt x="183" y="59"/>
                  </a:lnTo>
                  <a:lnTo>
                    <a:pt x="192" y="66"/>
                  </a:lnTo>
                  <a:lnTo>
                    <a:pt x="203" y="53"/>
                  </a:lnTo>
                  <a:lnTo>
                    <a:pt x="225" y="55"/>
                  </a:lnTo>
                  <a:lnTo>
                    <a:pt x="232" y="71"/>
                  </a:lnTo>
                  <a:lnTo>
                    <a:pt x="238" y="88"/>
                  </a:lnTo>
                  <a:lnTo>
                    <a:pt x="244" y="109"/>
                  </a:lnTo>
                  <a:lnTo>
                    <a:pt x="254" y="118"/>
                  </a:lnTo>
                  <a:lnTo>
                    <a:pt x="273" y="120"/>
                  </a:lnTo>
                  <a:lnTo>
                    <a:pt x="263" y="144"/>
                  </a:lnTo>
                  <a:lnTo>
                    <a:pt x="254" y="168"/>
                  </a:lnTo>
                  <a:lnTo>
                    <a:pt x="251" y="192"/>
                  </a:lnTo>
                  <a:lnTo>
                    <a:pt x="256" y="210"/>
                  </a:lnTo>
                  <a:lnTo>
                    <a:pt x="262" y="226"/>
                  </a:lnTo>
                  <a:lnTo>
                    <a:pt x="267" y="238"/>
                  </a:lnTo>
                  <a:lnTo>
                    <a:pt x="272" y="249"/>
                  </a:lnTo>
                  <a:lnTo>
                    <a:pt x="273" y="250"/>
                  </a:lnTo>
                  <a:lnTo>
                    <a:pt x="290" y="258"/>
                  </a:lnTo>
                  <a:lnTo>
                    <a:pt x="304" y="257"/>
                  </a:lnTo>
                  <a:lnTo>
                    <a:pt x="321" y="253"/>
                  </a:lnTo>
                  <a:lnTo>
                    <a:pt x="332" y="253"/>
                  </a:lnTo>
                  <a:lnTo>
                    <a:pt x="339" y="255"/>
                  </a:lnTo>
                  <a:lnTo>
                    <a:pt x="344" y="251"/>
                  </a:lnTo>
                  <a:lnTo>
                    <a:pt x="341" y="247"/>
                  </a:lnTo>
                  <a:lnTo>
                    <a:pt x="354" y="234"/>
                  </a:lnTo>
                  <a:lnTo>
                    <a:pt x="362" y="213"/>
                  </a:lnTo>
                  <a:lnTo>
                    <a:pt x="378" y="204"/>
                  </a:lnTo>
                  <a:lnTo>
                    <a:pt x="393" y="202"/>
                  </a:lnTo>
                  <a:lnTo>
                    <a:pt x="408" y="201"/>
                  </a:lnTo>
                  <a:lnTo>
                    <a:pt x="412" y="201"/>
                  </a:lnTo>
                  <a:lnTo>
                    <a:pt x="418" y="204"/>
                  </a:lnTo>
                  <a:lnTo>
                    <a:pt x="419" y="207"/>
                  </a:lnTo>
                  <a:lnTo>
                    <a:pt x="405" y="229"/>
                  </a:lnTo>
                  <a:lnTo>
                    <a:pt x="402" y="235"/>
                  </a:lnTo>
                  <a:lnTo>
                    <a:pt x="402" y="238"/>
                  </a:lnTo>
                  <a:lnTo>
                    <a:pt x="402" y="240"/>
                  </a:lnTo>
                  <a:lnTo>
                    <a:pt x="395" y="257"/>
                  </a:lnTo>
                  <a:lnTo>
                    <a:pt x="392" y="251"/>
                  </a:lnTo>
                  <a:lnTo>
                    <a:pt x="389" y="255"/>
                  </a:lnTo>
                  <a:lnTo>
                    <a:pt x="375" y="267"/>
                  </a:lnTo>
                  <a:lnTo>
                    <a:pt x="360" y="267"/>
                  </a:lnTo>
                  <a:lnTo>
                    <a:pt x="345" y="267"/>
                  </a:lnTo>
                  <a:lnTo>
                    <a:pt x="344" y="277"/>
                  </a:lnTo>
                  <a:lnTo>
                    <a:pt x="339" y="279"/>
                  </a:lnTo>
                  <a:lnTo>
                    <a:pt x="351" y="295"/>
                  </a:lnTo>
                  <a:lnTo>
                    <a:pt x="329" y="299"/>
                  </a:lnTo>
                  <a:lnTo>
                    <a:pt x="321" y="313"/>
                  </a:lnTo>
                  <a:lnTo>
                    <a:pt x="318" y="325"/>
                  </a:lnTo>
                  <a:lnTo>
                    <a:pt x="303" y="310"/>
                  </a:lnTo>
                  <a:lnTo>
                    <a:pt x="288" y="294"/>
                  </a:lnTo>
                  <a:lnTo>
                    <a:pt x="294" y="300"/>
                  </a:lnTo>
                  <a:lnTo>
                    <a:pt x="286" y="294"/>
                  </a:lnTo>
                  <a:lnTo>
                    <a:pt x="278" y="295"/>
                  </a:lnTo>
                  <a:lnTo>
                    <a:pt x="281" y="295"/>
                  </a:lnTo>
                  <a:lnTo>
                    <a:pt x="266" y="300"/>
                  </a:lnTo>
                  <a:lnTo>
                    <a:pt x="250" y="305"/>
                  </a:lnTo>
                  <a:lnTo>
                    <a:pt x="233" y="297"/>
                  </a:lnTo>
                  <a:lnTo>
                    <a:pt x="215" y="288"/>
                  </a:lnTo>
                  <a:lnTo>
                    <a:pt x="198" y="280"/>
                  </a:lnTo>
                  <a:lnTo>
                    <a:pt x="180" y="273"/>
                  </a:lnTo>
                  <a:lnTo>
                    <a:pt x="171" y="265"/>
                  </a:lnTo>
                  <a:lnTo>
                    <a:pt x="160" y="259"/>
                  </a:lnTo>
                  <a:lnTo>
                    <a:pt x="148" y="253"/>
                  </a:lnTo>
                  <a:lnTo>
                    <a:pt x="137" y="243"/>
                  </a:lnTo>
                  <a:lnTo>
                    <a:pt x="126" y="232"/>
                  </a:lnTo>
                  <a:lnTo>
                    <a:pt x="124" y="219"/>
                  </a:lnTo>
                  <a:lnTo>
                    <a:pt x="130" y="216"/>
                  </a:lnTo>
                  <a:lnTo>
                    <a:pt x="128" y="211"/>
                  </a:lnTo>
                  <a:lnTo>
                    <a:pt x="132" y="201"/>
                  </a:lnTo>
                  <a:lnTo>
                    <a:pt x="126" y="186"/>
                  </a:lnTo>
                  <a:lnTo>
                    <a:pt x="122" y="173"/>
                  </a:lnTo>
                  <a:lnTo>
                    <a:pt x="112" y="160"/>
                  </a:lnTo>
                  <a:lnTo>
                    <a:pt x="102" y="148"/>
                  </a:lnTo>
                  <a:lnTo>
                    <a:pt x="107" y="149"/>
                  </a:lnTo>
                  <a:lnTo>
                    <a:pt x="100" y="139"/>
                  </a:lnTo>
                  <a:lnTo>
                    <a:pt x="98" y="137"/>
                  </a:lnTo>
                  <a:lnTo>
                    <a:pt x="99" y="136"/>
                  </a:lnTo>
                  <a:lnTo>
                    <a:pt x="88" y="130"/>
                  </a:lnTo>
                  <a:lnTo>
                    <a:pt x="90" y="125"/>
                  </a:lnTo>
                  <a:lnTo>
                    <a:pt x="84" y="125"/>
                  </a:lnTo>
                  <a:lnTo>
                    <a:pt x="89" y="114"/>
                  </a:lnTo>
                  <a:lnTo>
                    <a:pt x="83" y="10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63" y="78"/>
                  </a:lnTo>
                  <a:lnTo>
                    <a:pt x="57" y="63"/>
                  </a:lnTo>
                  <a:lnTo>
                    <a:pt x="51" y="47"/>
                  </a:lnTo>
                  <a:lnTo>
                    <a:pt x="51" y="27"/>
                  </a:lnTo>
                  <a:lnTo>
                    <a:pt x="41" y="22"/>
                  </a:lnTo>
                  <a:lnTo>
                    <a:pt x="29" y="15"/>
                  </a:lnTo>
                  <a:lnTo>
                    <a:pt x="27" y="33"/>
                  </a:lnTo>
                  <a:lnTo>
                    <a:pt x="26" y="52"/>
                  </a:lnTo>
                  <a:lnTo>
                    <a:pt x="33" y="66"/>
                  </a:lnTo>
                  <a:lnTo>
                    <a:pt x="41" y="82"/>
                  </a:lnTo>
                  <a:lnTo>
                    <a:pt x="46" y="95"/>
                  </a:lnTo>
                  <a:lnTo>
                    <a:pt x="50" y="107"/>
                  </a:lnTo>
                  <a:lnTo>
                    <a:pt x="52" y="106"/>
                  </a:lnTo>
                  <a:lnTo>
                    <a:pt x="54" y="126"/>
                  </a:lnTo>
                  <a:lnTo>
                    <a:pt x="58" y="148"/>
                  </a:lnTo>
                  <a:lnTo>
                    <a:pt x="63" y="151"/>
                  </a:lnTo>
                  <a:lnTo>
                    <a:pt x="70" y="161"/>
                  </a:lnTo>
                  <a:lnTo>
                    <a:pt x="74" y="169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79" name="Freeform 204"/>
            <p:cNvSpPr>
              <a:spLocks noChangeAspect="1"/>
            </p:cNvSpPr>
            <p:nvPr/>
          </p:nvSpPr>
          <p:spPr bwMode="auto">
            <a:xfrm>
              <a:off x="2631827" y="3268689"/>
              <a:ext cx="12452" cy="24616"/>
            </a:xfrm>
            <a:custGeom>
              <a:avLst/>
              <a:gdLst>
                <a:gd name="T0" fmla="*/ 9 w 9"/>
                <a:gd name="T1" fmla="*/ 15 h 14"/>
                <a:gd name="T2" fmla="*/ 6 w 9"/>
                <a:gd name="T3" fmla="*/ 0 h 14"/>
                <a:gd name="T4" fmla="*/ 0 w 9"/>
                <a:gd name="T5" fmla="*/ 11 h 14"/>
                <a:gd name="T6" fmla="*/ 3 w 9"/>
                <a:gd name="T7" fmla="*/ 16 h 14"/>
                <a:gd name="T8" fmla="*/ 9 w 9"/>
                <a:gd name="T9" fmla="*/ 1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9" y="13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0" name="Freeform 205"/>
            <p:cNvSpPr>
              <a:spLocks noChangeAspect="1"/>
            </p:cNvSpPr>
            <p:nvPr/>
          </p:nvSpPr>
          <p:spPr bwMode="auto">
            <a:xfrm>
              <a:off x="2652581" y="3213305"/>
              <a:ext cx="19371" cy="30769"/>
            </a:xfrm>
            <a:custGeom>
              <a:avLst/>
              <a:gdLst>
                <a:gd name="T0" fmla="*/ 6 w 11"/>
                <a:gd name="T1" fmla="*/ 20 h 17"/>
                <a:gd name="T2" fmla="*/ 9 w 11"/>
                <a:gd name="T3" fmla="*/ 12 h 17"/>
                <a:gd name="T4" fmla="*/ 0 w 11"/>
                <a:gd name="T5" fmla="*/ 0 h 17"/>
                <a:gd name="T6" fmla="*/ 14 w 11"/>
                <a:gd name="T7" fmla="*/ 13 h 17"/>
                <a:gd name="T8" fmla="*/ 6 w 11"/>
                <a:gd name="T9" fmla="*/ 2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17"/>
                  </a:moveTo>
                  <a:lnTo>
                    <a:pt x="7" y="1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1" name="Freeform 206"/>
            <p:cNvSpPr>
              <a:spLocks noChangeAspect="1"/>
            </p:cNvSpPr>
            <p:nvPr/>
          </p:nvSpPr>
          <p:spPr bwMode="auto">
            <a:xfrm>
              <a:off x="2674718" y="3257920"/>
              <a:ext cx="12452" cy="24616"/>
            </a:xfrm>
            <a:custGeom>
              <a:avLst/>
              <a:gdLst>
                <a:gd name="T0" fmla="*/ 6 w 7"/>
                <a:gd name="T1" fmla="*/ 16 h 13"/>
                <a:gd name="T2" fmla="*/ 9 w 7"/>
                <a:gd name="T3" fmla="*/ 9 h 13"/>
                <a:gd name="T4" fmla="*/ 0 w 7"/>
                <a:gd name="T5" fmla="*/ 0 h 13"/>
                <a:gd name="T6" fmla="*/ 5 w 7"/>
                <a:gd name="T7" fmla="*/ 6 h 13"/>
                <a:gd name="T8" fmla="*/ 8 w 7"/>
                <a:gd name="T9" fmla="*/ 9 h 13"/>
                <a:gd name="T10" fmla="*/ 5 w 7"/>
                <a:gd name="T11" fmla="*/ 15 h 13"/>
                <a:gd name="T12" fmla="*/ 6 w 7"/>
                <a:gd name="T13" fmla="*/ 1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3"/>
                <a:gd name="T23" fmla="*/ 7 w 7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3">
                  <a:moveTo>
                    <a:pt x="5" y="13"/>
                  </a:moveTo>
                  <a:lnTo>
                    <a:pt x="7" y="7"/>
                  </a:lnTo>
                  <a:lnTo>
                    <a:pt x="0" y="0"/>
                  </a:lnTo>
                  <a:lnTo>
                    <a:pt x="4" y="5"/>
                  </a:lnTo>
                  <a:lnTo>
                    <a:pt x="6" y="7"/>
                  </a:lnTo>
                  <a:lnTo>
                    <a:pt x="4" y="12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2" name="Freeform 207"/>
            <p:cNvSpPr>
              <a:spLocks noChangeAspect="1"/>
            </p:cNvSpPr>
            <p:nvPr/>
          </p:nvSpPr>
          <p:spPr bwMode="auto">
            <a:xfrm>
              <a:off x="2732829" y="3388690"/>
              <a:ext cx="12452" cy="9231"/>
            </a:xfrm>
            <a:custGeom>
              <a:avLst/>
              <a:gdLst>
                <a:gd name="T0" fmla="*/ 9 w 10"/>
                <a:gd name="T1" fmla="*/ 0 h 6"/>
                <a:gd name="T2" fmla="*/ 9 w 10"/>
                <a:gd name="T3" fmla="*/ 3 h 6"/>
                <a:gd name="T4" fmla="*/ 0 w 10"/>
                <a:gd name="T5" fmla="*/ 6 h 6"/>
                <a:gd name="T6" fmla="*/ 9 w 1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"/>
                <a:gd name="T14" fmla="*/ 10 w 1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">
                  <a:moveTo>
                    <a:pt x="10" y="0"/>
                  </a:moveTo>
                  <a:lnTo>
                    <a:pt x="10" y="3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3" name="Freeform 208"/>
            <p:cNvSpPr>
              <a:spLocks noChangeAspect="1"/>
            </p:cNvSpPr>
            <p:nvPr/>
          </p:nvSpPr>
          <p:spPr bwMode="auto">
            <a:xfrm>
              <a:off x="2724527" y="3347151"/>
              <a:ext cx="8302" cy="10770"/>
            </a:xfrm>
            <a:custGeom>
              <a:avLst/>
              <a:gdLst>
                <a:gd name="T0" fmla="*/ 6 w 6"/>
                <a:gd name="T1" fmla="*/ 3 h 5"/>
                <a:gd name="T2" fmla="*/ 4 w 6"/>
                <a:gd name="T3" fmla="*/ 0 h 5"/>
                <a:gd name="T4" fmla="*/ 0 w 6"/>
                <a:gd name="T5" fmla="*/ 7 h 5"/>
                <a:gd name="T6" fmla="*/ 6 w 6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2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4" name="Freeform 209"/>
            <p:cNvSpPr>
              <a:spLocks noChangeAspect="1"/>
            </p:cNvSpPr>
            <p:nvPr/>
          </p:nvSpPr>
          <p:spPr bwMode="auto">
            <a:xfrm>
              <a:off x="2624908" y="3224074"/>
              <a:ext cx="24905" cy="3077"/>
            </a:xfrm>
            <a:custGeom>
              <a:avLst/>
              <a:gdLst>
                <a:gd name="T0" fmla="*/ 6 w 15"/>
                <a:gd name="T1" fmla="*/ 0 h 1"/>
                <a:gd name="T2" fmla="*/ 18 w 15"/>
                <a:gd name="T3" fmla="*/ 0 h 1"/>
                <a:gd name="T4" fmla="*/ 11 w 15"/>
                <a:gd name="T5" fmla="*/ 2 h 1"/>
                <a:gd name="T6" fmla="*/ 0 w 15"/>
                <a:gd name="T7" fmla="*/ 0 h 1"/>
                <a:gd name="T8" fmla="*/ 6 w 1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"/>
                <a:gd name="T17" fmla="*/ 15 w 1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">
                  <a:moveTo>
                    <a:pt x="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5" name="Freeform 210"/>
            <p:cNvSpPr>
              <a:spLocks noChangeAspect="1"/>
            </p:cNvSpPr>
            <p:nvPr/>
          </p:nvSpPr>
          <p:spPr bwMode="auto">
            <a:xfrm>
              <a:off x="2641512" y="3299459"/>
              <a:ext cx="8302" cy="10770"/>
            </a:xfrm>
            <a:custGeom>
              <a:avLst/>
              <a:gdLst>
                <a:gd name="T0" fmla="*/ 6 w 5"/>
                <a:gd name="T1" fmla="*/ 5 h 6"/>
                <a:gd name="T2" fmla="*/ 4 w 5"/>
                <a:gd name="T3" fmla="*/ 1 h 6"/>
                <a:gd name="T4" fmla="*/ 0 w 5"/>
                <a:gd name="T5" fmla="*/ 0 h 6"/>
                <a:gd name="T6" fmla="*/ 4 w 5"/>
                <a:gd name="T7" fmla="*/ 7 h 6"/>
                <a:gd name="T8" fmla="*/ 6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5" y="4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6" name="Freeform 255"/>
            <p:cNvSpPr>
              <a:spLocks noChangeAspect="1"/>
            </p:cNvSpPr>
            <p:nvPr/>
          </p:nvSpPr>
          <p:spPr bwMode="auto">
            <a:xfrm>
              <a:off x="2262407" y="4040999"/>
              <a:ext cx="12452" cy="27693"/>
            </a:xfrm>
            <a:custGeom>
              <a:avLst/>
              <a:gdLst>
                <a:gd name="T0" fmla="*/ 0 w 10"/>
                <a:gd name="T1" fmla="*/ 0 h 17"/>
                <a:gd name="T2" fmla="*/ 5 w 10"/>
                <a:gd name="T3" fmla="*/ 11 h 17"/>
                <a:gd name="T4" fmla="*/ 0 w 10"/>
                <a:gd name="T5" fmla="*/ 17 h 17"/>
                <a:gd name="T6" fmla="*/ 9 w 10"/>
                <a:gd name="T7" fmla="*/ 18 h 17"/>
                <a:gd name="T8" fmla="*/ 4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0" y="0"/>
                  </a:moveTo>
                  <a:lnTo>
                    <a:pt x="5" y="10"/>
                  </a:lnTo>
                  <a:lnTo>
                    <a:pt x="0" y="16"/>
                  </a:lnTo>
                  <a:lnTo>
                    <a:pt x="10" y="1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7" name="Freeform 256"/>
            <p:cNvSpPr>
              <a:spLocks noChangeAspect="1"/>
            </p:cNvSpPr>
            <p:nvPr/>
          </p:nvSpPr>
          <p:spPr bwMode="auto">
            <a:xfrm>
              <a:off x="2284545" y="4057922"/>
              <a:ext cx="9685" cy="4615"/>
            </a:xfrm>
            <a:custGeom>
              <a:avLst/>
              <a:gdLst>
                <a:gd name="T0" fmla="*/ 7 w 6"/>
                <a:gd name="T1" fmla="*/ 3 h 1"/>
                <a:gd name="T2" fmla="*/ 5 w 6"/>
                <a:gd name="T3" fmla="*/ 3 h 1"/>
                <a:gd name="T4" fmla="*/ 0 w 6"/>
                <a:gd name="T5" fmla="*/ 0 h 1"/>
                <a:gd name="T6" fmla="*/ 7 w 6"/>
                <a:gd name="T7" fmla="*/ 3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6" y="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8" name="Freeform 257"/>
            <p:cNvSpPr>
              <a:spLocks noChangeAspect="1"/>
            </p:cNvSpPr>
            <p:nvPr/>
          </p:nvSpPr>
          <p:spPr bwMode="auto">
            <a:xfrm>
              <a:off x="2558496" y="3750229"/>
              <a:ext cx="55343" cy="69231"/>
            </a:xfrm>
            <a:custGeom>
              <a:avLst/>
              <a:gdLst>
                <a:gd name="T0" fmla="*/ 23 w 36"/>
                <a:gd name="T1" fmla="*/ 25 h 40"/>
                <a:gd name="T2" fmla="*/ 30 w 36"/>
                <a:gd name="T3" fmla="*/ 25 h 40"/>
                <a:gd name="T4" fmla="*/ 28 w 36"/>
                <a:gd name="T5" fmla="*/ 21 h 40"/>
                <a:gd name="T6" fmla="*/ 23 w 36"/>
                <a:gd name="T7" fmla="*/ 20 h 40"/>
                <a:gd name="T8" fmla="*/ 18 w 36"/>
                <a:gd name="T9" fmla="*/ 15 h 40"/>
                <a:gd name="T10" fmla="*/ 6 w 36"/>
                <a:gd name="T11" fmla="*/ 9 h 40"/>
                <a:gd name="T12" fmla="*/ 0 w 36"/>
                <a:gd name="T13" fmla="*/ 5 h 40"/>
                <a:gd name="T14" fmla="*/ 0 w 36"/>
                <a:gd name="T15" fmla="*/ 0 h 40"/>
                <a:gd name="T16" fmla="*/ 17 w 36"/>
                <a:gd name="T17" fmla="*/ 1 h 40"/>
                <a:gd name="T18" fmla="*/ 28 w 36"/>
                <a:gd name="T19" fmla="*/ 9 h 40"/>
                <a:gd name="T20" fmla="*/ 40 w 36"/>
                <a:gd name="T21" fmla="*/ 16 h 40"/>
                <a:gd name="T22" fmla="*/ 40 w 36"/>
                <a:gd name="T23" fmla="*/ 31 h 40"/>
                <a:gd name="T24" fmla="*/ 33 w 36"/>
                <a:gd name="T25" fmla="*/ 37 h 40"/>
                <a:gd name="T26" fmla="*/ 30 w 36"/>
                <a:gd name="T27" fmla="*/ 45 h 40"/>
                <a:gd name="T28" fmla="*/ 26 w 36"/>
                <a:gd name="T29" fmla="*/ 38 h 40"/>
                <a:gd name="T30" fmla="*/ 23 w 36"/>
                <a:gd name="T31" fmla="*/ 25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0"/>
                <a:gd name="T50" fmla="*/ 36 w 3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0">
                  <a:moveTo>
                    <a:pt x="21" y="22"/>
                  </a:moveTo>
                  <a:lnTo>
                    <a:pt x="27" y="22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6" y="13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" y="1"/>
                  </a:lnTo>
                  <a:lnTo>
                    <a:pt x="25" y="8"/>
                  </a:lnTo>
                  <a:lnTo>
                    <a:pt x="36" y="14"/>
                  </a:lnTo>
                  <a:lnTo>
                    <a:pt x="36" y="28"/>
                  </a:lnTo>
                  <a:lnTo>
                    <a:pt x="30" y="33"/>
                  </a:lnTo>
                  <a:lnTo>
                    <a:pt x="27" y="40"/>
                  </a:lnTo>
                  <a:lnTo>
                    <a:pt x="23" y="34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89" name="Freeform 258"/>
            <p:cNvSpPr>
              <a:spLocks noChangeAspect="1"/>
            </p:cNvSpPr>
            <p:nvPr/>
          </p:nvSpPr>
          <p:spPr bwMode="auto">
            <a:xfrm>
              <a:off x="3160359" y="3864075"/>
              <a:ext cx="73331" cy="112308"/>
            </a:xfrm>
            <a:custGeom>
              <a:avLst/>
              <a:gdLst>
                <a:gd name="T0" fmla="*/ 41 w 47"/>
                <a:gd name="T1" fmla="*/ 20 h 65"/>
                <a:gd name="T2" fmla="*/ 24 w 47"/>
                <a:gd name="T3" fmla="*/ 3 h 65"/>
                <a:gd name="T4" fmla="*/ 12 w 47"/>
                <a:gd name="T5" fmla="*/ 0 h 65"/>
                <a:gd name="T6" fmla="*/ 8 w 47"/>
                <a:gd name="T7" fmla="*/ 8 h 65"/>
                <a:gd name="T8" fmla="*/ 2 w 47"/>
                <a:gd name="T9" fmla="*/ 24 h 65"/>
                <a:gd name="T10" fmla="*/ 9 w 47"/>
                <a:gd name="T11" fmla="*/ 49 h 65"/>
                <a:gd name="T12" fmla="*/ 0 w 47"/>
                <a:gd name="T13" fmla="*/ 69 h 65"/>
                <a:gd name="T14" fmla="*/ 10 w 47"/>
                <a:gd name="T15" fmla="*/ 71 h 65"/>
                <a:gd name="T16" fmla="*/ 28 w 47"/>
                <a:gd name="T17" fmla="*/ 73 h 65"/>
                <a:gd name="T18" fmla="*/ 41 w 47"/>
                <a:gd name="T19" fmla="*/ 54 h 65"/>
                <a:gd name="T20" fmla="*/ 53 w 47"/>
                <a:gd name="T21" fmla="*/ 35 h 65"/>
                <a:gd name="T22" fmla="*/ 47 w 47"/>
                <a:gd name="T23" fmla="*/ 22 h 65"/>
                <a:gd name="T24" fmla="*/ 47 w 47"/>
                <a:gd name="T25" fmla="*/ 27 h 65"/>
                <a:gd name="T26" fmla="*/ 41 w 47"/>
                <a:gd name="T27" fmla="*/ 2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65"/>
                <a:gd name="T44" fmla="*/ 47 w 47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65">
                  <a:moveTo>
                    <a:pt x="36" y="18"/>
                  </a:moveTo>
                  <a:lnTo>
                    <a:pt x="21" y="3"/>
                  </a:lnTo>
                  <a:lnTo>
                    <a:pt x="11" y="0"/>
                  </a:lnTo>
                  <a:lnTo>
                    <a:pt x="7" y="7"/>
                  </a:lnTo>
                  <a:lnTo>
                    <a:pt x="2" y="21"/>
                  </a:lnTo>
                  <a:lnTo>
                    <a:pt x="8" y="44"/>
                  </a:lnTo>
                  <a:lnTo>
                    <a:pt x="0" y="61"/>
                  </a:lnTo>
                  <a:lnTo>
                    <a:pt x="9" y="63"/>
                  </a:lnTo>
                  <a:lnTo>
                    <a:pt x="25" y="65"/>
                  </a:lnTo>
                  <a:lnTo>
                    <a:pt x="36" y="48"/>
                  </a:lnTo>
                  <a:lnTo>
                    <a:pt x="47" y="31"/>
                  </a:lnTo>
                  <a:lnTo>
                    <a:pt x="42" y="20"/>
                  </a:lnTo>
                  <a:lnTo>
                    <a:pt x="42" y="24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0" name="Freeform 259"/>
            <p:cNvSpPr>
              <a:spLocks noChangeAspect="1"/>
            </p:cNvSpPr>
            <p:nvPr/>
          </p:nvSpPr>
          <p:spPr bwMode="auto">
            <a:xfrm>
              <a:off x="2566798" y="3662537"/>
              <a:ext cx="296089" cy="509232"/>
            </a:xfrm>
            <a:custGeom>
              <a:avLst/>
              <a:gdLst>
                <a:gd name="T0" fmla="*/ 85 w 191"/>
                <a:gd name="T1" fmla="*/ 31 h 298"/>
                <a:gd name="T2" fmla="*/ 77 w 191"/>
                <a:gd name="T3" fmla="*/ 28 h 298"/>
                <a:gd name="T4" fmla="*/ 63 w 191"/>
                <a:gd name="T5" fmla="*/ 59 h 298"/>
                <a:gd name="T6" fmla="*/ 39 w 191"/>
                <a:gd name="T7" fmla="*/ 88 h 298"/>
                <a:gd name="T8" fmla="*/ 32 w 191"/>
                <a:gd name="T9" fmla="*/ 73 h 298"/>
                <a:gd name="T10" fmla="*/ 26 w 191"/>
                <a:gd name="T11" fmla="*/ 94 h 298"/>
                <a:gd name="T12" fmla="*/ 27 w 191"/>
                <a:gd name="T13" fmla="*/ 111 h 298"/>
                <a:gd name="T14" fmla="*/ 27 w 191"/>
                <a:gd name="T15" fmla="*/ 138 h 298"/>
                <a:gd name="T16" fmla="*/ 30 w 191"/>
                <a:gd name="T17" fmla="*/ 167 h 298"/>
                <a:gd name="T18" fmla="*/ 20 w 191"/>
                <a:gd name="T19" fmla="*/ 192 h 298"/>
                <a:gd name="T20" fmla="*/ 6 w 191"/>
                <a:gd name="T21" fmla="*/ 208 h 298"/>
                <a:gd name="T22" fmla="*/ 2 w 191"/>
                <a:gd name="T23" fmla="*/ 219 h 298"/>
                <a:gd name="T24" fmla="*/ 27 w 191"/>
                <a:gd name="T25" fmla="*/ 239 h 298"/>
                <a:gd name="T26" fmla="*/ 65 w 191"/>
                <a:gd name="T27" fmla="*/ 249 h 298"/>
                <a:gd name="T28" fmla="*/ 76 w 191"/>
                <a:gd name="T29" fmla="*/ 258 h 298"/>
                <a:gd name="T30" fmla="*/ 100 w 191"/>
                <a:gd name="T31" fmla="*/ 282 h 298"/>
                <a:gd name="T32" fmla="*/ 125 w 191"/>
                <a:gd name="T33" fmla="*/ 292 h 298"/>
                <a:gd name="T34" fmla="*/ 157 w 191"/>
                <a:gd name="T35" fmla="*/ 299 h 298"/>
                <a:gd name="T36" fmla="*/ 160 w 191"/>
                <a:gd name="T37" fmla="*/ 331 h 298"/>
                <a:gd name="T38" fmla="*/ 168 w 191"/>
                <a:gd name="T39" fmla="*/ 274 h 298"/>
                <a:gd name="T40" fmla="*/ 158 w 191"/>
                <a:gd name="T41" fmla="*/ 234 h 298"/>
                <a:gd name="T42" fmla="*/ 174 w 191"/>
                <a:gd name="T43" fmla="*/ 229 h 298"/>
                <a:gd name="T44" fmla="*/ 161 w 191"/>
                <a:gd name="T45" fmla="*/ 212 h 298"/>
                <a:gd name="T46" fmla="*/ 192 w 191"/>
                <a:gd name="T47" fmla="*/ 212 h 298"/>
                <a:gd name="T48" fmla="*/ 194 w 191"/>
                <a:gd name="T49" fmla="*/ 212 h 298"/>
                <a:gd name="T50" fmla="*/ 211 w 191"/>
                <a:gd name="T51" fmla="*/ 221 h 298"/>
                <a:gd name="T52" fmla="*/ 211 w 191"/>
                <a:gd name="T53" fmla="*/ 207 h 298"/>
                <a:gd name="T54" fmla="*/ 206 w 191"/>
                <a:gd name="T55" fmla="*/ 181 h 298"/>
                <a:gd name="T56" fmla="*/ 202 w 191"/>
                <a:gd name="T57" fmla="*/ 140 h 298"/>
                <a:gd name="T58" fmla="*/ 192 w 191"/>
                <a:gd name="T59" fmla="*/ 124 h 298"/>
                <a:gd name="T60" fmla="*/ 160 w 191"/>
                <a:gd name="T61" fmla="*/ 107 h 298"/>
                <a:gd name="T62" fmla="*/ 132 w 191"/>
                <a:gd name="T63" fmla="*/ 106 h 298"/>
                <a:gd name="T64" fmla="*/ 120 w 191"/>
                <a:gd name="T65" fmla="*/ 87 h 298"/>
                <a:gd name="T66" fmla="*/ 104 w 191"/>
                <a:gd name="T67" fmla="*/ 64 h 298"/>
                <a:gd name="T68" fmla="*/ 121 w 191"/>
                <a:gd name="T69" fmla="*/ 31 h 298"/>
                <a:gd name="T70" fmla="*/ 143 w 191"/>
                <a:gd name="T71" fmla="*/ 11 h 298"/>
                <a:gd name="T72" fmla="*/ 133 w 191"/>
                <a:gd name="T73" fmla="*/ 1 h 298"/>
                <a:gd name="T74" fmla="*/ 101 w 191"/>
                <a:gd name="T75" fmla="*/ 21 h 2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1"/>
                <a:gd name="T115" fmla="*/ 0 h 298"/>
                <a:gd name="T116" fmla="*/ 191 w 191"/>
                <a:gd name="T117" fmla="*/ 298 h 2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1" h="298">
                  <a:moveTo>
                    <a:pt x="81" y="20"/>
                  </a:moveTo>
                  <a:lnTo>
                    <a:pt x="76" y="28"/>
                  </a:lnTo>
                  <a:lnTo>
                    <a:pt x="77" y="25"/>
                  </a:lnTo>
                  <a:lnTo>
                    <a:pt x="69" y="25"/>
                  </a:lnTo>
                  <a:lnTo>
                    <a:pt x="57" y="40"/>
                  </a:lnTo>
                  <a:lnTo>
                    <a:pt x="56" y="53"/>
                  </a:lnTo>
                  <a:lnTo>
                    <a:pt x="38" y="70"/>
                  </a:lnTo>
                  <a:lnTo>
                    <a:pt x="35" y="79"/>
                  </a:lnTo>
                  <a:lnTo>
                    <a:pt x="33" y="71"/>
                  </a:lnTo>
                  <a:lnTo>
                    <a:pt x="29" y="66"/>
                  </a:lnTo>
                  <a:lnTo>
                    <a:pt x="29" y="80"/>
                  </a:lnTo>
                  <a:lnTo>
                    <a:pt x="23" y="85"/>
                  </a:lnTo>
                  <a:lnTo>
                    <a:pt x="20" y="92"/>
                  </a:lnTo>
                  <a:lnTo>
                    <a:pt x="24" y="100"/>
                  </a:lnTo>
                  <a:lnTo>
                    <a:pt x="28" y="116"/>
                  </a:lnTo>
                  <a:lnTo>
                    <a:pt x="24" y="124"/>
                  </a:lnTo>
                  <a:lnTo>
                    <a:pt x="26" y="137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18" y="173"/>
                  </a:lnTo>
                  <a:lnTo>
                    <a:pt x="9" y="178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2" y="197"/>
                  </a:lnTo>
                  <a:lnTo>
                    <a:pt x="15" y="206"/>
                  </a:lnTo>
                  <a:lnTo>
                    <a:pt x="24" y="215"/>
                  </a:lnTo>
                  <a:lnTo>
                    <a:pt x="40" y="215"/>
                  </a:lnTo>
                  <a:lnTo>
                    <a:pt x="58" y="224"/>
                  </a:lnTo>
                  <a:lnTo>
                    <a:pt x="59" y="223"/>
                  </a:lnTo>
                  <a:lnTo>
                    <a:pt x="68" y="232"/>
                  </a:lnTo>
                  <a:lnTo>
                    <a:pt x="77" y="240"/>
                  </a:lnTo>
                  <a:lnTo>
                    <a:pt x="89" y="254"/>
                  </a:lnTo>
                  <a:lnTo>
                    <a:pt x="92" y="263"/>
                  </a:lnTo>
                  <a:lnTo>
                    <a:pt x="112" y="263"/>
                  </a:lnTo>
                  <a:lnTo>
                    <a:pt x="124" y="264"/>
                  </a:lnTo>
                  <a:lnTo>
                    <a:pt x="140" y="269"/>
                  </a:lnTo>
                  <a:lnTo>
                    <a:pt x="134" y="290"/>
                  </a:lnTo>
                  <a:lnTo>
                    <a:pt x="143" y="298"/>
                  </a:lnTo>
                  <a:lnTo>
                    <a:pt x="147" y="272"/>
                  </a:lnTo>
                  <a:lnTo>
                    <a:pt x="150" y="247"/>
                  </a:lnTo>
                  <a:lnTo>
                    <a:pt x="144" y="228"/>
                  </a:lnTo>
                  <a:lnTo>
                    <a:pt x="141" y="211"/>
                  </a:lnTo>
                  <a:lnTo>
                    <a:pt x="152" y="211"/>
                  </a:lnTo>
                  <a:lnTo>
                    <a:pt x="155" y="206"/>
                  </a:lnTo>
                  <a:lnTo>
                    <a:pt x="147" y="203"/>
                  </a:lnTo>
                  <a:lnTo>
                    <a:pt x="144" y="191"/>
                  </a:lnTo>
                  <a:lnTo>
                    <a:pt x="158" y="191"/>
                  </a:lnTo>
                  <a:lnTo>
                    <a:pt x="171" y="191"/>
                  </a:lnTo>
                  <a:lnTo>
                    <a:pt x="170" y="188"/>
                  </a:lnTo>
                  <a:lnTo>
                    <a:pt x="173" y="191"/>
                  </a:lnTo>
                  <a:lnTo>
                    <a:pt x="183" y="184"/>
                  </a:lnTo>
                  <a:lnTo>
                    <a:pt x="188" y="199"/>
                  </a:lnTo>
                  <a:lnTo>
                    <a:pt x="191" y="200"/>
                  </a:lnTo>
                  <a:lnTo>
                    <a:pt x="188" y="186"/>
                  </a:lnTo>
                  <a:lnTo>
                    <a:pt x="179" y="172"/>
                  </a:lnTo>
                  <a:lnTo>
                    <a:pt x="184" y="163"/>
                  </a:lnTo>
                  <a:lnTo>
                    <a:pt x="177" y="140"/>
                  </a:lnTo>
                  <a:lnTo>
                    <a:pt x="180" y="126"/>
                  </a:lnTo>
                  <a:lnTo>
                    <a:pt x="184" y="110"/>
                  </a:lnTo>
                  <a:lnTo>
                    <a:pt x="171" y="112"/>
                  </a:lnTo>
                  <a:lnTo>
                    <a:pt x="156" y="113"/>
                  </a:lnTo>
                  <a:lnTo>
                    <a:pt x="143" y="96"/>
                  </a:lnTo>
                  <a:lnTo>
                    <a:pt x="130" y="96"/>
                  </a:lnTo>
                  <a:lnTo>
                    <a:pt x="118" y="95"/>
                  </a:lnTo>
                  <a:lnTo>
                    <a:pt x="107" y="89"/>
                  </a:lnTo>
                  <a:lnTo>
                    <a:pt x="107" y="78"/>
                  </a:lnTo>
                  <a:lnTo>
                    <a:pt x="99" y="58"/>
                  </a:lnTo>
                  <a:lnTo>
                    <a:pt x="93" y="58"/>
                  </a:lnTo>
                  <a:lnTo>
                    <a:pt x="100" y="42"/>
                  </a:lnTo>
                  <a:lnTo>
                    <a:pt x="108" y="28"/>
                  </a:lnTo>
                  <a:lnTo>
                    <a:pt x="117" y="12"/>
                  </a:lnTo>
                  <a:lnTo>
                    <a:pt x="128" y="1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5" y="11"/>
                  </a:lnTo>
                  <a:lnTo>
                    <a:pt x="90" y="19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1" name="Freeform 260"/>
            <p:cNvSpPr>
              <a:spLocks noChangeAspect="1"/>
            </p:cNvSpPr>
            <p:nvPr/>
          </p:nvSpPr>
          <p:spPr bwMode="auto">
            <a:xfrm>
              <a:off x="3001246" y="3777921"/>
              <a:ext cx="113454" cy="223077"/>
            </a:xfrm>
            <a:custGeom>
              <a:avLst/>
              <a:gdLst>
                <a:gd name="T0" fmla="*/ 65 w 76"/>
                <a:gd name="T1" fmla="*/ 105 h 130"/>
                <a:gd name="T2" fmla="*/ 57 w 76"/>
                <a:gd name="T3" fmla="*/ 94 h 130"/>
                <a:gd name="T4" fmla="*/ 58 w 76"/>
                <a:gd name="T5" fmla="*/ 77 h 130"/>
                <a:gd name="T6" fmla="*/ 66 w 76"/>
                <a:gd name="T7" fmla="*/ 71 h 130"/>
                <a:gd name="T8" fmla="*/ 69 w 76"/>
                <a:gd name="T9" fmla="*/ 62 h 130"/>
                <a:gd name="T10" fmla="*/ 69 w 76"/>
                <a:gd name="T11" fmla="*/ 46 h 130"/>
                <a:gd name="T12" fmla="*/ 51 w 76"/>
                <a:gd name="T13" fmla="*/ 33 h 130"/>
                <a:gd name="T14" fmla="*/ 46 w 76"/>
                <a:gd name="T15" fmla="*/ 42 h 130"/>
                <a:gd name="T16" fmla="*/ 49 w 76"/>
                <a:gd name="T17" fmla="*/ 22 h 130"/>
                <a:gd name="T18" fmla="*/ 38 w 76"/>
                <a:gd name="T19" fmla="*/ 13 h 130"/>
                <a:gd name="T20" fmla="*/ 29 w 76"/>
                <a:gd name="T21" fmla="*/ 4 h 130"/>
                <a:gd name="T22" fmla="*/ 32 w 76"/>
                <a:gd name="T23" fmla="*/ 7 h 130"/>
                <a:gd name="T24" fmla="*/ 25 w 76"/>
                <a:gd name="T25" fmla="*/ 0 h 130"/>
                <a:gd name="T26" fmla="*/ 27 w 76"/>
                <a:gd name="T27" fmla="*/ 6 h 130"/>
                <a:gd name="T28" fmla="*/ 12 w 76"/>
                <a:gd name="T29" fmla="*/ 20 h 130"/>
                <a:gd name="T30" fmla="*/ 18 w 76"/>
                <a:gd name="T31" fmla="*/ 29 h 130"/>
                <a:gd name="T32" fmla="*/ 6 w 76"/>
                <a:gd name="T33" fmla="*/ 37 h 130"/>
                <a:gd name="T34" fmla="*/ 0 w 76"/>
                <a:gd name="T35" fmla="*/ 51 h 130"/>
                <a:gd name="T36" fmla="*/ 10 w 76"/>
                <a:gd name="T37" fmla="*/ 67 h 130"/>
                <a:gd name="T38" fmla="*/ 19 w 76"/>
                <a:gd name="T39" fmla="*/ 67 h 130"/>
                <a:gd name="T40" fmla="*/ 21 w 76"/>
                <a:gd name="T41" fmla="*/ 78 h 130"/>
                <a:gd name="T42" fmla="*/ 29 w 76"/>
                <a:gd name="T43" fmla="*/ 89 h 130"/>
                <a:gd name="T44" fmla="*/ 24 w 76"/>
                <a:gd name="T45" fmla="*/ 106 h 130"/>
                <a:gd name="T46" fmla="*/ 26 w 76"/>
                <a:gd name="T47" fmla="*/ 130 h 130"/>
                <a:gd name="T48" fmla="*/ 37 w 76"/>
                <a:gd name="T49" fmla="*/ 145 h 130"/>
                <a:gd name="T50" fmla="*/ 46 w 76"/>
                <a:gd name="T51" fmla="*/ 145 h 130"/>
                <a:gd name="T52" fmla="*/ 64 w 76"/>
                <a:gd name="T53" fmla="*/ 136 h 130"/>
                <a:gd name="T54" fmla="*/ 82 w 76"/>
                <a:gd name="T55" fmla="*/ 133 h 130"/>
                <a:gd name="T56" fmla="*/ 74 w 76"/>
                <a:gd name="T57" fmla="*/ 118 h 130"/>
                <a:gd name="T58" fmla="*/ 65 w 76"/>
                <a:gd name="T59" fmla="*/ 105 h 1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"/>
                <a:gd name="T91" fmla="*/ 0 h 130"/>
                <a:gd name="T92" fmla="*/ 76 w 76"/>
                <a:gd name="T93" fmla="*/ 130 h 1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" h="130">
                  <a:moveTo>
                    <a:pt x="60" y="94"/>
                  </a:moveTo>
                  <a:lnTo>
                    <a:pt x="53" y="84"/>
                  </a:lnTo>
                  <a:lnTo>
                    <a:pt x="54" y="69"/>
                  </a:lnTo>
                  <a:lnTo>
                    <a:pt x="61" y="64"/>
                  </a:lnTo>
                  <a:lnTo>
                    <a:pt x="64" y="56"/>
                  </a:lnTo>
                  <a:lnTo>
                    <a:pt x="64" y="41"/>
                  </a:lnTo>
                  <a:lnTo>
                    <a:pt x="47" y="30"/>
                  </a:lnTo>
                  <a:lnTo>
                    <a:pt x="43" y="38"/>
                  </a:lnTo>
                  <a:lnTo>
                    <a:pt x="45" y="20"/>
                  </a:lnTo>
                  <a:lnTo>
                    <a:pt x="35" y="1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23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17" y="26"/>
                  </a:lnTo>
                  <a:lnTo>
                    <a:pt x="6" y="33"/>
                  </a:lnTo>
                  <a:lnTo>
                    <a:pt x="0" y="46"/>
                  </a:lnTo>
                  <a:lnTo>
                    <a:pt x="9" y="60"/>
                  </a:lnTo>
                  <a:lnTo>
                    <a:pt x="18" y="60"/>
                  </a:lnTo>
                  <a:lnTo>
                    <a:pt x="19" y="70"/>
                  </a:lnTo>
                  <a:lnTo>
                    <a:pt x="27" y="80"/>
                  </a:lnTo>
                  <a:lnTo>
                    <a:pt x="22" y="95"/>
                  </a:lnTo>
                  <a:lnTo>
                    <a:pt x="24" y="117"/>
                  </a:lnTo>
                  <a:lnTo>
                    <a:pt x="34" y="130"/>
                  </a:lnTo>
                  <a:lnTo>
                    <a:pt x="43" y="130"/>
                  </a:lnTo>
                  <a:lnTo>
                    <a:pt x="59" y="122"/>
                  </a:lnTo>
                  <a:lnTo>
                    <a:pt x="76" y="119"/>
                  </a:lnTo>
                  <a:lnTo>
                    <a:pt x="69" y="106"/>
                  </a:lnTo>
                  <a:lnTo>
                    <a:pt x="60" y="9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2" name="Freeform 261"/>
            <p:cNvSpPr>
              <a:spLocks noChangeAspect="1"/>
            </p:cNvSpPr>
            <p:nvPr/>
          </p:nvSpPr>
          <p:spPr bwMode="auto">
            <a:xfrm>
              <a:off x="3080111" y="3859460"/>
              <a:ext cx="95468" cy="127693"/>
            </a:xfrm>
            <a:custGeom>
              <a:avLst/>
              <a:gdLst>
                <a:gd name="T0" fmla="*/ 8 w 61"/>
                <a:gd name="T1" fmla="*/ 52 h 74"/>
                <a:gd name="T2" fmla="*/ 0 w 61"/>
                <a:gd name="T3" fmla="*/ 40 h 74"/>
                <a:gd name="T4" fmla="*/ 1 w 61"/>
                <a:gd name="T5" fmla="*/ 24 h 74"/>
                <a:gd name="T6" fmla="*/ 9 w 61"/>
                <a:gd name="T7" fmla="*/ 18 h 74"/>
                <a:gd name="T8" fmla="*/ 12 w 61"/>
                <a:gd name="T9" fmla="*/ 9 h 74"/>
                <a:gd name="T10" fmla="*/ 16 w 61"/>
                <a:gd name="T11" fmla="*/ 0 h 74"/>
                <a:gd name="T12" fmla="*/ 36 w 61"/>
                <a:gd name="T13" fmla="*/ 2 h 74"/>
                <a:gd name="T14" fmla="*/ 53 w 61"/>
                <a:gd name="T15" fmla="*/ 0 h 74"/>
                <a:gd name="T16" fmla="*/ 69 w 61"/>
                <a:gd name="T17" fmla="*/ 2 h 74"/>
                <a:gd name="T18" fmla="*/ 68 w 61"/>
                <a:gd name="T19" fmla="*/ 11 h 74"/>
                <a:gd name="T20" fmla="*/ 62 w 61"/>
                <a:gd name="T21" fmla="*/ 27 h 74"/>
                <a:gd name="T22" fmla="*/ 69 w 61"/>
                <a:gd name="T23" fmla="*/ 53 h 74"/>
                <a:gd name="T24" fmla="*/ 60 w 61"/>
                <a:gd name="T25" fmla="*/ 72 h 74"/>
                <a:gd name="T26" fmla="*/ 49 w 61"/>
                <a:gd name="T27" fmla="*/ 67 h 74"/>
                <a:gd name="T28" fmla="*/ 33 w 61"/>
                <a:gd name="T29" fmla="*/ 72 h 74"/>
                <a:gd name="T30" fmla="*/ 34 w 61"/>
                <a:gd name="T31" fmla="*/ 83 h 74"/>
                <a:gd name="T32" fmla="*/ 26 w 61"/>
                <a:gd name="T33" fmla="*/ 80 h 74"/>
                <a:gd name="T34" fmla="*/ 18 w 61"/>
                <a:gd name="T35" fmla="*/ 65 h 74"/>
                <a:gd name="T36" fmla="*/ 8 w 61"/>
                <a:gd name="T37" fmla="*/ 52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74"/>
                <a:gd name="T59" fmla="*/ 61 w 61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74">
                  <a:moveTo>
                    <a:pt x="7" y="46"/>
                  </a:moveTo>
                  <a:lnTo>
                    <a:pt x="0" y="36"/>
                  </a:lnTo>
                  <a:lnTo>
                    <a:pt x="1" y="21"/>
                  </a:lnTo>
                  <a:lnTo>
                    <a:pt x="8" y="16"/>
                  </a:lnTo>
                  <a:lnTo>
                    <a:pt x="11" y="8"/>
                  </a:lnTo>
                  <a:lnTo>
                    <a:pt x="14" y="0"/>
                  </a:lnTo>
                  <a:lnTo>
                    <a:pt x="32" y="2"/>
                  </a:lnTo>
                  <a:lnTo>
                    <a:pt x="47" y="0"/>
                  </a:lnTo>
                  <a:lnTo>
                    <a:pt x="61" y="2"/>
                  </a:lnTo>
                  <a:lnTo>
                    <a:pt x="60" y="10"/>
                  </a:lnTo>
                  <a:lnTo>
                    <a:pt x="55" y="24"/>
                  </a:lnTo>
                  <a:lnTo>
                    <a:pt x="61" y="47"/>
                  </a:lnTo>
                  <a:lnTo>
                    <a:pt x="53" y="64"/>
                  </a:lnTo>
                  <a:lnTo>
                    <a:pt x="43" y="60"/>
                  </a:lnTo>
                  <a:lnTo>
                    <a:pt x="29" y="6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58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3" name="Freeform 262"/>
            <p:cNvSpPr>
              <a:spLocks noChangeAspect="1"/>
            </p:cNvSpPr>
            <p:nvPr/>
          </p:nvSpPr>
          <p:spPr bwMode="auto">
            <a:xfrm>
              <a:off x="2991561" y="3710229"/>
              <a:ext cx="20754" cy="20000"/>
            </a:xfrm>
            <a:custGeom>
              <a:avLst/>
              <a:gdLst>
                <a:gd name="T0" fmla="*/ 4 w 15"/>
                <a:gd name="T1" fmla="*/ 0 h 12"/>
                <a:gd name="T2" fmla="*/ 15 w 15"/>
                <a:gd name="T3" fmla="*/ 0 h 12"/>
                <a:gd name="T4" fmla="*/ 10 w 15"/>
                <a:gd name="T5" fmla="*/ 13 h 12"/>
                <a:gd name="T6" fmla="*/ 0 w 15"/>
                <a:gd name="T7" fmla="*/ 12 h 12"/>
                <a:gd name="T8" fmla="*/ 6 w 15"/>
                <a:gd name="T9" fmla="*/ 3 h 12"/>
                <a:gd name="T10" fmla="*/ 4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4" y="0"/>
                  </a:moveTo>
                  <a:lnTo>
                    <a:pt x="15" y="0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6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4" name="Freeform 263"/>
            <p:cNvSpPr>
              <a:spLocks noChangeAspect="1"/>
            </p:cNvSpPr>
            <p:nvPr/>
          </p:nvSpPr>
          <p:spPr bwMode="auto">
            <a:xfrm>
              <a:off x="2707924" y="3668690"/>
              <a:ext cx="329295" cy="349232"/>
            </a:xfrm>
            <a:custGeom>
              <a:avLst/>
              <a:gdLst>
                <a:gd name="T0" fmla="*/ 197 w 213"/>
                <a:gd name="T1" fmla="*/ 47 h 205"/>
                <a:gd name="T2" fmla="*/ 187 w 213"/>
                <a:gd name="T3" fmla="*/ 42 h 205"/>
                <a:gd name="T4" fmla="*/ 184 w 213"/>
                <a:gd name="T5" fmla="*/ 35 h 205"/>
                <a:gd name="T6" fmla="*/ 183 w 213"/>
                <a:gd name="T7" fmla="*/ 30 h 205"/>
                <a:gd name="T8" fmla="*/ 171 w 213"/>
                <a:gd name="T9" fmla="*/ 33 h 205"/>
                <a:gd name="T10" fmla="*/ 128 w 213"/>
                <a:gd name="T11" fmla="*/ 33 h 205"/>
                <a:gd name="T12" fmla="*/ 96 w 213"/>
                <a:gd name="T13" fmla="*/ 33 h 205"/>
                <a:gd name="T14" fmla="*/ 70 w 213"/>
                <a:gd name="T15" fmla="*/ 13 h 205"/>
                <a:gd name="T16" fmla="*/ 59 w 213"/>
                <a:gd name="T17" fmla="*/ 8 h 205"/>
                <a:gd name="T18" fmla="*/ 63 w 213"/>
                <a:gd name="T19" fmla="*/ 13 h 205"/>
                <a:gd name="T20" fmla="*/ 36 w 213"/>
                <a:gd name="T21" fmla="*/ 27 h 205"/>
                <a:gd name="T22" fmla="*/ 34 w 213"/>
                <a:gd name="T23" fmla="*/ 62 h 205"/>
                <a:gd name="T24" fmla="*/ 32 w 213"/>
                <a:gd name="T25" fmla="*/ 31 h 205"/>
                <a:gd name="T26" fmla="*/ 39 w 213"/>
                <a:gd name="T27" fmla="*/ 7 h 205"/>
                <a:gd name="T28" fmla="*/ 17 w 213"/>
                <a:gd name="T29" fmla="*/ 27 h 205"/>
                <a:gd name="T30" fmla="*/ 0 w 213"/>
                <a:gd name="T31" fmla="*/ 60 h 205"/>
                <a:gd name="T32" fmla="*/ 16 w 213"/>
                <a:gd name="T33" fmla="*/ 82 h 205"/>
                <a:gd name="T34" fmla="*/ 28 w 213"/>
                <a:gd name="T35" fmla="*/ 101 h 205"/>
                <a:gd name="T36" fmla="*/ 56 w 213"/>
                <a:gd name="T37" fmla="*/ 102 h 205"/>
                <a:gd name="T38" fmla="*/ 87 w 213"/>
                <a:gd name="T39" fmla="*/ 120 h 205"/>
                <a:gd name="T40" fmla="*/ 97 w 213"/>
                <a:gd name="T41" fmla="*/ 135 h 205"/>
                <a:gd name="T42" fmla="*/ 102 w 213"/>
                <a:gd name="T43" fmla="*/ 176 h 205"/>
                <a:gd name="T44" fmla="*/ 106 w 213"/>
                <a:gd name="T45" fmla="*/ 202 h 205"/>
                <a:gd name="T46" fmla="*/ 124 w 213"/>
                <a:gd name="T47" fmla="*/ 226 h 205"/>
                <a:gd name="T48" fmla="*/ 136 w 213"/>
                <a:gd name="T49" fmla="*/ 227 h 205"/>
                <a:gd name="T50" fmla="*/ 170 w 213"/>
                <a:gd name="T51" fmla="*/ 199 h 205"/>
                <a:gd name="T52" fmla="*/ 162 w 213"/>
                <a:gd name="T53" fmla="*/ 189 h 205"/>
                <a:gd name="T54" fmla="*/ 150 w 213"/>
                <a:gd name="T55" fmla="*/ 156 h 205"/>
                <a:gd name="T56" fmla="*/ 184 w 213"/>
                <a:gd name="T57" fmla="*/ 168 h 205"/>
                <a:gd name="T58" fmla="*/ 202 w 213"/>
                <a:gd name="T59" fmla="*/ 155 h 205"/>
                <a:gd name="T60" fmla="*/ 221 w 213"/>
                <a:gd name="T61" fmla="*/ 137 h 205"/>
                <a:gd name="T62" fmla="*/ 210 w 213"/>
                <a:gd name="T63" fmla="*/ 122 h 205"/>
                <a:gd name="T64" fmla="*/ 229 w 213"/>
                <a:gd name="T65" fmla="*/ 100 h 205"/>
                <a:gd name="T66" fmla="*/ 238 w 213"/>
                <a:gd name="T67" fmla="*/ 76 h 205"/>
                <a:gd name="T68" fmla="*/ 218 w 213"/>
                <a:gd name="T69" fmla="*/ 71 h 205"/>
                <a:gd name="T70" fmla="*/ 211 w 213"/>
                <a:gd name="T71" fmla="*/ 70 h 205"/>
                <a:gd name="T72" fmla="*/ 221 w 213"/>
                <a:gd name="T73" fmla="*/ 56 h 205"/>
                <a:gd name="T74" fmla="*/ 203 w 213"/>
                <a:gd name="T75" fmla="*/ 48 h 205"/>
                <a:gd name="T76" fmla="*/ 198 w 213"/>
                <a:gd name="T77" fmla="*/ 49 h 2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205"/>
                <a:gd name="T119" fmla="*/ 213 w 213"/>
                <a:gd name="T120" fmla="*/ 205 h 2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205">
                  <a:moveTo>
                    <a:pt x="177" y="44"/>
                  </a:moveTo>
                  <a:lnTo>
                    <a:pt x="176" y="42"/>
                  </a:lnTo>
                  <a:lnTo>
                    <a:pt x="173" y="37"/>
                  </a:lnTo>
                  <a:lnTo>
                    <a:pt x="167" y="38"/>
                  </a:lnTo>
                  <a:lnTo>
                    <a:pt x="170" y="37"/>
                  </a:lnTo>
                  <a:lnTo>
                    <a:pt x="165" y="32"/>
                  </a:lnTo>
                  <a:lnTo>
                    <a:pt x="181" y="27"/>
                  </a:lnTo>
                  <a:lnTo>
                    <a:pt x="164" y="27"/>
                  </a:lnTo>
                  <a:lnTo>
                    <a:pt x="147" y="27"/>
                  </a:lnTo>
                  <a:lnTo>
                    <a:pt x="153" y="30"/>
                  </a:lnTo>
                  <a:lnTo>
                    <a:pt x="137" y="37"/>
                  </a:lnTo>
                  <a:lnTo>
                    <a:pt x="115" y="30"/>
                  </a:lnTo>
                  <a:lnTo>
                    <a:pt x="101" y="30"/>
                  </a:lnTo>
                  <a:lnTo>
                    <a:pt x="86" y="30"/>
                  </a:lnTo>
                  <a:lnTo>
                    <a:pt x="80" y="19"/>
                  </a:lnTo>
                  <a:lnTo>
                    <a:pt x="63" y="12"/>
                  </a:lnTo>
                  <a:lnTo>
                    <a:pt x="56" y="0"/>
                  </a:lnTo>
                  <a:lnTo>
                    <a:pt x="53" y="7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35" y="20"/>
                  </a:lnTo>
                  <a:lnTo>
                    <a:pt x="32" y="24"/>
                  </a:lnTo>
                  <a:lnTo>
                    <a:pt x="36" y="46"/>
                  </a:lnTo>
                  <a:lnTo>
                    <a:pt x="30" y="56"/>
                  </a:lnTo>
                  <a:lnTo>
                    <a:pt x="20" y="43"/>
                  </a:lnTo>
                  <a:lnTo>
                    <a:pt x="29" y="28"/>
                  </a:lnTo>
                  <a:lnTo>
                    <a:pt x="25" y="13"/>
                  </a:lnTo>
                  <a:lnTo>
                    <a:pt x="35" y="6"/>
                  </a:lnTo>
                  <a:lnTo>
                    <a:pt x="24" y="8"/>
                  </a:lnTo>
                  <a:lnTo>
                    <a:pt x="15" y="24"/>
                  </a:lnTo>
                  <a:lnTo>
                    <a:pt x="7" y="3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4" y="74"/>
                  </a:lnTo>
                  <a:lnTo>
                    <a:pt x="14" y="85"/>
                  </a:lnTo>
                  <a:lnTo>
                    <a:pt x="25" y="91"/>
                  </a:lnTo>
                  <a:lnTo>
                    <a:pt x="37" y="92"/>
                  </a:lnTo>
                  <a:lnTo>
                    <a:pt x="50" y="92"/>
                  </a:lnTo>
                  <a:lnTo>
                    <a:pt x="63" y="109"/>
                  </a:lnTo>
                  <a:lnTo>
                    <a:pt x="78" y="108"/>
                  </a:lnTo>
                  <a:lnTo>
                    <a:pt x="91" y="106"/>
                  </a:lnTo>
                  <a:lnTo>
                    <a:pt x="87" y="122"/>
                  </a:lnTo>
                  <a:lnTo>
                    <a:pt x="84" y="136"/>
                  </a:lnTo>
                  <a:lnTo>
                    <a:pt x="91" y="159"/>
                  </a:lnTo>
                  <a:lnTo>
                    <a:pt x="86" y="168"/>
                  </a:lnTo>
                  <a:lnTo>
                    <a:pt x="95" y="182"/>
                  </a:lnTo>
                  <a:lnTo>
                    <a:pt x="98" y="196"/>
                  </a:lnTo>
                  <a:lnTo>
                    <a:pt x="111" y="204"/>
                  </a:lnTo>
                  <a:lnTo>
                    <a:pt x="120" y="204"/>
                  </a:lnTo>
                  <a:lnTo>
                    <a:pt x="122" y="205"/>
                  </a:lnTo>
                  <a:lnTo>
                    <a:pt x="138" y="193"/>
                  </a:lnTo>
                  <a:lnTo>
                    <a:pt x="152" y="180"/>
                  </a:lnTo>
                  <a:lnTo>
                    <a:pt x="155" y="175"/>
                  </a:lnTo>
                  <a:lnTo>
                    <a:pt x="145" y="171"/>
                  </a:lnTo>
                  <a:lnTo>
                    <a:pt x="140" y="151"/>
                  </a:lnTo>
                  <a:lnTo>
                    <a:pt x="134" y="141"/>
                  </a:lnTo>
                  <a:lnTo>
                    <a:pt x="150" y="147"/>
                  </a:lnTo>
                  <a:lnTo>
                    <a:pt x="165" y="152"/>
                  </a:lnTo>
                  <a:lnTo>
                    <a:pt x="168" y="146"/>
                  </a:lnTo>
                  <a:lnTo>
                    <a:pt x="181" y="140"/>
                  </a:lnTo>
                  <a:lnTo>
                    <a:pt x="194" y="134"/>
                  </a:lnTo>
                  <a:lnTo>
                    <a:pt x="198" y="124"/>
                  </a:lnTo>
                  <a:lnTo>
                    <a:pt x="197" y="124"/>
                  </a:lnTo>
                  <a:lnTo>
                    <a:pt x="188" y="110"/>
                  </a:lnTo>
                  <a:lnTo>
                    <a:pt x="194" y="97"/>
                  </a:lnTo>
                  <a:lnTo>
                    <a:pt x="205" y="90"/>
                  </a:lnTo>
                  <a:lnTo>
                    <a:pt x="199" y="82"/>
                  </a:lnTo>
                  <a:lnTo>
                    <a:pt x="213" y="69"/>
                  </a:lnTo>
                  <a:lnTo>
                    <a:pt x="211" y="64"/>
                  </a:lnTo>
                  <a:lnTo>
                    <a:pt x="195" y="64"/>
                  </a:lnTo>
                  <a:lnTo>
                    <a:pt x="185" y="64"/>
                  </a:lnTo>
                  <a:lnTo>
                    <a:pt x="189" y="63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88" y="43"/>
                  </a:lnTo>
                  <a:lnTo>
                    <a:pt x="182" y="43"/>
                  </a:lnTo>
                  <a:lnTo>
                    <a:pt x="176" y="39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5" name="Freeform 264"/>
            <p:cNvSpPr>
              <a:spLocks noChangeAspect="1"/>
            </p:cNvSpPr>
            <p:nvPr/>
          </p:nvSpPr>
          <p:spPr bwMode="auto">
            <a:xfrm>
              <a:off x="2933450" y="3699460"/>
              <a:ext cx="12452" cy="6153"/>
            </a:xfrm>
            <a:custGeom>
              <a:avLst/>
              <a:gdLst>
                <a:gd name="T0" fmla="*/ 9 w 8"/>
                <a:gd name="T1" fmla="*/ 4 h 2"/>
                <a:gd name="T2" fmla="*/ 0 w 8"/>
                <a:gd name="T3" fmla="*/ 0 h 2"/>
                <a:gd name="T4" fmla="*/ 9 w 8"/>
                <a:gd name="T5" fmla="*/ 4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8" y="2"/>
                  </a:move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6" name="Freeform 265"/>
            <p:cNvSpPr>
              <a:spLocks noChangeAspect="1"/>
            </p:cNvSpPr>
            <p:nvPr/>
          </p:nvSpPr>
          <p:spPr bwMode="auto">
            <a:xfrm>
              <a:off x="2797858" y="3654844"/>
              <a:ext cx="2768" cy="3077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2 w 3"/>
                <a:gd name="T5" fmla="*/ 2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7" name="Freeform 266"/>
            <p:cNvSpPr>
              <a:spLocks noChangeAspect="1"/>
            </p:cNvSpPr>
            <p:nvPr/>
          </p:nvSpPr>
          <p:spPr bwMode="auto">
            <a:xfrm>
              <a:off x="2994328" y="3665614"/>
              <a:ext cx="6918" cy="6153"/>
            </a:xfrm>
            <a:custGeom>
              <a:avLst/>
              <a:gdLst>
                <a:gd name="T0" fmla="*/ 5 w 2"/>
                <a:gd name="T1" fmla="*/ 3 h 4"/>
                <a:gd name="T2" fmla="*/ 5 w 2"/>
                <a:gd name="T3" fmla="*/ 2 h 4"/>
                <a:gd name="T4" fmla="*/ 5 w 2"/>
                <a:gd name="T5" fmla="*/ 0 h 4"/>
                <a:gd name="T6" fmla="*/ 3 w 2"/>
                <a:gd name="T7" fmla="*/ 0 h 4"/>
                <a:gd name="T8" fmla="*/ 3 w 2"/>
                <a:gd name="T9" fmla="*/ 2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4 h 4"/>
                <a:gd name="T16" fmla="*/ 3 w 2"/>
                <a:gd name="T17" fmla="*/ 4 h 4"/>
                <a:gd name="T18" fmla="*/ 5 w 2"/>
                <a:gd name="T19" fmla="*/ 4 h 4"/>
                <a:gd name="T20" fmla="*/ 5 w 2"/>
                <a:gd name="T21" fmla="*/ 3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4"/>
                <a:gd name="T35" fmla="*/ 2 w 2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4">
                  <a:moveTo>
                    <a:pt x="2" y="3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8" name="Freeform 267"/>
            <p:cNvSpPr>
              <a:spLocks noChangeAspect="1"/>
            </p:cNvSpPr>
            <p:nvPr/>
          </p:nvSpPr>
          <p:spPr bwMode="auto">
            <a:xfrm>
              <a:off x="3250293" y="5607156"/>
              <a:ext cx="35974" cy="30769"/>
            </a:xfrm>
            <a:custGeom>
              <a:avLst/>
              <a:gdLst>
                <a:gd name="T0" fmla="*/ 26 w 23"/>
                <a:gd name="T1" fmla="*/ 8 h 17"/>
                <a:gd name="T2" fmla="*/ 20 w 23"/>
                <a:gd name="T3" fmla="*/ 4 h 17"/>
                <a:gd name="T4" fmla="*/ 16 w 23"/>
                <a:gd name="T5" fmla="*/ 4 h 17"/>
                <a:gd name="T6" fmla="*/ 12 w 23"/>
                <a:gd name="T7" fmla="*/ 2 h 17"/>
                <a:gd name="T8" fmla="*/ 6 w 23"/>
                <a:gd name="T9" fmla="*/ 0 h 17"/>
                <a:gd name="T10" fmla="*/ 6 w 23"/>
                <a:gd name="T11" fmla="*/ 7 h 17"/>
                <a:gd name="T12" fmla="*/ 0 w 23"/>
                <a:gd name="T13" fmla="*/ 14 h 17"/>
                <a:gd name="T14" fmla="*/ 6 w 23"/>
                <a:gd name="T15" fmla="*/ 20 h 17"/>
                <a:gd name="T16" fmla="*/ 9 w 23"/>
                <a:gd name="T17" fmla="*/ 16 h 17"/>
                <a:gd name="T18" fmla="*/ 11 w 23"/>
                <a:gd name="T19" fmla="*/ 15 h 17"/>
                <a:gd name="T20" fmla="*/ 11 w 23"/>
                <a:gd name="T21" fmla="*/ 13 h 17"/>
                <a:gd name="T22" fmla="*/ 26 w 23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7"/>
                <a:gd name="T38" fmla="*/ 23 w 23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7">
                  <a:moveTo>
                    <a:pt x="23" y="7"/>
                  </a:moveTo>
                  <a:lnTo>
                    <a:pt x="18" y="3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399" name="Freeform 268"/>
            <p:cNvSpPr>
              <a:spLocks noChangeAspect="1"/>
            </p:cNvSpPr>
            <p:nvPr/>
          </p:nvSpPr>
          <p:spPr bwMode="auto">
            <a:xfrm>
              <a:off x="3225388" y="5610233"/>
              <a:ext cx="27672" cy="24616"/>
            </a:xfrm>
            <a:custGeom>
              <a:avLst/>
              <a:gdLst>
                <a:gd name="T0" fmla="*/ 4 w 18"/>
                <a:gd name="T1" fmla="*/ 7 h 13"/>
                <a:gd name="T2" fmla="*/ 1 w 18"/>
                <a:gd name="T3" fmla="*/ 1 h 13"/>
                <a:gd name="T4" fmla="*/ 20 w 18"/>
                <a:gd name="T5" fmla="*/ 0 h 13"/>
                <a:gd name="T6" fmla="*/ 10 w 18"/>
                <a:gd name="T7" fmla="*/ 12 h 13"/>
                <a:gd name="T8" fmla="*/ 0 w 18"/>
                <a:gd name="T9" fmla="*/ 16 h 13"/>
                <a:gd name="T10" fmla="*/ 4 w 18"/>
                <a:gd name="T11" fmla="*/ 10 h 13"/>
                <a:gd name="T12" fmla="*/ 2 w 18"/>
                <a:gd name="T13" fmla="*/ 7 h 13"/>
                <a:gd name="T14" fmla="*/ 4 w 18"/>
                <a:gd name="T15" fmla="*/ 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3"/>
                <a:gd name="T26" fmla="*/ 18 w 18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3">
                  <a:moveTo>
                    <a:pt x="4" y="6"/>
                  </a:moveTo>
                  <a:lnTo>
                    <a:pt x="1" y="1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0" name="Freeform 269"/>
            <p:cNvSpPr>
              <a:spLocks noChangeAspect="1"/>
            </p:cNvSpPr>
            <p:nvPr/>
          </p:nvSpPr>
          <p:spPr bwMode="auto">
            <a:xfrm>
              <a:off x="2807543" y="4342538"/>
              <a:ext cx="304390" cy="400001"/>
            </a:xfrm>
            <a:custGeom>
              <a:avLst/>
              <a:gdLst>
                <a:gd name="T0" fmla="*/ 147 w 198"/>
                <a:gd name="T1" fmla="*/ 207 h 234"/>
                <a:gd name="T2" fmla="*/ 143 w 198"/>
                <a:gd name="T3" fmla="*/ 228 h 234"/>
                <a:gd name="T4" fmla="*/ 139 w 198"/>
                <a:gd name="T5" fmla="*/ 250 h 234"/>
                <a:gd name="T6" fmla="*/ 134 w 198"/>
                <a:gd name="T7" fmla="*/ 244 h 234"/>
                <a:gd name="T8" fmla="*/ 114 w 198"/>
                <a:gd name="T9" fmla="*/ 248 h 234"/>
                <a:gd name="T10" fmla="*/ 110 w 198"/>
                <a:gd name="T11" fmla="*/ 259 h 234"/>
                <a:gd name="T12" fmla="*/ 101 w 198"/>
                <a:gd name="T13" fmla="*/ 247 h 234"/>
                <a:gd name="T14" fmla="*/ 80 w 198"/>
                <a:gd name="T15" fmla="*/ 243 h 234"/>
                <a:gd name="T16" fmla="*/ 77 w 198"/>
                <a:gd name="T17" fmla="*/ 240 h 234"/>
                <a:gd name="T18" fmla="*/ 61 w 198"/>
                <a:gd name="T19" fmla="*/ 260 h 234"/>
                <a:gd name="T20" fmla="*/ 50 w 198"/>
                <a:gd name="T21" fmla="*/ 259 h 234"/>
                <a:gd name="T22" fmla="*/ 43 w 198"/>
                <a:gd name="T23" fmla="*/ 241 h 234"/>
                <a:gd name="T24" fmla="*/ 34 w 198"/>
                <a:gd name="T25" fmla="*/ 223 h 234"/>
                <a:gd name="T26" fmla="*/ 30 w 198"/>
                <a:gd name="T27" fmla="*/ 206 h 234"/>
                <a:gd name="T28" fmla="*/ 31 w 198"/>
                <a:gd name="T29" fmla="*/ 191 h 234"/>
                <a:gd name="T30" fmla="*/ 21 w 198"/>
                <a:gd name="T31" fmla="*/ 178 h 234"/>
                <a:gd name="T32" fmla="*/ 17 w 198"/>
                <a:gd name="T33" fmla="*/ 164 h 234"/>
                <a:gd name="T34" fmla="*/ 11 w 198"/>
                <a:gd name="T35" fmla="*/ 154 h 234"/>
                <a:gd name="T36" fmla="*/ 11 w 198"/>
                <a:gd name="T37" fmla="*/ 147 h 234"/>
                <a:gd name="T38" fmla="*/ 19 w 198"/>
                <a:gd name="T39" fmla="*/ 130 h 234"/>
                <a:gd name="T40" fmla="*/ 13 w 198"/>
                <a:gd name="T41" fmla="*/ 128 h 234"/>
                <a:gd name="T42" fmla="*/ 11 w 198"/>
                <a:gd name="T43" fmla="*/ 111 h 234"/>
                <a:gd name="T44" fmla="*/ 11 w 198"/>
                <a:gd name="T45" fmla="*/ 94 h 234"/>
                <a:gd name="T46" fmla="*/ 14 w 198"/>
                <a:gd name="T47" fmla="*/ 84 h 234"/>
                <a:gd name="T48" fmla="*/ 14 w 198"/>
                <a:gd name="T49" fmla="*/ 60 h 234"/>
                <a:gd name="T50" fmla="*/ 18 w 198"/>
                <a:gd name="T51" fmla="*/ 54 h 234"/>
                <a:gd name="T52" fmla="*/ 8 w 198"/>
                <a:gd name="T53" fmla="*/ 39 h 234"/>
                <a:gd name="T54" fmla="*/ 0 w 198"/>
                <a:gd name="T55" fmla="*/ 24 h 234"/>
                <a:gd name="T56" fmla="*/ 21 w 198"/>
                <a:gd name="T57" fmla="*/ 24 h 234"/>
                <a:gd name="T58" fmla="*/ 30 w 198"/>
                <a:gd name="T59" fmla="*/ 19 h 234"/>
                <a:gd name="T60" fmla="*/ 44 w 198"/>
                <a:gd name="T61" fmla="*/ 10 h 234"/>
                <a:gd name="T62" fmla="*/ 59 w 198"/>
                <a:gd name="T63" fmla="*/ 0 h 234"/>
                <a:gd name="T64" fmla="*/ 73 w 198"/>
                <a:gd name="T65" fmla="*/ 1 h 234"/>
                <a:gd name="T66" fmla="*/ 74 w 198"/>
                <a:gd name="T67" fmla="*/ 19 h 234"/>
                <a:gd name="T68" fmla="*/ 77 w 198"/>
                <a:gd name="T69" fmla="*/ 34 h 234"/>
                <a:gd name="T70" fmla="*/ 90 w 198"/>
                <a:gd name="T71" fmla="*/ 50 h 234"/>
                <a:gd name="T72" fmla="*/ 103 w 198"/>
                <a:gd name="T73" fmla="*/ 54 h 234"/>
                <a:gd name="T74" fmla="*/ 118 w 198"/>
                <a:gd name="T75" fmla="*/ 61 h 234"/>
                <a:gd name="T76" fmla="*/ 138 w 198"/>
                <a:gd name="T77" fmla="*/ 74 h 234"/>
                <a:gd name="T78" fmla="*/ 158 w 198"/>
                <a:gd name="T79" fmla="*/ 79 h 234"/>
                <a:gd name="T80" fmla="*/ 163 w 198"/>
                <a:gd name="T81" fmla="*/ 87 h 234"/>
                <a:gd name="T82" fmla="*/ 166 w 198"/>
                <a:gd name="T83" fmla="*/ 107 h 234"/>
                <a:gd name="T84" fmla="*/ 161 w 198"/>
                <a:gd name="T85" fmla="*/ 107 h 234"/>
                <a:gd name="T86" fmla="*/ 168 w 198"/>
                <a:gd name="T87" fmla="*/ 114 h 234"/>
                <a:gd name="T88" fmla="*/ 171 w 198"/>
                <a:gd name="T89" fmla="*/ 130 h 234"/>
                <a:gd name="T90" fmla="*/ 187 w 198"/>
                <a:gd name="T91" fmla="*/ 132 h 234"/>
                <a:gd name="T92" fmla="*/ 203 w 198"/>
                <a:gd name="T93" fmla="*/ 133 h 234"/>
                <a:gd name="T94" fmla="*/ 206 w 198"/>
                <a:gd name="T95" fmla="*/ 151 h 234"/>
                <a:gd name="T96" fmla="*/ 217 w 198"/>
                <a:gd name="T97" fmla="*/ 161 h 234"/>
                <a:gd name="T98" fmla="*/ 220 w 198"/>
                <a:gd name="T99" fmla="*/ 170 h 234"/>
                <a:gd name="T100" fmla="*/ 217 w 198"/>
                <a:gd name="T101" fmla="*/ 184 h 234"/>
                <a:gd name="T102" fmla="*/ 212 w 198"/>
                <a:gd name="T103" fmla="*/ 199 h 234"/>
                <a:gd name="T104" fmla="*/ 214 w 198"/>
                <a:gd name="T105" fmla="*/ 206 h 234"/>
                <a:gd name="T106" fmla="*/ 212 w 198"/>
                <a:gd name="T107" fmla="*/ 208 h 234"/>
                <a:gd name="T108" fmla="*/ 212 w 198"/>
                <a:gd name="T109" fmla="*/ 204 h 234"/>
                <a:gd name="T110" fmla="*/ 194 w 198"/>
                <a:gd name="T111" fmla="*/ 192 h 234"/>
                <a:gd name="T112" fmla="*/ 172 w 198"/>
                <a:gd name="T113" fmla="*/ 194 h 234"/>
                <a:gd name="T114" fmla="*/ 150 w 198"/>
                <a:gd name="T115" fmla="*/ 198 h 234"/>
                <a:gd name="T116" fmla="*/ 147 w 198"/>
                <a:gd name="T117" fmla="*/ 20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8"/>
                <a:gd name="T178" fmla="*/ 0 h 234"/>
                <a:gd name="T179" fmla="*/ 198 w 198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8" h="234">
                  <a:moveTo>
                    <a:pt x="132" y="186"/>
                  </a:moveTo>
                  <a:lnTo>
                    <a:pt x="129" y="205"/>
                  </a:lnTo>
                  <a:lnTo>
                    <a:pt x="125" y="225"/>
                  </a:lnTo>
                  <a:lnTo>
                    <a:pt x="121" y="220"/>
                  </a:lnTo>
                  <a:lnTo>
                    <a:pt x="103" y="223"/>
                  </a:lnTo>
                  <a:lnTo>
                    <a:pt x="99" y="233"/>
                  </a:lnTo>
                  <a:lnTo>
                    <a:pt x="91" y="222"/>
                  </a:lnTo>
                  <a:lnTo>
                    <a:pt x="72" y="219"/>
                  </a:lnTo>
                  <a:lnTo>
                    <a:pt x="69" y="216"/>
                  </a:lnTo>
                  <a:lnTo>
                    <a:pt x="55" y="234"/>
                  </a:lnTo>
                  <a:lnTo>
                    <a:pt x="45" y="233"/>
                  </a:lnTo>
                  <a:lnTo>
                    <a:pt x="39" y="217"/>
                  </a:lnTo>
                  <a:lnTo>
                    <a:pt x="31" y="201"/>
                  </a:lnTo>
                  <a:lnTo>
                    <a:pt x="27" y="185"/>
                  </a:lnTo>
                  <a:lnTo>
                    <a:pt x="28" y="172"/>
                  </a:lnTo>
                  <a:lnTo>
                    <a:pt x="19" y="160"/>
                  </a:lnTo>
                  <a:lnTo>
                    <a:pt x="15" y="148"/>
                  </a:lnTo>
                  <a:lnTo>
                    <a:pt x="10" y="139"/>
                  </a:lnTo>
                  <a:lnTo>
                    <a:pt x="10" y="132"/>
                  </a:lnTo>
                  <a:lnTo>
                    <a:pt x="17" y="117"/>
                  </a:lnTo>
                  <a:lnTo>
                    <a:pt x="12" y="115"/>
                  </a:lnTo>
                  <a:lnTo>
                    <a:pt x="10" y="100"/>
                  </a:lnTo>
                  <a:lnTo>
                    <a:pt x="10" y="85"/>
                  </a:lnTo>
                  <a:lnTo>
                    <a:pt x="13" y="76"/>
                  </a:lnTo>
                  <a:lnTo>
                    <a:pt x="13" y="54"/>
                  </a:lnTo>
                  <a:lnTo>
                    <a:pt x="16" y="49"/>
                  </a:lnTo>
                  <a:lnTo>
                    <a:pt x="7" y="35"/>
                  </a:lnTo>
                  <a:lnTo>
                    <a:pt x="0" y="22"/>
                  </a:lnTo>
                  <a:lnTo>
                    <a:pt x="19" y="22"/>
                  </a:lnTo>
                  <a:lnTo>
                    <a:pt x="27" y="17"/>
                  </a:lnTo>
                  <a:lnTo>
                    <a:pt x="40" y="9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7" y="17"/>
                  </a:lnTo>
                  <a:lnTo>
                    <a:pt x="69" y="31"/>
                  </a:lnTo>
                  <a:lnTo>
                    <a:pt x="81" y="45"/>
                  </a:lnTo>
                  <a:lnTo>
                    <a:pt x="93" y="49"/>
                  </a:lnTo>
                  <a:lnTo>
                    <a:pt x="106" y="55"/>
                  </a:lnTo>
                  <a:lnTo>
                    <a:pt x="124" y="67"/>
                  </a:lnTo>
                  <a:lnTo>
                    <a:pt x="142" y="71"/>
                  </a:lnTo>
                  <a:lnTo>
                    <a:pt x="147" y="78"/>
                  </a:lnTo>
                  <a:lnTo>
                    <a:pt x="149" y="96"/>
                  </a:lnTo>
                  <a:lnTo>
                    <a:pt x="145" y="96"/>
                  </a:lnTo>
                  <a:lnTo>
                    <a:pt x="151" y="103"/>
                  </a:lnTo>
                  <a:lnTo>
                    <a:pt x="154" y="117"/>
                  </a:lnTo>
                  <a:lnTo>
                    <a:pt x="168" y="119"/>
                  </a:lnTo>
                  <a:lnTo>
                    <a:pt x="183" y="120"/>
                  </a:lnTo>
                  <a:lnTo>
                    <a:pt x="185" y="136"/>
                  </a:lnTo>
                  <a:lnTo>
                    <a:pt x="195" y="145"/>
                  </a:lnTo>
                  <a:lnTo>
                    <a:pt x="198" y="153"/>
                  </a:lnTo>
                  <a:lnTo>
                    <a:pt x="195" y="166"/>
                  </a:lnTo>
                  <a:lnTo>
                    <a:pt x="191" y="179"/>
                  </a:lnTo>
                  <a:lnTo>
                    <a:pt x="193" y="185"/>
                  </a:lnTo>
                  <a:lnTo>
                    <a:pt x="191" y="187"/>
                  </a:lnTo>
                  <a:lnTo>
                    <a:pt x="191" y="184"/>
                  </a:lnTo>
                  <a:lnTo>
                    <a:pt x="175" y="173"/>
                  </a:lnTo>
                  <a:lnTo>
                    <a:pt x="155" y="175"/>
                  </a:lnTo>
                  <a:lnTo>
                    <a:pt x="135" y="178"/>
                  </a:lnTo>
                  <a:lnTo>
                    <a:pt x="132" y="18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1" name="Freeform 270"/>
            <p:cNvSpPr>
              <a:spLocks noChangeAspect="1"/>
            </p:cNvSpPr>
            <p:nvPr/>
          </p:nvSpPr>
          <p:spPr bwMode="auto">
            <a:xfrm>
              <a:off x="2696856" y="3880998"/>
              <a:ext cx="949144" cy="1195387"/>
            </a:xfrm>
            <a:custGeom>
              <a:avLst/>
              <a:gdLst>
                <a:gd name="T0" fmla="*/ 516 w 618"/>
                <a:gd name="T1" fmla="*/ 152 h 700"/>
                <a:gd name="T2" fmla="*/ 506 w 618"/>
                <a:gd name="T3" fmla="*/ 135 h 700"/>
                <a:gd name="T4" fmla="*/ 484 w 618"/>
                <a:gd name="T5" fmla="*/ 125 h 700"/>
                <a:gd name="T6" fmla="*/ 461 w 618"/>
                <a:gd name="T7" fmla="*/ 119 h 700"/>
                <a:gd name="T8" fmla="*/ 437 w 618"/>
                <a:gd name="T9" fmla="*/ 139 h 700"/>
                <a:gd name="T10" fmla="*/ 414 w 618"/>
                <a:gd name="T11" fmla="*/ 143 h 700"/>
                <a:gd name="T12" fmla="*/ 379 w 618"/>
                <a:gd name="T13" fmla="*/ 137 h 700"/>
                <a:gd name="T14" fmla="*/ 407 w 618"/>
                <a:gd name="T15" fmla="*/ 92 h 700"/>
                <a:gd name="T16" fmla="*/ 403 w 618"/>
                <a:gd name="T17" fmla="*/ 44 h 700"/>
                <a:gd name="T18" fmla="*/ 392 w 618"/>
                <a:gd name="T19" fmla="*/ 23 h 700"/>
                <a:gd name="T20" fmla="*/ 365 w 618"/>
                <a:gd name="T21" fmla="*/ 62 h 700"/>
                <a:gd name="T22" fmla="*/ 311 w 618"/>
                <a:gd name="T23" fmla="*/ 58 h 700"/>
                <a:gd name="T24" fmla="*/ 268 w 618"/>
                <a:gd name="T25" fmla="*/ 78 h 700"/>
                <a:gd name="T26" fmla="*/ 250 w 618"/>
                <a:gd name="T27" fmla="*/ 22 h 700"/>
                <a:gd name="T28" fmla="*/ 231 w 618"/>
                <a:gd name="T29" fmla="*/ 0 h 700"/>
                <a:gd name="T30" fmla="*/ 194 w 618"/>
                <a:gd name="T31" fmla="*/ 31 h 700"/>
                <a:gd name="T32" fmla="*/ 172 w 618"/>
                <a:gd name="T33" fmla="*/ 52 h 700"/>
                <a:gd name="T34" fmla="*/ 147 w 618"/>
                <a:gd name="T35" fmla="*/ 90 h 700"/>
                <a:gd name="T36" fmla="*/ 117 w 618"/>
                <a:gd name="T37" fmla="*/ 79 h 700"/>
                <a:gd name="T38" fmla="*/ 98 w 618"/>
                <a:gd name="T39" fmla="*/ 70 h 700"/>
                <a:gd name="T40" fmla="*/ 80 w 618"/>
                <a:gd name="T41" fmla="*/ 87 h 700"/>
                <a:gd name="T42" fmla="*/ 74 w 618"/>
                <a:gd name="T43" fmla="*/ 132 h 700"/>
                <a:gd name="T44" fmla="*/ 47 w 618"/>
                <a:gd name="T45" fmla="*/ 192 h 700"/>
                <a:gd name="T46" fmla="*/ 10 w 618"/>
                <a:gd name="T47" fmla="*/ 236 h 700"/>
                <a:gd name="T48" fmla="*/ 14 w 618"/>
                <a:gd name="T49" fmla="*/ 291 h 700"/>
                <a:gd name="T50" fmla="*/ 59 w 618"/>
                <a:gd name="T51" fmla="*/ 293 h 700"/>
                <a:gd name="T52" fmla="*/ 101 w 618"/>
                <a:gd name="T53" fmla="*/ 323 h 700"/>
                <a:gd name="T54" fmla="*/ 153 w 618"/>
                <a:gd name="T55" fmla="*/ 300 h 700"/>
                <a:gd name="T56" fmla="*/ 183 w 618"/>
                <a:gd name="T57" fmla="*/ 353 h 700"/>
                <a:gd name="T58" fmla="*/ 243 w 618"/>
                <a:gd name="T59" fmla="*/ 385 h 700"/>
                <a:gd name="T60" fmla="*/ 251 w 618"/>
                <a:gd name="T61" fmla="*/ 428 h 700"/>
                <a:gd name="T62" fmla="*/ 296 w 618"/>
                <a:gd name="T63" fmla="*/ 460 h 700"/>
                <a:gd name="T64" fmla="*/ 294 w 618"/>
                <a:gd name="T65" fmla="*/ 504 h 700"/>
                <a:gd name="T66" fmla="*/ 323 w 618"/>
                <a:gd name="T67" fmla="*/ 546 h 700"/>
                <a:gd name="T68" fmla="*/ 356 w 618"/>
                <a:gd name="T69" fmla="*/ 582 h 700"/>
                <a:gd name="T70" fmla="*/ 374 w 618"/>
                <a:gd name="T71" fmla="*/ 615 h 700"/>
                <a:gd name="T72" fmla="*/ 352 w 618"/>
                <a:gd name="T73" fmla="*/ 672 h 700"/>
                <a:gd name="T74" fmla="*/ 333 w 618"/>
                <a:gd name="T75" fmla="*/ 705 h 700"/>
                <a:gd name="T76" fmla="*/ 387 w 618"/>
                <a:gd name="T77" fmla="*/ 741 h 700"/>
                <a:gd name="T78" fmla="*/ 414 w 618"/>
                <a:gd name="T79" fmla="*/ 765 h 700"/>
                <a:gd name="T80" fmla="*/ 433 w 618"/>
                <a:gd name="T81" fmla="*/ 718 h 700"/>
                <a:gd name="T82" fmla="*/ 437 w 618"/>
                <a:gd name="T83" fmla="*/ 724 h 700"/>
                <a:gd name="T84" fmla="*/ 437 w 618"/>
                <a:gd name="T85" fmla="*/ 728 h 700"/>
                <a:gd name="T86" fmla="*/ 467 w 618"/>
                <a:gd name="T87" fmla="*/ 670 h 700"/>
                <a:gd name="T88" fmla="*/ 465 w 618"/>
                <a:gd name="T89" fmla="*/ 626 h 700"/>
                <a:gd name="T90" fmla="*/ 472 w 618"/>
                <a:gd name="T91" fmla="*/ 611 h 700"/>
                <a:gd name="T92" fmla="*/ 531 w 618"/>
                <a:gd name="T93" fmla="*/ 568 h 700"/>
                <a:gd name="T94" fmla="*/ 554 w 618"/>
                <a:gd name="T95" fmla="*/ 559 h 700"/>
                <a:gd name="T96" fmla="*/ 592 w 618"/>
                <a:gd name="T97" fmla="*/ 543 h 700"/>
                <a:gd name="T98" fmla="*/ 613 w 618"/>
                <a:gd name="T99" fmla="*/ 463 h 700"/>
                <a:gd name="T100" fmla="*/ 618 w 618"/>
                <a:gd name="T101" fmla="*/ 398 h 700"/>
                <a:gd name="T102" fmla="*/ 624 w 618"/>
                <a:gd name="T103" fmla="*/ 357 h 700"/>
                <a:gd name="T104" fmla="*/ 644 w 618"/>
                <a:gd name="T105" fmla="*/ 331 h 700"/>
                <a:gd name="T106" fmla="*/ 684 w 618"/>
                <a:gd name="T107" fmla="*/ 275 h 700"/>
                <a:gd name="T108" fmla="*/ 657 w 618"/>
                <a:gd name="T109" fmla="*/ 204 h 700"/>
                <a:gd name="T110" fmla="*/ 581 w 618"/>
                <a:gd name="T111" fmla="*/ 160 h 700"/>
                <a:gd name="T112" fmla="*/ 519 w 618"/>
                <a:gd name="T113" fmla="*/ 159 h 7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8"/>
                <a:gd name="T172" fmla="*/ 0 h 700"/>
                <a:gd name="T173" fmla="*/ 618 w 618"/>
                <a:gd name="T174" fmla="*/ 700 h 7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8" h="700">
                  <a:moveTo>
                    <a:pt x="469" y="137"/>
                  </a:moveTo>
                  <a:lnTo>
                    <a:pt x="467" y="140"/>
                  </a:lnTo>
                  <a:lnTo>
                    <a:pt x="460" y="152"/>
                  </a:lnTo>
                  <a:lnTo>
                    <a:pt x="465" y="137"/>
                  </a:lnTo>
                  <a:lnTo>
                    <a:pt x="462" y="134"/>
                  </a:lnTo>
                  <a:lnTo>
                    <a:pt x="461" y="135"/>
                  </a:lnTo>
                  <a:lnTo>
                    <a:pt x="462" y="126"/>
                  </a:lnTo>
                  <a:lnTo>
                    <a:pt x="456" y="122"/>
                  </a:lnTo>
                  <a:lnTo>
                    <a:pt x="450" y="122"/>
                  </a:lnTo>
                  <a:lnTo>
                    <a:pt x="449" y="119"/>
                  </a:lnTo>
                  <a:lnTo>
                    <a:pt x="443" y="117"/>
                  </a:lnTo>
                  <a:lnTo>
                    <a:pt x="436" y="113"/>
                  </a:lnTo>
                  <a:lnTo>
                    <a:pt x="430" y="111"/>
                  </a:lnTo>
                  <a:lnTo>
                    <a:pt x="425" y="110"/>
                  </a:lnTo>
                  <a:lnTo>
                    <a:pt x="417" y="105"/>
                  </a:lnTo>
                  <a:lnTo>
                    <a:pt x="415" y="107"/>
                  </a:lnTo>
                  <a:lnTo>
                    <a:pt x="406" y="110"/>
                  </a:lnTo>
                  <a:lnTo>
                    <a:pt x="400" y="120"/>
                  </a:lnTo>
                  <a:lnTo>
                    <a:pt x="400" y="123"/>
                  </a:lnTo>
                  <a:lnTo>
                    <a:pt x="394" y="125"/>
                  </a:lnTo>
                  <a:lnTo>
                    <a:pt x="383" y="141"/>
                  </a:lnTo>
                  <a:lnTo>
                    <a:pt x="384" y="128"/>
                  </a:lnTo>
                  <a:lnTo>
                    <a:pt x="379" y="131"/>
                  </a:lnTo>
                  <a:lnTo>
                    <a:pt x="373" y="129"/>
                  </a:lnTo>
                  <a:lnTo>
                    <a:pt x="369" y="129"/>
                  </a:lnTo>
                  <a:lnTo>
                    <a:pt x="363" y="111"/>
                  </a:lnTo>
                  <a:lnTo>
                    <a:pt x="352" y="117"/>
                  </a:lnTo>
                  <a:lnTo>
                    <a:pt x="341" y="123"/>
                  </a:lnTo>
                  <a:lnTo>
                    <a:pt x="335" y="122"/>
                  </a:lnTo>
                  <a:lnTo>
                    <a:pt x="347" y="114"/>
                  </a:lnTo>
                  <a:lnTo>
                    <a:pt x="357" y="95"/>
                  </a:lnTo>
                  <a:lnTo>
                    <a:pt x="367" y="83"/>
                  </a:lnTo>
                  <a:lnTo>
                    <a:pt x="377" y="71"/>
                  </a:lnTo>
                  <a:lnTo>
                    <a:pt x="373" y="62"/>
                  </a:lnTo>
                  <a:lnTo>
                    <a:pt x="365" y="56"/>
                  </a:lnTo>
                  <a:lnTo>
                    <a:pt x="363" y="40"/>
                  </a:lnTo>
                  <a:lnTo>
                    <a:pt x="359" y="24"/>
                  </a:lnTo>
                  <a:lnTo>
                    <a:pt x="358" y="26"/>
                  </a:lnTo>
                  <a:lnTo>
                    <a:pt x="352" y="17"/>
                  </a:lnTo>
                  <a:lnTo>
                    <a:pt x="353" y="21"/>
                  </a:lnTo>
                  <a:lnTo>
                    <a:pt x="351" y="21"/>
                  </a:lnTo>
                  <a:lnTo>
                    <a:pt x="351" y="22"/>
                  </a:lnTo>
                  <a:lnTo>
                    <a:pt x="340" y="39"/>
                  </a:lnTo>
                  <a:lnTo>
                    <a:pt x="329" y="56"/>
                  </a:lnTo>
                  <a:lnTo>
                    <a:pt x="313" y="54"/>
                  </a:lnTo>
                  <a:lnTo>
                    <a:pt x="304" y="52"/>
                  </a:lnTo>
                  <a:lnTo>
                    <a:pt x="294" y="48"/>
                  </a:lnTo>
                  <a:lnTo>
                    <a:pt x="280" y="52"/>
                  </a:lnTo>
                  <a:lnTo>
                    <a:pt x="281" y="62"/>
                  </a:lnTo>
                  <a:lnTo>
                    <a:pt x="274" y="59"/>
                  </a:lnTo>
                  <a:lnTo>
                    <a:pt x="257" y="62"/>
                  </a:lnTo>
                  <a:lnTo>
                    <a:pt x="241" y="70"/>
                  </a:lnTo>
                  <a:lnTo>
                    <a:pt x="232" y="70"/>
                  </a:lnTo>
                  <a:lnTo>
                    <a:pt x="222" y="57"/>
                  </a:lnTo>
                  <a:lnTo>
                    <a:pt x="220" y="35"/>
                  </a:lnTo>
                  <a:lnTo>
                    <a:pt x="225" y="20"/>
                  </a:lnTo>
                  <a:lnTo>
                    <a:pt x="217" y="10"/>
                  </a:lnTo>
                  <a:lnTo>
                    <a:pt x="21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4" y="10"/>
                  </a:lnTo>
                  <a:lnTo>
                    <a:pt x="191" y="16"/>
                  </a:lnTo>
                  <a:lnTo>
                    <a:pt x="178" y="22"/>
                  </a:lnTo>
                  <a:lnTo>
                    <a:pt x="175" y="28"/>
                  </a:lnTo>
                  <a:lnTo>
                    <a:pt x="160" y="23"/>
                  </a:lnTo>
                  <a:lnTo>
                    <a:pt x="144" y="17"/>
                  </a:lnTo>
                  <a:lnTo>
                    <a:pt x="150" y="27"/>
                  </a:lnTo>
                  <a:lnTo>
                    <a:pt x="155" y="47"/>
                  </a:lnTo>
                  <a:lnTo>
                    <a:pt x="165" y="51"/>
                  </a:lnTo>
                  <a:lnTo>
                    <a:pt x="162" y="56"/>
                  </a:lnTo>
                  <a:lnTo>
                    <a:pt x="148" y="69"/>
                  </a:lnTo>
                  <a:lnTo>
                    <a:pt x="132" y="81"/>
                  </a:lnTo>
                  <a:lnTo>
                    <a:pt x="130" y="80"/>
                  </a:lnTo>
                  <a:lnTo>
                    <a:pt x="121" y="80"/>
                  </a:lnTo>
                  <a:lnTo>
                    <a:pt x="108" y="72"/>
                  </a:lnTo>
                  <a:lnTo>
                    <a:pt x="105" y="71"/>
                  </a:lnTo>
                  <a:lnTo>
                    <a:pt x="100" y="56"/>
                  </a:lnTo>
                  <a:lnTo>
                    <a:pt x="90" y="63"/>
                  </a:lnTo>
                  <a:lnTo>
                    <a:pt x="87" y="60"/>
                  </a:lnTo>
                  <a:lnTo>
                    <a:pt x="88" y="63"/>
                  </a:lnTo>
                  <a:lnTo>
                    <a:pt x="75" y="63"/>
                  </a:lnTo>
                  <a:lnTo>
                    <a:pt x="61" y="63"/>
                  </a:lnTo>
                  <a:lnTo>
                    <a:pt x="64" y="75"/>
                  </a:lnTo>
                  <a:lnTo>
                    <a:pt x="72" y="78"/>
                  </a:lnTo>
                  <a:lnTo>
                    <a:pt x="69" y="83"/>
                  </a:lnTo>
                  <a:lnTo>
                    <a:pt x="58" y="83"/>
                  </a:lnTo>
                  <a:lnTo>
                    <a:pt x="61" y="100"/>
                  </a:lnTo>
                  <a:lnTo>
                    <a:pt x="67" y="119"/>
                  </a:lnTo>
                  <a:lnTo>
                    <a:pt x="64" y="144"/>
                  </a:lnTo>
                  <a:lnTo>
                    <a:pt x="60" y="170"/>
                  </a:lnTo>
                  <a:lnTo>
                    <a:pt x="55" y="170"/>
                  </a:lnTo>
                  <a:lnTo>
                    <a:pt x="42" y="173"/>
                  </a:lnTo>
                  <a:lnTo>
                    <a:pt x="29" y="179"/>
                  </a:lnTo>
                  <a:lnTo>
                    <a:pt x="17" y="185"/>
                  </a:lnTo>
                  <a:lnTo>
                    <a:pt x="12" y="198"/>
                  </a:lnTo>
                  <a:lnTo>
                    <a:pt x="9" y="213"/>
                  </a:lnTo>
                  <a:lnTo>
                    <a:pt x="0" y="227"/>
                  </a:lnTo>
                  <a:lnTo>
                    <a:pt x="7" y="240"/>
                  </a:lnTo>
                  <a:lnTo>
                    <a:pt x="15" y="254"/>
                  </a:lnTo>
                  <a:lnTo>
                    <a:pt x="13" y="262"/>
                  </a:lnTo>
                  <a:lnTo>
                    <a:pt x="21" y="263"/>
                  </a:lnTo>
                  <a:lnTo>
                    <a:pt x="29" y="270"/>
                  </a:lnTo>
                  <a:lnTo>
                    <a:pt x="42" y="274"/>
                  </a:lnTo>
                  <a:lnTo>
                    <a:pt x="53" y="264"/>
                  </a:lnTo>
                  <a:lnTo>
                    <a:pt x="54" y="279"/>
                  </a:lnTo>
                  <a:lnTo>
                    <a:pt x="55" y="292"/>
                  </a:lnTo>
                  <a:lnTo>
                    <a:pt x="72" y="291"/>
                  </a:lnTo>
                  <a:lnTo>
                    <a:pt x="91" y="291"/>
                  </a:lnTo>
                  <a:lnTo>
                    <a:pt x="99" y="286"/>
                  </a:lnTo>
                  <a:lnTo>
                    <a:pt x="112" y="278"/>
                  </a:lnTo>
                  <a:lnTo>
                    <a:pt x="125" y="269"/>
                  </a:lnTo>
                  <a:lnTo>
                    <a:pt x="138" y="270"/>
                  </a:lnTo>
                  <a:lnTo>
                    <a:pt x="139" y="286"/>
                  </a:lnTo>
                  <a:lnTo>
                    <a:pt x="141" y="300"/>
                  </a:lnTo>
                  <a:lnTo>
                    <a:pt x="153" y="314"/>
                  </a:lnTo>
                  <a:lnTo>
                    <a:pt x="165" y="318"/>
                  </a:lnTo>
                  <a:lnTo>
                    <a:pt x="178" y="324"/>
                  </a:lnTo>
                  <a:lnTo>
                    <a:pt x="196" y="336"/>
                  </a:lnTo>
                  <a:lnTo>
                    <a:pt x="214" y="340"/>
                  </a:lnTo>
                  <a:lnTo>
                    <a:pt x="219" y="347"/>
                  </a:lnTo>
                  <a:lnTo>
                    <a:pt x="221" y="365"/>
                  </a:lnTo>
                  <a:lnTo>
                    <a:pt x="217" y="365"/>
                  </a:lnTo>
                  <a:lnTo>
                    <a:pt x="223" y="372"/>
                  </a:lnTo>
                  <a:lnTo>
                    <a:pt x="226" y="386"/>
                  </a:lnTo>
                  <a:lnTo>
                    <a:pt x="240" y="388"/>
                  </a:lnTo>
                  <a:lnTo>
                    <a:pt x="255" y="389"/>
                  </a:lnTo>
                  <a:lnTo>
                    <a:pt x="257" y="405"/>
                  </a:lnTo>
                  <a:lnTo>
                    <a:pt x="267" y="414"/>
                  </a:lnTo>
                  <a:lnTo>
                    <a:pt x="270" y="422"/>
                  </a:lnTo>
                  <a:lnTo>
                    <a:pt x="267" y="435"/>
                  </a:lnTo>
                  <a:lnTo>
                    <a:pt x="263" y="448"/>
                  </a:lnTo>
                  <a:lnTo>
                    <a:pt x="265" y="454"/>
                  </a:lnTo>
                  <a:lnTo>
                    <a:pt x="263" y="456"/>
                  </a:lnTo>
                  <a:lnTo>
                    <a:pt x="267" y="465"/>
                  </a:lnTo>
                  <a:lnTo>
                    <a:pt x="269" y="490"/>
                  </a:lnTo>
                  <a:lnTo>
                    <a:pt x="291" y="492"/>
                  </a:lnTo>
                  <a:lnTo>
                    <a:pt x="303" y="495"/>
                  </a:lnTo>
                  <a:lnTo>
                    <a:pt x="307" y="509"/>
                  </a:lnTo>
                  <a:lnTo>
                    <a:pt x="312" y="524"/>
                  </a:lnTo>
                  <a:lnTo>
                    <a:pt x="321" y="524"/>
                  </a:lnTo>
                  <a:lnTo>
                    <a:pt x="329" y="525"/>
                  </a:lnTo>
                  <a:lnTo>
                    <a:pt x="328" y="539"/>
                  </a:lnTo>
                  <a:lnTo>
                    <a:pt x="328" y="554"/>
                  </a:lnTo>
                  <a:lnTo>
                    <a:pt x="337" y="554"/>
                  </a:lnTo>
                  <a:lnTo>
                    <a:pt x="345" y="576"/>
                  </a:lnTo>
                  <a:lnTo>
                    <a:pt x="335" y="586"/>
                  </a:lnTo>
                  <a:lnTo>
                    <a:pt x="325" y="594"/>
                  </a:lnTo>
                  <a:lnTo>
                    <a:pt x="317" y="605"/>
                  </a:lnTo>
                  <a:lnTo>
                    <a:pt x="309" y="615"/>
                  </a:lnTo>
                  <a:lnTo>
                    <a:pt x="300" y="626"/>
                  </a:lnTo>
                  <a:lnTo>
                    <a:pt x="292" y="636"/>
                  </a:lnTo>
                  <a:lnTo>
                    <a:pt x="300" y="635"/>
                  </a:lnTo>
                  <a:lnTo>
                    <a:pt x="319" y="650"/>
                  </a:lnTo>
                  <a:lnTo>
                    <a:pt x="323" y="650"/>
                  </a:lnTo>
                  <a:lnTo>
                    <a:pt x="333" y="656"/>
                  </a:lnTo>
                  <a:lnTo>
                    <a:pt x="349" y="668"/>
                  </a:lnTo>
                  <a:lnTo>
                    <a:pt x="365" y="680"/>
                  </a:lnTo>
                  <a:lnTo>
                    <a:pt x="364" y="688"/>
                  </a:lnTo>
                  <a:lnTo>
                    <a:pt x="367" y="700"/>
                  </a:lnTo>
                  <a:lnTo>
                    <a:pt x="373" y="689"/>
                  </a:lnTo>
                  <a:lnTo>
                    <a:pt x="378" y="677"/>
                  </a:lnTo>
                  <a:lnTo>
                    <a:pt x="379" y="666"/>
                  </a:lnTo>
                  <a:lnTo>
                    <a:pt x="384" y="656"/>
                  </a:lnTo>
                  <a:lnTo>
                    <a:pt x="390" y="647"/>
                  </a:lnTo>
                  <a:lnTo>
                    <a:pt x="389" y="636"/>
                  </a:lnTo>
                  <a:lnTo>
                    <a:pt x="396" y="639"/>
                  </a:lnTo>
                  <a:lnTo>
                    <a:pt x="400" y="639"/>
                  </a:lnTo>
                  <a:lnTo>
                    <a:pt x="394" y="652"/>
                  </a:lnTo>
                  <a:lnTo>
                    <a:pt x="387" y="665"/>
                  </a:lnTo>
                  <a:lnTo>
                    <a:pt x="382" y="669"/>
                  </a:lnTo>
                  <a:lnTo>
                    <a:pt x="383" y="670"/>
                  </a:lnTo>
                  <a:lnTo>
                    <a:pt x="394" y="656"/>
                  </a:lnTo>
                  <a:lnTo>
                    <a:pt x="405" y="641"/>
                  </a:lnTo>
                  <a:lnTo>
                    <a:pt x="411" y="627"/>
                  </a:lnTo>
                  <a:lnTo>
                    <a:pt x="417" y="612"/>
                  </a:lnTo>
                  <a:lnTo>
                    <a:pt x="421" y="604"/>
                  </a:lnTo>
                  <a:lnTo>
                    <a:pt x="423" y="604"/>
                  </a:lnTo>
                  <a:lnTo>
                    <a:pt x="423" y="590"/>
                  </a:lnTo>
                  <a:lnTo>
                    <a:pt x="423" y="575"/>
                  </a:lnTo>
                  <a:lnTo>
                    <a:pt x="419" y="564"/>
                  </a:lnTo>
                  <a:lnTo>
                    <a:pt x="419" y="558"/>
                  </a:lnTo>
                  <a:lnTo>
                    <a:pt x="421" y="552"/>
                  </a:lnTo>
                  <a:lnTo>
                    <a:pt x="419" y="551"/>
                  </a:lnTo>
                  <a:lnTo>
                    <a:pt x="425" y="550"/>
                  </a:lnTo>
                  <a:lnTo>
                    <a:pt x="439" y="537"/>
                  </a:lnTo>
                  <a:lnTo>
                    <a:pt x="453" y="524"/>
                  </a:lnTo>
                  <a:lnTo>
                    <a:pt x="466" y="520"/>
                  </a:lnTo>
                  <a:lnTo>
                    <a:pt x="478" y="512"/>
                  </a:lnTo>
                  <a:lnTo>
                    <a:pt x="483" y="507"/>
                  </a:lnTo>
                  <a:lnTo>
                    <a:pt x="493" y="507"/>
                  </a:lnTo>
                  <a:lnTo>
                    <a:pt x="489" y="508"/>
                  </a:lnTo>
                  <a:lnTo>
                    <a:pt x="499" y="504"/>
                  </a:lnTo>
                  <a:lnTo>
                    <a:pt x="502" y="503"/>
                  </a:lnTo>
                  <a:lnTo>
                    <a:pt x="519" y="503"/>
                  </a:lnTo>
                  <a:lnTo>
                    <a:pt x="523" y="494"/>
                  </a:lnTo>
                  <a:lnTo>
                    <a:pt x="533" y="489"/>
                  </a:lnTo>
                  <a:lnTo>
                    <a:pt x="535" y="468"/>
                  </a:lnTo>
                  <a:lnTo>
                    <a:pt x="543" y="454"/>
                  </a:lnTo>
                  <a:lnTo>
                    <a:pt x="550" y="441"/>
                  </a:lnTo>
                  <a:lnTo>
                    <a:pt x="552" y="417"/>
                  </a:lnTo>
                  <a:lnTo>
                    <a:pt x="556" y="407"/>
                  </a:lnTo>
                  <a:lnTo>
                    <a:pt x="557" y="390"/>
                  </a:lnTo>
                  <a:lnTo>
                    <a:pt x="558" y="372"/>
                  </a:lnTo>
                  <a:lnTo>
                    <a:pt x="557" y="359"/>
                  </a:lnTo>
                  <a:lnTo>
                    <a:pt x="557" y="346"/>
                  </a:lnTo>
                  <a:lnTo>
                    <a:pt x="555" y="341"/>
                  </a:lnTo>
                  <a:lnTo>
                    <a:pt x="557" y="324"/>
                  </a:lnTo>
                  <a:lnTo>
                    <a:pt x="562" y="322"/>
                  </a:lnTo>
                  <a:lnTo>
                    <a:pt x="563" y="328"/>
                  </a:lnTo>
                  <a:lnTo>
                    <a:pt x="571" y="314"/>
                  </a:lnTo>
                  <a:lnTo>
                    <a:pt x="580" y="299"/>
                  </a:lnTo>
                  <a:lnTo>
                    <a:pt x="580" y="298"/>
                  </a:lnTo>
                  <a:lnTo>
                    <a:pt x="583" y="293"/>
                  </a:lnTo>
                  <a:lnTo>
                    <a:pt x="593" y="281"/>
                  </a:lnTo>
                  <a:lnTo>
                    <a:pt x="603" y="268"/>
                  </a:lnTo>
                  <a:lnTo>
                    <a:pt x="616" y="248"/>
                  </a:lnTo>
                  <a:lnTo>
                    <a:pt x="618" y="222"/>
                  </a:lnTo>
                  <a:lnTo>
                    <a:pt x="612" y="204"/>
                  </a:lnTo>
                  <a:lnTo>
                    <a:pt x="605" y="186"/>
                  </a:lnTo>
                  <a:lnTo>
                    <a:pt x="592" y="184"/>
                  </a:lnTo>
                  <a:lnTo>
                    <a:pt x="580" y="182"/>
                  </a:lnTo>
                  <a:lnTo>
                    <a:pt x="563" y="166"/>
                  </a:lnTo>
                  <a:lnTo>
                    <a:pt x="545" y="152"/>
                  </a:lnTo>
                  <a:lnTo>
                    <a:pt x="523" y="144"/>
                  </a:lnTo>
                  <a:lnTo>
                    <a:pt x="508" y="146"/>
                  </a:lnTo>
                  <a:lnTo>
                    <a:pt x="495" y="142"/>
                  </a:lnTo>
                  <a:lnTo>
                    <a:pt x="480" y="138"/>
                  </a:lnTo>
                  <a:lnTo>
                    <a:pt x="468" y="143"/>
                  </a:lnTo>
                  <a:lnTo>
                    <a:pt x="469" y="13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2" name="Freeform 271"/>
            <p:cNvSpPr>
              <a:spLocks noChangeAspect="1"/>
            </p:cNvSpPr>
            <p:nvPr/>
          </p:nvSpPr>
          <p:spPr bwMode="auto">
            <a:xfrm>
              <a:off x="3253060" y="4044076"/>
              <a:ext cx="60878" cy="52308"/>
            </a:xfrm>
            <a:custGeom>
              <a:avLst/>
              <a:gdLst>
                <a:gd name="T0" fmla="*/ 22 w 38"/>
                <a:gd name="T1" fmla="*/ 32 h 30"/>
                <a:gd name="T2" fmla="*/ 20 w 38"/>
                <a:gd name="T3" fmla="*/ 33 h 30"/>
                <a:gd name="T4" fmla="*/ 9 w 38"/>
                <a:gd name="T5" fmla="*/ 29 h 30"/>
                <a:gd name="T6" fmla="*/ 6 w 38"/>
                <a:gd name="T7" fmla="*/ 34 h 30"/>
                <a:gd name="T8" fmla="*/ 0 w 38"/>
                <a:gd name="T9" fmla="*/ 19 h 30"/>
                <a:gd name="T10" fmla="*/ 2 w 38"/>
                <a:gd name="T11" fmla="*/ 19 h 30"/>
                <a:gd name="T12" fmla="*/ 1 w 38"/>
                <a:gd name="T13" fmla="*/ 11 h 30"/>
                <a:gd name="T14" fmla="*/ 7 w 38"/>
                <a:gd name="T15" fmla="*/ 0 h 30"/>
                <a:gd name="T16" fmla="*/ 24 w 38"/>
                <a:gd name="T17" fmla="*/ 2 h 30"/>
                <a:gd name="T18" fmla="*/ 44 w 38"/>
                <a:gd name="T19" fmla="*/ 5 h 30"/>
                <a:gd name="T20" fmla="*/ 35 w 38"/>
                <a:gd name="T21" fmla="*/ 23 h 30"/>
                <a:gd name="T22" fmla="*/ 34 w 38"/>
                <a:gd name="T23" fmla="*/ 24 h 30"/>
                <a:gd name="T24" fmla="*/ 31 w 38"/>
                <a:gd name="T25" fmla="*/ 29 h 30"/>
                <a:gd name="T26" fmla="*/ 29 w 38"/>
                <a:gd name="T27" fmla="*/ 29 h 30"/>
                <a:gd name="T28" fmla="*/ 22 w 38"/>
                <a:gd name="T29" fmla="*/ 32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30"/>
                <a:gd name="T47" fmla="*/ 38 w 38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30">
                  <a:moveTo>
                    <a:pt x="19" y="28"/>
                  </a:moveTo>
                  <a:lnTo>
                    <a:pt x="17" y="29"/>
                  </a:lnTo>
                  <a:lnTo>
                    <a:pt x="8" y="26"/>
                  </a:lnTo>
                  <a:lnTo>
                    <a:pt x="5" y="3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1" y="10"/>
                  </a:lnTo>
                  <a:lnTo>
                    <a:pt x="6" y="0"/>
                  </a:lnTo>
                  <a:lnTo>
                    <a:pt x="21" y="2"/>
                  </a:lnTo>
                  <a:lnTo>
                    <a:pt x="38" y="4"/>
                  </a:lnTo>
                  <a:lnTo>
                    <a:pt x="30" y="20"/>
                  </a:lnTo>
                  <a:lnTo>
                    <a:pt x="29" y="21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3" name="Freeform 272"/>
            <p:cNvSpPr>
              <a:spLocks noChangeAspect="1"/>
            </p:cNvSpPr>
            <p:nvPr/>
          </p:nvSpPr>
          <p:spPr bwMode="auto">
            <a:xfrm>
              <a:off x="2997095" y="4636385"/>
              <a:ext cx="203388" cy="249232"/>
            </a:xfrm>
            <a:custGeom>
              <a:avLst/>
              <a:gdLst>
                <a:gd name="T0" fmla="*/ 8 w 132"/>
                <a:gd name="T1" fmla="*/ 15 h 145"/>
                <a:gd name="T2" fmla="*/ 4 w 132"/>
                <a:gd name="T3" fmla="*/ 36 h 145"/>
                <a:gd name="T4" fmla="*/ 0 w 132"/>
                <a:gd name="T5" fmla="*/ 58 h 145"/>
                <a:gd name="T6" fmla="*/ 18 w 132"/>
                <a:gd name="T7" fmla="*/ 74 h 145"/>
                <a:gd name="T8" fmla="*/ 35 w 132"/>
                <a:gd name="T9" fmla="*/ 89 h 145"/>
                <a:gd name="T10" fmla="*/ 48 w 132"/>
                <a:gd name="T11" fmla="*/ 96 h 145"/>
                <a:gd name="T12" fmla="*/ 62 w 132"/>
                <a:gd name="T13" fmla="*/ 103 h 145"/>
                <a:gd name="T14" fmla="*/ 79 w 132"/>
                <a:gd name="T15" fmla="*/ 113 h 145"/>
                <a:gd name="T16" fmla="*/ 95 w 132"/>
                <a:gd name="T17" fmla="*/ 122 h 145"/>
                <a:gd name="T18" fmla="*/ 88 w 132"/>
                <a:gd name="T19" fmla="*/ 141 h 145"/>
                <a:gd name="T20" fmla="*/ 81 w 132"/>
                <a:gd name="T21" fmla="*/ 160 h 145"/>
                <a:gd name="T22" fmla="*/ 101 w 132"/>
                <a:gd name="T23" fmla="*/ 161 h 145"/>
                <a:gd name="T24" fmla="*/ 121 w 132"/>
                <a:gd name="T25" fmla="*/ 162 h 145"/>
                <a:gd name="T26" fmla="*/ 134 w 132"/>
                <a:gd name="T27" fmla="*/ 159 h 145"/>
                <a:gd name="T28" fmla="*/ 147 w 132"/>
                <a:gd name="T29" fmla="*/ 136 h 145"/>
                <a:gd name="T30" fmla="*/ 146 w 132"/>
                <a:gd name="T31" fmla="*/ 125 h 145"/>
                <a:gd name="T32" fmla="*/ 146 w 132"/>
                <a:gd name="T33" fmla="*/ 108 h 145"/>
                <a:gd name="T34" fmla="*/ 147 w 132"/>
                <a:gd name="T35" fmla="*/ 93 h 145"/>
                <a:gd name="T36" fmla="*/ 138 w 132"/>
                <a:gd name="T37" fmla="*/ 92 h 145"/>
                <a:gd name="T38" fmla="*/ 128 w 132"/>
                <a:gd name="T39" fmla="*/ 92 h 145"/>
                <a:gd name="T40" fmla="*/ 122 w 132"/>
                <a:gd name="T41" fmla="*/ 75 h 145"/>
                <a:gd name="T42" fmla="*/ 118 w 132"/>
                <a:gd name="T43" fmla="*/ 59 h 145"/>
                <a:gd name="T44" fmla="*/ 105 w 132"/>
                <a:gd name="T45" fmla="*/ 56 h 145"/>
                <a:gd name="T46" fmla="*/ 80 w 132"/>
                <a:gd name="T47" fmla="*/ 54 h 145"/>
                <a:gd name="T48" fmla="*/ 78 w 132"/>
                <a:gd name="T49" fmla="*/ 26 h 145"/>
                <a:gd name="T50" fmla="*/ 74 w 132"/>
                <a:gd name="T51" fmla="*/ 16 h 145"/>
                <a:gd name="T52" fmla="*/ 74 w 132"/>
                <a:gd name="T53" fmla="*/ 12 h 145"/>
                <a:gd name="T54" fmla="*/ 56 w 132"/>
                <a:gd name="T55" fmla="*/ 0 h 145"/>
                <a:gd name="T56" fmla="*/ 33 w 132"/>
                <a:gd name="T57" fmla="*/ 2 h 145"/>
                <a:gd name="T58" fmla="*/ 11 w 132"/>
                <a:gd name="T59" fmla="*/ 6 h 145"/>
                <a:gd name="T60" fmla="*/ 8 w 132"/>
                <a:gd name="T61" fmla="*/ 15 h 1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"/>
                <a:gd name="T94" fmla="*/ 0 h 145"/>
                <a:gd name="T95" fmla="*/ 132 w 132"/>
                <a:gd name="T96" fmla="*/ 145 h 1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" h="145">
                  <a:moveTo>
                    <a:pt x="7" y="13"/>
                  </a:moveTo>
                  <a:lnTo>
                    <a:pt x="4" y="32"/>
                  </a:lnTo>
                  <a:lnTo>
                    <a:pt x="0" y="52"/>
                  </a:lnTo>
                  <a:lnTo>
                    <a:pt x="16" y="66"/>
                  </a:lnTo>
                  <a:lnTo>
                    <a:pt x="31" y="80"/>
                  </a:lnTo>
                  <a:lnTo>
                    <a:pt x="43" y="86"/>
                  </a:lnTo>
                  <a:lnTo>
                    <a:pt x="56" y="92"/>
                  </a:lnTo>
                  <a:lnTo>
                    <a:pt x="71" y="101"/>
                  </a:lnTo>
                  <a:lnTo>
                    <a:pt x="85" y="109"/>
                  </a:lnTo>
                  <a:lnTo>
                    <a:pt x="79" y="126"/>
                  </a:lnTo>
                  <a:lnTo>
                    <a:pt x="73" y="143"/>
                  </a:lnTo>
                  <a:lnTo>
                    <a:pt x="91" y="144"/>
                  </a:lnTo>
                  <a:lnTo>
                    <a:pt x="109" y="145"/>
                  </a:lnTo>
                  <a:lnTo>
                    <a:pt x="120" y="142"/>
                  </a:lnTo>
                  <a:lnTo>
                    <a:pt x="132" y="122"/>
                  </a:lnTo>
                  <a:lnTo>
                    <a:pt x="131" y="112"/>
                  </a:lnTo>
                  <a:lnTo>
                    <a:pt x="131" y="97"/>
                  </a:lnTo>
                  <a:lnTo>
                    <a:pt x="132" y="83"/>
                  </a:lnTo>
                  <a:lnTo>
                    <a:pt x="124" y="82"/>
                  </a:lnTo>
                  <a:lnTo>
                    <a:pt x="115" y="82"/>
                  </a:lnTo>
                  <a:lnTo>
                    <a:pt x="110" y="67"/>
                  </a:lnTo>
                  <a:lnTo>
                    <a:pt x="106" y="53"/>
                  </a:lnTo>
                  <a:lnTo>
                    <a:pt x="94" y="50"/>
                  </a:lnTo>
                  <a:lnTo>
                    <a:pt x="72" y="48"/>
                  </a:lnTo>
                  <a:lnTo>
                    <a:pt x="70" y="23"/>
                  </a:lnTo>
                  <a:lnTo>
                    <a:pt x="66" y="14"/>
                  </a:lnTo>
                  <a:lnTo>
                    <a:pt x="66" y="11"/>
                  </a:lnTo>
                  <a:lnTo>
                    <a:pt x="50" y="0"/>
                  </a:lnTo>
                  <a:lnTo>
                    <a:pt x="30" y="2"/>
                  </a:lnTo>
                  <a:lnTo>
                    <a:pt x="1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4" name="Freeform 273"/>
            <p:cNvSpPr>
              <a:spLocks noChangeAspect="1"/>
            </p:cNvSpPr>
            <p:nvPr/>
          </p:nvSpPr>
          <p:spPr bwMode="auto">
            <a:xfrm>
              <a:off x="3142373" y="4967154"/>
              <a:ext cx="116222" cy="144616"/>
            </a:xfrm>
            <a:custGeom>
              <a:avLst/>
              <a:gdLst>
                <a:gd name="T0" fmla="*/ 82 w 76"/>
                <a:gd name="T1" fmla="*/ 50 h 85"/>
                <a:gd name="T2" fmla="*/ 64 w 76"/>
                <a:gd name="T3" fmla="*/ 36 h 85"/>
                <a:gd name="T4" fmla="*/ 46 w 76"/>
                <a:gd name="T5" fmla="*/ 23 h 85"/>
                <a:gd name="T6" fmla="*/ 35 w 76"/>
                <a:gd name="T7" fmla="*/ 17 h 85"/>
                <a:gd name="T8" fmla="*/ 31 w 76"/>
                <a:gd name="T9" fmla="*/ 17 h 85"/>
                <a:gd name="T10" fmla="*/ 10 w 76"/>
                <a:gd name="T11" fmla="*/ 0 h 85"/>
                <a:gd name="T12" fmla="*/ 1 w 76"/>
                <a:gd name="T13" fmla="*/ 1 h 85"/>
                <a:gd name="T14" fmla="*/ 1 w 76"/>
                <a:gd name="T15" fmla="*/ 3 h 85"/>
                <a:gd name="T16" fmla="*/ 1 w 76"/>
                <a:gd name="T17" fmla="*/ 24 h 85"/>
                <a:gd name="T18" fmla="*/ 0 w 76"/>
                <a:gd name="T19" fmla="*/ 46 h 85"/>
                <a:gd name="T20" fmla="*/ 1 w 76"/>
                <a:gd name="T21" fmla="*/ 50 h 85"/>
                <a:gd name="T22" fmla="*/ 0 w 76"/>
                <a:gd name="T23" fmla="*/ 65 h 85"/>
                <a:gd name="T24" fmla="*/ 8 w 76"/>
                <a:gd name="T25" fmla="*/ 81 h 85"/>
                <a:gd name="T26" fmla="*/ 29 w 76"/>
                <a:gd name="T27" fmla="*/ 91 h 85"/>
                <a:gd name="T28" fmla="*/ 56 w 76"/>
                <a:gd name="T29" fmla="*/ 94 h 85"/>
                <a:gd name="T30" fmla="*/ 73 w 76"/>
                <a:gd name="T31" fmla="*/ 90 h 85"/>
                <a:gd name="T32" fmla="*/ 84 w 76"/>
                <a:gd name="T33" fmla="*/ 72 h 85"/>
                <a:gd name="T34" fmla="*/ 81 w 76"/>
                <a:gd name="T35" fmla="*/ 59 h 85"/>
                <a:gd name="T36" fmla="*/ 82 w 76"/>
                <a:gd name="T37" fmla="*/ 50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85"/>
                <a:gd name="T59" fmla="*/ 76 w 76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85">
                  <a:moveTo>
                    <a:pt x="74" y="45"/>
                  </a:moveTo>
                  <a:lnTo>
                    <a:pt x="58" y="33"/>
                  </a:lnTo>
                  <a:lnTo>
                    <a:pt x="42" y="21"/>
                  </a:lnTo>
                  <a:lnTo>
                    <a:pt x="32" y="15"/>
                  </a:lnTo>
                  <a:lnTo>
                    <a:pt x="28" y="15"/>
                  </a:lnTo>
                  <a:lnTo>
                    <a:pt x="9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22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7" y="73"/>
                  </a:lnTo>
                  <a:lnTo>
                    <a:pt x="26" y="82"/>
                  </a:lnTo>
                  <a:lnTo>
                    <a:pt x="51" y="85"/>
                  </a:lnTo>
                  <a:lnTo>
                    <a:pt x="66" y="81"/>
                  </a:lnTo>
                  <a:lnTo>
                    <a:pt x="76" y="65"/>
                  </a:lnTo>
                  <a:lnTo>
                    <a:pt x="73" y="53"/>
                  </a:lnTo>
                  <a:lnTo>
                    <a:pt x="74" y="45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5" name="Freeform 274"/>
            <p:cNvSpPr>
              <a:spLocks noChangeAspect="1"/>
            </p:cNvSpPr>
            <p:nvPr/>
          </p:nvSpPr>
          <p:spPr bwMode="auto">
            <a:xfrm>
              <a:off x="2850435" y="4711769"/>
              <a:ext cx="374953" cy="929233"/>
            </a:xfrm>
            <a:custGeom>
              <a:avLst/>
              <a:gdLst>
                <a:gd name="T0" fmla="*/ 151 w 244"/>
                <a:gd name="T1" fmla="*/ 382 h 545"/>
                <a:gd name="T2" fmla="*/ 147 w 244"/>
                <a:gd name="T3" fmla="*/ 406 h 545"/>
                <a:gd name="T4" fmla="*/ 159 w 244"/>
                <a:gd name="T5" fmla="*/ 407 h 545"/>
                <a:gd name="T6" fmla="*/ 168 w 244"/>
                <a:gd name="T7" fmla="*/ 418 h 545"/>
                <a:gd name="T8" fmla="*/ 147 w 244"/>
                <a:gd name="T9" fmla="*/ 416 h 545"/>
                <a:gd name="T10" fmla="*/ 148 w 244"/>
                <a:gd name="T11" fmla="*/ 437 h 545"/>
                <a:gd name="T12" fmla="*/ 147 w 244"/>
                <a:gd name="T13" fmla="*/ 462 h 545"/>
                <a:gd name="T14" fmla="*/ 129 w 244"/>
                <a:gd name="T15" fmla="*/ 489 h 545"/>
                <a:gd name="T16" fmla="*/ 164 w 244"/>
                <a:gd name="T17" fmla="*/ 506 h 545"/>
                <a:gd name="T18" fmla="*/ 164 w 244"/>
                <a:gd name="T19" fmla="*/ 519 h 545"/>
                <a:gd name="T20" fmla="*/ 147 w 244"/>
                <a:gd name="T21" fmla="*/ 544 h 545"/>
                <a:gd name="T22" fmla="*/ 138 w 244"/>
                <a:gd name="T23" fmla="*/ 556 h 545"/>
                <a:gd name="T24" fmla="*/ 141 w 244"/>
                <a:gd name="T25" fmla="*/ 562 h 545"/>
                <a:gd name="T26" fmla="*/ 134 w 244"/>
                <a:gd name="T27" fmla="*/ 577 h 545"/>
                <a:gd name="T28" fmla="*/ 139 w 244"/>
                <a:gd name="T29" fmla="*/ 588 h 545"/>
                <a:gd name="T30" fmla="*/ 159 w 244"/>
                <a:gd name="T31" fmla="*/ 604 h 545"/>
                <a:gd name="T32" fmla="*/ 101 w 244"/>
                <a:gd name="T33" fmla="*/ 593 h 545"/>
                <a:gd name="T34" fmla="*/ 82 w 244"/>
                <a:gd name="T35" fmla="*/ 570 h 545"/>
                <a:gd name="T36" fmla="*/ 58 w 244"/>
                <a:gd name="T37" fmla="*/ 544 h 545"/>
                <a:gd name="T38" fmla="*/ 66 w 244"/>
                <a:gd name="T39" fmla="*/ 506 h 545"/>
                <a:gd name="T40" fmla="*/ 60 w 244"/>
                <a:gd name="T41" fmla="*/ 470 h 545"/>
                <a:gd name="T42" fmla="*/ 49 w 244"/>
                <a:gd name="T43" fmla="*/ 457 h 545"/>
                <a:gd name="T44" fmla="*/ 47 w 244"/>
                <a:gd name="T45" fmla="*/ 446 h 545"/>
                <a:gd name="T46" fmla="*/ 32 w 244"/>
                <a:gd name="T47" fmla="*/ 413 h 545"/>
                <a:gd name="T48" fmla="*/ 24 w 244"/>
                <a:gd name="T49" fmla="*/ 371 h 545"/>
                <a:gd name="T50" fmla="*/ 26 w 244"/>
                <a:gd name="T51" fmla="*/ 338 h 545"/>
                <a:gd name="T52" fmla="*/ 19 w 244"/>
                <a:gd name="T53" fmla="*/ 310 h 545"/>
                <a:gd name="T54" fmla="*/ 22 w 244"/>
                <a:gd name="T55" fmla="*/ 279 h 545"/>
                <a:gd name="T56" fmla="*/ 21 w 244"/>
                <a:gd name="T57" fmla="*/ 240 h 545"/>
                <a:gd name="T58" fmla="*/ 8 w 244"/>
                <a:gd name="T59" fmla="*/ 213 h 545"/>
                <a:gd name="T60" fmla="*/ 1 w 244"/>
                <a:gd name="T61" fmla="*/ 184 h 545"/>
                <a:gd name="T62" fmla="*/ 2 w 244"/>
                <a:gd name="T63" fmla="*/ 157 h 545"/>
                <a:gd name="T64" fmla="*/ 9 w 244"/>
                <a:gd name="T65" fmla="*/ 125 h 545"/>
                <a:gd name="T66" fmla="*/ 21 w 244"/>
                <a:gd name="T67" fmla="*/ 101 h 545"/>
                <a:gd name="T68" fmla="*/ 12 w 244"/>
                <a:gd name="T69" fmla="*/ 63 h 545"/>
                <a:gd name="T70" fmla="*/ 29 w 244"/>
                <a:gd name="T71" fmla="*/ 44 h 545"/>
                <a:gd name="T72" fmla="*/ 29 w 244"/>
                <a:gd name="T73" fmla="*/ 20 h 545"/>
                <a:gd name="T74" fmla="*/ 48 w 244"/>
                <a:gd name="T75" fmla="*/ 3 h 545"/>
                <a:gd name="T76" fmla="*/ 78 w 244"/>
                <a:gd name="T77" fmla="*/ 19 h 545"/>
                <a:gd name="T78" fmla="*/ 102 w 244"/>
                <a:gd name="T79" fmla="*/ 4 h 545"/>
                <a:gd name="T80" fmla="*/ 124 w 244"/>
                <a:gd name="T81" fmla="*/ 25 h 545"/>
                <a:gd name="T82" fmla="*/ 154 w 244"/>
                <a:gd name="T83" fmla="*/ 48 h 545"/>
                <a:gd name="T84" fmla="*/ 185 w 244"/>
                <a:gd name="T85" fmla="*/ 64 h 545"/>
                <a:gd name="T86" fmla="*/ 194 w 244"/>
                <a:gd name="T87" fmla="*/ 92 h 545"/>
                <a:gd name="T88" fmla="*/ 208 w 244"/>
                <a:gd name="T89" fmla="*/ 112 h 545"/>
                <a:gd name="T90" fmla="*/ 240 w 244"/>
                <a:gd name="T91" fmla="*/ 110 h 545"/>
                <a:gd name="T92" fmla="*/ 252 w 244"/>
                <a:gd name="T93" fmla="*/ 76 h 545"/>
                <a:gd name="T94" fmla="*/ 271 w 244"/>
                <a:gd name="T95" fmla="*/ 101 h 545"/>
                <a:gd name="T96" fmla="*/ 249 w 244"/>
                <a:gd name="T97" fmla="*/ 121 h 545"/>
                <a:gd name="T98" fmla="*/ 231 w 244"/>
                <a:gd name="T99" fmla="*/ 144 h 545"/>
                <a:gd name="T100" fmla="*/ 212 w 244"/>
                <a:gd name="T101" fmla="*/ 167 h 545"/>
                <a:gd name="T102" fmla="*/ 212 w 244"/>
                <a:gd name="T103" fmla="*/ 191 h 545"/>
                <a:gd name="T104" fmla="*/ 213 w 244"/>
                <a:gd name="T105" fmla="*/ 225 h 545"/>
                <a:gd name="T106" fmla="*/ 215 w 244"/>
                <a:gd name="T107" fmla="*/ 257 h 545"/>
                <a:gd name="T108" fmla="*/ 241 w 244"/>
                <a:gd name="T109" fmla="*/ 286 h 545"/>
                <a:gd name="T110" fmla="*/ 245 w 244"/>
                <a:gd name="T111" fmla="*/ 311 h 545"/>
                <a:gd name="T112" fmla="*/ 224 w 244"/>
                <a:gd name="T113" fmla="*/ 332 h 545"/>
                <a:gd name="T114" fmla="*/ 195 w 244"/>
                <a:gd name="T115" fmla="*/ 339 h 545"/>
                <a:gd name="T116" fmla="*/ 169 w 244"/>
                <a:gd name="T117" fmla="*/ 342 h 545"/>
                <a:gd name="T118" fmla="*/ 178 w 244"/>
                <a:gd name="T119" fmla="*/ 373 h 5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4"/>
                <a:gd name="T181" fmla="*/ 0 h 545"/>
                <a:gd name="T182" fmla="*/ 244 w 244"/>
                <a:gd name="T183" fmla="*/ 545 h 5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4" h="545">
                  <a:moveTo>
                    <a:pt x="156" y="346"/>
                  </a:moveTo>
                  <a:lnTo>
                    <a:pt x="136" y="345"/>
                  </a:lnTo>
                  <a:lnTo>
                    <a:pt x="120" y="342"/>
                  </a:lnTo>
                  <a:lnTo>
                    <a:pt x="132" y="366"/>
                  </a:lnTo>
                  <a:lnTo>
                    <a:pt x="137" y="369"/>
                  </a:lnTo>
                  <a:lnTo>
                    <a:pt x="143" y="367"/>
                  </a:lnTo>
                  <a:lnTo>
                    <a:pt x="146" y="364"/>
                  </a:lnTo>
                  <a:lnTo>
                    <a:pt x="151" y="377"/>
                  </a:lnTo>
                  <a:lnTo>
                    <a:pt x="143" y="375"/>
                  </a:lnTo>
                  <a:lnTo>
                    <a:pt x="132" y="375"/>
                  </a:lnTo>
                  <a:lnTo>
                    <a:pt x="144" y="381"/>
                  </a:lnTo>
                  <a:lnTo>
                    <a:pt x="133" y="394"/>
                  </a:lnTo>
                  <a:lnTo>
                    <a:pt x="134" y="408"/>
                  </a:lnTo>
                  <a:lnTo>
                    <a:pt x="132" y="417"/>
                  </a:lnTo>
                  <a:lnTo>
                    <a:pt x="116" y="424"/>
                  </a:lnTo>
                  <a:lnTo>
                    <a:pt x="116" y="441"/>
                  </a:lnTo>
                  <a:lnTo>
                    <a:pt x="139" y="453"/>
                  </a:lnTo>
                  <a:lnTo>
                    <a:pt x="148" y="457"/>
                  </a:lnTo>
                  <a:lnTo>
                    <a:pt x="143" y="466"/>
                  </a:lnTo>
                  <a:lnTo>
                    <a:pt x="148" y="468"/>
                  </a:lnTo>
                  <a:lnTo>
                    <a:pt x="140" y="479"/>
                  </a:lnTo>
                  <a:lnTo>
                    <a:pt x="132" y="491"/>
                  </a:lnTo>
                  <a:lnTo>
                    <a:pt x="131" y="504"/>
                  </a:lnTo>
                  <a:lnTo>
                    <a:pt x="124" y="502"/>
                  </a:lnTo>
                  <a:lnTo>
                    <a:pt x="120" y="503"/>
                  </a:lnTo>
                  <a:lnTo>
                    <a:pt x="127" y="507"/>
                  </a:lnTo>
                  <a:lnTo>
                    <a:pt x="121" y="516"/>
                  </a:lnTo>
                  <a:lnTo>
                    <a:pt x="121" y="521"/>
                  </a:lnTo>
                  <a:lnTo>
                    <a:pt x="128" y="532"/>
                  </a:lnTo>
                  <a:lnTo>
                    <a:pt x="125" y="531"/>
                  </a:lnTo>
                  <a:lnTo>
                    <a:pt x="134" y="535"/>
                  </a:lnTo>
                  <a:lnTo>
                    <a:pt x="143" y="545"/>
                  </a:lnTo>
                  <a:lnTo>
                    <a:pt x="119" y="538"/>
                  </a:lnTo>
                  <a:lnTo>
                    <a:pt x="91" y="535"/>
                  </a:lnTo>
                  <a:lnTo>
                    <a:pt x="83" y="527"/>
                  </a:lnTo>
                  <a:lnTo>
                    <a:pt x="74" y="514"/>
                  </a:lnTo>
                  <a:lnTo>
                    <a:pt x="66" y="515"/>
                  </a:lnTo>
                  <a:lnTo>
                    <a:pt x="52" y="491"/>
                  </a:lnTo>
                  <a:lnTo>
                    <a:pt x="61" y="481"/>
                  </a:lnTo>
                  <a:lnTo>
                    <a:pt x="59" y="457"/>
                  </a:lnTo>
                  <a:lnTo>
                    <a:pt x="55" y="437"/>
                  </a:lnTo>
                  <a:lnTo>
                    <a:pt x="54" y="424"/>
                  </a:lnTo>
                  <a:lnTo>
                    <a:pt x="50" y="415"/>
                  </a:lnTo>
                  <a:lnTo>
                    <a:pt x="44" y="412"/>
                  </a:lnTo>
                  <a:lnTo>
                    <a:pt x="54" y="408"/>
                  </a:lnTo>
                  <a:lnTo>
                    <a:pt x="42" y="402"/>
                  </a:lnTo>
                  <a:lnTo>
                    <a:pt x="36" y="383"/>
                  </a:lnTo>
                  <a:lnTo>
                    <a:pt x="29" y="373"/>
                  </a:lnTo>
                  <a:lnTo>
                    <a:pt x="28" y="359"/>
                  </a:lnTo>
                  <a:lnTo>
                    <a:pt x="22" y="335"/>
                  </a:lnTo>
                  <a:lnTo>
                    <a:pt x="20" y="316"/>
                  </a:lnTo>
                  <a:lnTo>
                    <a:pt x="23" y="305"/>
                  </a:lnTo>
                  <a:lnTo>
                    <a:pt x="22" y="294"/>
                  </a:lnTo>
                  <a:lnTo>
                    <a:pt x="17" y="280"/>
                  </a:lnTo>
                  <a:lnTo>
                    <a:pt x="13" y="264"/>
                  </a:lnTo>
                  <a:lnTo>
                    <a:pt x="20" y="252"/>
                  </a:lnTo>
                  <a:lnTo>
                    <a:pt x="17" y="240"/>
                  </a:lnTo>
                  <a:lnTo>
                    <a:pt x="19" y="217"/>
                  </a:lnTo>
                  <a:lnTo>
                    <a:pt x="14" y="207"/>
                  </a:lnTo>
                  <a:lnTo>
                    <a:pt x="7" y="192"/>
                  </a:lnTo>
                  <a:lnTo>
                    <a:pt x="0" y="178"/>
                  </a:lnTo>
                  <a:lnTo>
                    <a:pt x="1" y="166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2" y="129"/>
                  </a:lnTo>
                  <a:lnTo>
                    <a:pt x="8" y="113"/>
                  </a:lnTo>
                  <a:lnTo>
                    <a:pt x="14" y="96"/>
                  </a:lnTo>
                  <a:lnTo>
                    <a:pt x="19" y="91"/>
                  </a:lnTo>
                  <a:lnTo>
                    <a:pt x="13" y="82"/>
                  </a:lnTo>
                  <a:lnTo>
                    <a:pt x="11" y="57"/>
                  </a:lnTo>
                  <a:lnTo>
                    <a:pt x="13" y="47"/>
                  </a:lnTo>
                  <a:lnTo>
                    <a:pt x="26" y="40"/>
                  </a:lnTo>
                  <a:lnTo>
                    <a:pt x="30" y="22"/>
                  </a:lnTo>
                  <a:lnTo>
                    <a:pt x="26" y="18"/>
                  </a:lnTo>
                  <a:lnTo>
                    <a:pt x="40" y="0"/>
                  </a:lnTo>
                  <a:lnTo>
                    <a:pt x="43" y="3"/>
                  </a:lnTo>
                  <a:lnTo>
                    <a:pt x="62" y="6"/>
                  </a:lnTo>
                  <a:lnTo>
                    <a:pt x="70" y="17"/>
                  </a:lnTo>
                  <a:lnTo>
                    <a:pt x="74" y="7"/>
                  </a:lnTo>
                  <a:lnTo>
                    <a:pt x="92" y="4"/>
                  </a:lnTo>
                  <a:lnTo>
                    <a:pt x="96" y="9"/>
                  </a:lnTo>
                  <a:lnTo>
                    <a:pt x="112" y="23"/>
                  </a:lnTo>
                  <a:lnTo>
                    <a:pt x="127" y="37"/>
                  </a:lnTo>
                  <a:lnTo>
                    <a:pt x="139" y="43"/>
                  </a:lnTo>
                  <a:lnTo>
                    <a:pt x="152" y="49"/>
                  </a:lnTo>
                  <a:lnTo>
                    <a:pt x="167" y="58"/>
                  </a:lnTo>
                  <a:lnTo>
                    <a:pt x="181" y="66"/>
                  </a:lnTo>
                  <a:lnTo>
                    <a:pt x="175" y="83"/>
                  </a:lnTo>
                  <a:lnTo>
                    <a:pt x="169" y="100"/>
                  </a:lnTo>
                  <a:lnTo>
                    <a:pt x="187" y="101"/>
                  </a:lnTo>
                  <a:lnTo>
                    <a:pt x="205" y="102"/>
                  </a:lnTo>
                  <a:lnTo>
                    <a:pt x="216" y="99"/>
                  </a:lnTo>
                  <a:lnTo>
                    <a:pt x="228" y="79"/>
                  </a:lnTo>
                  <a:lnTo>
                    <a:pt x="227" y="69"/>
                  </a:lnTo>
                  <a:lnTo>
                    <a:pt x="236" y="69"/>
                  </a:lnTo>
                  <a:lnTo>
                    <a:pt x="244" y="91"/>
                  </a:lnTo>
                  <a:lnTo>
                    <a:pt x="234" y="101"/>
                  </a:lnTo>
                  <a:lnTo>
                    <a:pt x="224" y="109"/>
                  </a:lnTo>
                  <a:lnTo>
                    <a:pt x="216" y="120"/>
                  </a:lnTo>
                  <a:lnTo>
                    <a:pt x="208" y="130"/>
                  </a:lnTo>
                  <a:lnTo>
                    <a:pt x="199" y="141"/>
                  </a:lnTo>
                  <a:lnTo>
                    <a:pt x="191" y="151"/>
                  </a:lnTo>
                  <a:lnTo>
                    <a:pt x="191" y="153"/>
                  </a:lnTo>
                  <a:lnTo>
                    <a:pt x="191" y="172"/>
                  </a:lnTo>
                  <a:lnTo>
                    <a:pt x="190" y="192"/>
                  </a:lnTo>
                  <a:lnTo>
                    <a:pt x="192" y="203"/>
                  </a:lnTo>
                  <a:lnTo>
                    <a:pt x="188" y="211"/>
                  </a:lnTo>
                  <a:lnTo>
                    <a:pt x="194" y="232"/>
                  </a:lnTo>
                  <a:lnTo>
                    <a:pt x="215" y="246"/>
                  </a:lnTo>
                  <a:lnTo>
                    <a:pt x="217" y="258"/>
                  </a:lnTo>
                  <a:lnTo>
                    <a:pt x="227" y="265"/>
                  </a:lnTo>
                  <a:lnTo>
                    <a:pt x="221" y="281"/>
                  </a:lnTo>
                  <a:lnTo>
                    <a:pt x="215" y="297"/>
                  </a:lnTo>
                  <a:lnTo>
                    <a:pt x="202" y="300"/>
                  </a:lnTo>
                  <a:lnTo>
                    <a:pt x="190" y="304"/>
                  </a:lnTo>
                  <a:lnTo>
                    <a:pt x="176" y="306"/>
                  </a:lnTo>
                  <a:lnTo>
                    <a:pt x="164" y="310"/>
                  </a:lnTo>
                  <a:lnTo>
                    <a:pt x="152" y="309"/>
                  </a:lnTo>
                  <a:lnTo>
                    <a:pt x="156" y="315"/>
                  </a:lnTo>
                  <a:lnTo>
                    <a:pt x="160" y="337"/>
                  </a:lnTo>
                  <a:lnTo>
                    <a:pt x="156" y="34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6" name="Freeform 276"/>
            <p:cNvSpPr>
              <a:spLocks noChangeAspect="1"/>
            </p:cNvSpPr>
            <p:nvPr/>
          </p:nvSpPr>
          <p:spPr bwMode="auto">
            <a:xfrm>
              <a:off x="2800625" y="4577923"/>
              <a:ext cx="267033" cy="1107694"/>
            </a:xfrm>
            <a:custGeom>
              <a:avLst/>
              <a:gdLst>
                <a:gd name="T0" fmla="*/ 20 w 175"/>
                <a:gd name="T1" fmla="*/ 286 h 647"/>
                <a:gd name="T2" fmla="*/ 22 w 175"/>
                <a:gd name="T3" fmla="*/ 334 h 647"/>
                <a:gd name="T4" fmla="*/ 17 w 175"/>
                <a:gd name="T5" fmla="*/ 387 h 647"/>
                <a:gd name="T6" fmla="*/ 24 w 175"/>
                <a:gd name="T7" fmla="*/ 427 h 647"/>
                <a:gd name="T8" fmla="*/ 36 w 175"/>
                <a:gd name="T9" fmla="*/ 481 h 647"/>
                <a:gd name="T10" fmla="*/ 51 w 175"/>
                <a:gd name="T11" fmla="*/ 481 h 647"/>
                <a:gd name="T12" fmla="*/ 60 w 175"/>
                <a:gd name="T13" fmla="*/ 494 h 647"/>
                <a:gd name="T14" fmla="*/ 60 w 175"/>
                <a:gd name="T15" fmla="*/ 511 h 647"/>
                <a:gd name="T16" fmla="*/ 69 w 175"/>
                <a:gd name="T17" fmla="*/ 539 h 647"/>
                <a:gd name="T18" fmla="*/ 67 w 175"/>
                <a:gd name="T19" fmla="*/ 556 h 647"/>
                <a:gd name="T20" fmla="*/ 68 w 175"/>
                <a:gd name="T21" fmla="*/ 572 h 647"/>
                <a:gd name="T22" fmla="*/ 63 w 175"/>
                <a:gd name="T23" fmla="*/ 573 h 647"/>
                <a:gd name="T24" fmla="*/ 54 w 175"/>
                <a:gd name="T25" fmla="*/ 566 h 647"/>
                <a:gd name="T26" fmla="*/ 43 w 175"/>
                <a:gd name="T27" fmla="*/ 583 h 647"/>
                <a:gd name="T28" fmla="*/ 69 w 175"/>
                <a:gd name="T29" fmla="*/ 592 h 647"/>
                <a:gd name="T30" fmla="*/ 62 w 175"/>
                <a:gd name="T31" fmla="*/ 603 h 647"/>
                <a:gd name="T32" fmla="*/ 83 w 175"/>
                <a:gd name="T33" fmla="*/ 606 h 647"/>
                <a:gd name="T34" fmla="*/ 67 w 175"/>
                <a:gd name="T35" fmla="*/ 608 h 647"/>
                <a:gd name="T36" fmla="*/ 83 w 175"/>
                <a:gd name="T37" fmla="*/ 641 h 647"/>
                <a:gd name="T38" fmla="*/ 93 w 175"/>
                <a:gd name="T39" fmla="*/ 654 h 647"/>
                <a:gd name="T40" fmla="*/ 106 w 175"/>
                <a:gd name="T41" fmla="*/ 672 h 647"/>
                <a:gd name="T42" fmla="*/ 112 w 175"/>
                <a:gd name="T43" fmla="*/ 683 h 647"/>
                <a:gd name="T44" fmla="*/ 122 w 175"/>
                <a:gd name="T45" fmla="*/ 700 h 647"/>
                <a:gd name="T46" fmla="*/ 130 w 175"/>
                <a:gd name="T47" fmla="*/ 708 h 647"/>
                <a:gd name="T48" fmla="*/ 163 w 175"/>
                <a:gd name="T49" fmla="*/ 697 h 647"/>
                <a:gd name="T50" fmla="*/ 167 w 175"/>
                <a:gd name="T51" fmla="*/ 684 h 647"/>
                <a:gd name="T52" fmla="*/ 117 w 175"/>
                <a:gd name="T53" fmla="*/ 658 h 647"/>
                <a:gd name="T54" fmla="*/ 103 w 175"/>
                <a:gd name="T55" fmla="*/ 621 h 647"/>
                <a:gd name="T56" fmla="*/ 95 w 175"/>
                <a:gd name="T57" fmla="*/ 558 h 647"/>
                <a:gd name="T58" fmla="*/ 95 w 175"/>
                <a:gd name="T59" fmla="*/ 540 h 647"/>
                <a:gd name="T60" fmla="*/ 67 w 175"/>
                <a:gd name="T61" fmla="*/ 501 h 647"/>
                <a:gd name="T62" fmla="*/ 57 w 175"/>
                <a:gd name="T63" fmla="*/ 437 h 647"/>
                <a:gd name="T64" fmla="*/ 54 w 175"/>
                <a:gd name="T65" fmla="*/ 397 h 647"/>
                <a:gd name="T66" fmla="*/ 54 w 175"/>
                <a:gd name="T67" fmla="*/ 353 h 647"/>
                <a:gd name="T68" fmla="*/ 43 w 175"/>
                <a:gd name="T69" fmla="*/ 299 h 647"/>
                <a:gd name="T70" fmla="*/ 40 w 175"/>
                <a:gd name="T71" fmla="*/ 258 h 647"/>
                <a:gd name="T72" fmla="*/ 44 w 175"/>
                <a:gd name="T73" fmla="*/ 211 h 647"/>
                <a:gd name="T74" fmla="*/ 50 w 175"/>
                <a:gd name="T75" fmla="*/ 177 h 647"/>
                <a:gd name="T76" fmla="*/ 64 w 175"/>
                <a:gd name="T77" fmla="*/ 130 h 647"/>
                <a:gd name="T78" fmla="*/ 53 w 175"/>
                <a:gd name="T79" fmla="*/ 105 h 647"/>
                <a:gd name="T80" fmla="*/ 33 w 175"/>
                <a:gd name="T81" fmla="*/ 51 h 647"/>
                <a:gd name="T82" fmla="*/ 20 w 175"/>
                <a:gd name="T83" fmla="*/ 10 h 647"/>
                <a:gd name="T84" fmla="*/ 3 w 175"/>
                <a:gd name="T85" fmla="*/ 17 h 647"/>
                <a:gd name="T86" fmla="*/ 10 w 175"/>
                <a:gd name="T87" fmla="*/ 69 h 647"/>
                <a:gd name="T88" fmla="*/ 9 w 175"/>
                <a:gd name="T89" fmla="*/ 120 h 647"/>
                <a:gd name="T90" fmla="*/ 11 w 175"/>
                <a:gd name="T91" fmla="*/ 196 h 647"/>
                <a:gd name="T92" fmla="*/ 13 w 175"/>
                <a:gd name="T93" fmla="*/ 256 h 6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5"/>
                <a:gd name="T142" fmla="*/ 0 h 647"/>
                <a:gd name="T143" fmla="*/ 175 w 175"/>
                <a:gd name="T144" fmla="*/ 647 h 6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5" h="647">
                  <a:moveTo>
                    <a:pt x="12" y="230"/>
                  </a:moveTo>
                  <a:lnTo>
                    <a:pt x="15" y="244"/>
                  </a:lnTo>
                  <a:lnTo>
                    <a:pt x="18" y="257"/>
                  </a:lnTo>
                  <a:lnTo>
                    <a:pt x="20" y="270"/>
                  </a:lnTo>
                  <a:lnTo>
                    <a:pt x="21" y="284"/>
                  </a:lnTo>
                  <a:lnTo>
                    <a:pt x="20" y="300"/>
                  </a:lnTo>
                  <a:lnTo>
                    <a:pt x="18" y="316"/>
                  </a:lnTo>
                  <a:lnTo>
                    <a:pt x="16" y="332"/>
                  </a:lnTo>
                  <a:lnTo>
                    <a:pt x="15" y="348"/>
                  </a:lnTo>
                  <a:lnTo>
                    <a:pt x="12" y="354"/>
                  </a:lnTo>
                  <a:lnTo>
                    <a:pt x="16" y="369"/>
                  </a:lnTo>
                  <a:lnTo>
                    <a:pt x="22" y="384"/>
                  </a:lnTo>
                  <a:lnTo>
                    <a:pt x="26" y="401"/>
                  </a:lnTo>
                  <a:lnTo>
                    <a:pt x="24" y="418"/>
                  </a:lnTo>
                  <a:lnTo>
                    <a:pt x="33" y="432"/>
                  </a:lnTo>
                  <a:lnTo>
                    <a:pt x="34" y="436"/>
                  </a:lnTo>
                  <a:lnTo>
                    <a:pt x="40" y="432"/>
                  </a:lnTo>
                  <a:lnTo>
                    <a:pt x="46" y="432"/>
                  </a:lnTo>
                  <a:lnTo>
                    <a:pt x="51" y="430"/>
                  </a:lnTo>
                  <a:lnTo>
                    <a:pt x="49" y="440"/>
                  </a:lnTo>
                  <a:lnTo>
                    <a:pt x="54" y="444"/>
                  </a:lnTo>
                  <a:lnTo>
                    <a:pt x="51" y="443"/>
                  </a:lnTo>
                  <a:lnTo>
                    <a:pt x="52" y="448"/>
                  </a:lnTo>
                  <a:lnTo>
                    <a:pt x="54" y="459"/>
                  </a:lnTo>
                  <a:lnTo>
                    <a:pt x="55" y="471"/>
                  </a:lnTo>
                  <a:lnTo>
                    <a:pt x="55" y="477"/>
                  </a:lnTo>
                  <a:lnTo>
                    <a:pt x="63" y="484"/>
                  </a:lnTo>
                  <a:lnTo>
                    <a:pt x="58" y="496"/>
                  </a:lnTo>
                  <a:lnTo>
                    <a:pt x="64" y="500"/>
                  </a:lnTo>
                  <a:lnTo>
                    <a:pt x="61" y="500"/>
                  </a:lnTo>
                  <a:lnTo>
                    <a:pt x="61" y="504"/>
                  </a:lnTo>
                  <a:lnTo>
                    <a:pt x="61" y="506"/>
                  </a:lnTo>
                  <a:lnTo>
                    <a:pt x="62" y="514"/>
                  </a:lnTo>
                  <a:lnTo>
                    <a:pt x="63" y="513"/>
                  </a:lnTo>
                  <a:lnTo>
                    <a:pt x="58" y="520"/>
                  </a:lnTo>
                  <a:lnTo>
                    <a:pt x="57" y="515"/>
                  </a:lnTo>
                  <a:lnTo>
                    <a:pt x="51" y="515"/>
                  </a:lnTo>
                  <a:lnTo>
                    <a:pt x="52" y="509"/>
                  </a:lnTo>
                  <a:lnTo>
                    <a:pt x="49" y="509"/>
                  </a:lnTo>
                  <a:lnTo>
                    <a:pt x="44" y="510"/>
                  </a:lnTo>
                  <a:lnTo>
                    <a:pt x="37" y="525"/>
                  </a:lnTo>
                  <a:lnTo>
                    <a:pt x="39" y="524"/>
                  </a:lnTo>
                  <a:lnTo>
                    <a:pt x="44" y="521"/>
                  </a:lnTo>
                  <a:lnTo>
                    <a:pt x="52" y="524"/>
                  </a:lnTo>
                  <a:lnTo>
                    <a:pt x="63" y="532"/>
                  </a:lnTo>
                  <a:lnTo>
                    <a:pt x="58" y="536"/>
                  </a:lnTo>
                  <a:lnTo>
                    <a:pt x="63" y="539"/>
                  </a:lnTo>
                  <a:lnTo>
                    <a:pt x="56" y="542"/>
                  </a:lnTo>
                  <a:lnTo>
                    <a:pt x="69" y="540"/>
                  </a:lnTo>
                  <a:lnTo>
                    <a:pt x="70" y="539"/>
                  </a:lnTo>
                  <a:lnTo>
                    <a:pt x="75" y="545"/>
                  </a:lnTo>
                  <a:lnTo>
                    <a:pt x="75" y="550"/>
                  </a:lnTo>
                  <a:lnTo>
                    <a:pt x="66" y="548"/>
                  </a:lnTo>
                  <a:lnTo>
                    <a:pt x="61" y="546"/>
                  </a:lnTo>
                  <a:lnTo>
                    <a:pt x="68" y="557"/>
                  </a:lnTo>
                  <a:lnTo>
                    <a:pt x="75" y="569"/>
                  </a:lnTo>
                  <a:lnTo>
                    <a:pt x="75" y="576"/>
                  </a:lnTo>
                  <a:lnTo>
                    <a:pt x="79" y="582"/>
                  </a:lnTo>
                  <a:lnTo>
                    <a:pt x="75" y="585"/>
                  </a:lnTo>
                  <a:lnTo>
                    <a:pt x="84" y="588"/>
                  </a:lnTo>
                  <a:lnTo>
                    <a:pt x="88" y="596"/>
                  </a:lnTo>
                  <a:lnTo>
                    <a:pt x="88" y="599"/>
                  </a:lnTo>
                  <a:lnTo>
                    <a:pt x="96" y="604"/>
                  </a:lnTo>
                  <a:lnTo>
                    <a:pt x="99" y="609"/>
                  </a:lnTo>
                  <a:lnTo>
                    <a:pt x="94" y="606"/>
                  </a:lnTo>
                  <a:lnTo>
                    <a:pt x="102" y="614"/>
                  </a:lnTo>
                  <a:lnTo>
                    <a:pt x="103" y="617"/>
                  </a:lnTo>
                  <a:lnTo>
                    <a:pt x="109" y="626"/>
                  </a:lnTo>
                  <a:lnTo>
                    <a:pt x="111" y="629"/>
                  </a:lnTo>
                  <a:lnTo>
                    <a:pt x="118" y="633"/>
                  </a:lnTo>
                  <a:lnTo>
                    <a:pt x="121" y="635"/>
                  </a:lnTo>
                  <a:lnTo>
                    <a:pt x="118" y="636"/>
                  </a:lnTo>
                  <a:lnTo>
                    <a:pt x="127" y="639"/>
                  </a:lnTo>
                  <a:lnTo>
                    <a:pt x="147" y="647"/>
                  </a:lnTo>
                  <a:lnTo>
                    <a:pt x="148" y="626"/>
                  </a:lnTo>
                  <a:lnTo>
                    <a:pt x="160" y="620"/>
                  </a:lnTo>
                  <a:lnTo>
                    <a:pt x="175" y="622"/>
                  </a:lnTo>
                  <a:lnTo>
                    <a:pt x="151" y="615"/>
                  </a:lnTo>
                  <a:lnTo>
                    <a:pt x="123" y="612"/>
                  </a:lnTo>
                  <a:lnTo>
                    <a:pt x="115" y="604"/>
                  </a:lnTo>
                  <a:lnTo>
                    <a:pt x="106" y="591"/>
                  </a:lnTo>
                  <a:lnTo>
                    <a:pt x="98" y="592"/>
                  </a:lnTo>
                  <a:lnTo>
                    <a:pt x="84" y="568"/>
                  </a:lnTo>
                  <a:lnTo>
                    <a:pt x="93" y="558"/>
                  </a:lnTo>
                  <a:lnTo>
                    <a:pt x="91" y="534"/>
                  </a:lnTo>
                  <a:lnTo>
                    <a:pt x="87" y="514"/>
                  </a:lnTo>
                  <a:lnTo>
                    <a:pt x="86" y="501"/>
                  </a:lnTo>
                  <a:lnTo>
                    <a:pt x="82" y="492"/>
                  </a:lnTo>
                  <a:lnTo>
                    <a:pt x="76" y="489"/>
                  </a:lnTo>
                  <a:lnTo>
                    <a:pt x="86" y="485"/>
                  </a:lnTo>
                  <a:lnTo>
                    <a:pt x="74" y="479"/>
                  </a:lnTo>
                  <a:lnTo>
                    <a:pt x="68" y="460"/>
                  </a:lnTo>
                  <a:lnTo>
                    <a:pt x="61" y="450"/>
                  </a:lnTo>
                  <a:lnTo>
                    <a:pt x="60" y="436"/>
                  </a:lnTo>
                  <a:lnTo>
                    <a:pt x="54" y="412"/>
                  </a:lnTo>
                  <a:lnTo>
                    <a:pt x="52" y="393"/>
                  </a:lnTo>
                  <a:lnTo>
                    <a:pt x="55" y="382"/>
                  </a:lnTo>
                  <a:lnTo>
                    <a:pt x="54" y="371"/>
                  </a:lnTo>
                  <a:lnTo>
                    <a:pt x="49" y="357"/>
                  </a:lnTo>
                  <a:lnTo>
                    <a:pt x="45" y="341"/>
                  </a:lnTo>
                  <a:lnTo>
                    <a:pt x="52" y="329"/>
                  </a:lnTo>
                  <a:lnTo>
                    <a:pt x="49" y="317"/>
                  </a:lnTo>
                  <a:lnTo>
                    <a:pt x="51" y="294"/>
                  </a:lnTo>
                  <a:lnTo>
                    <a:pt x="46" y="284"/>
                  </a:lnTo>
                  <a:lnTo>
                    <a:pt x="39" y="269"/>
                  </a:lnTo>
                  <a:lnTo>
                    <a:pt x="32" y="255"/>
                  </a:lnTo>
                  <a:lnTo>
                    <a:pt x="33" y="243"/>
                  </a:lnTo>
                  <a:lnTo>
                    <a:pt x="36" y="232"/>
                  </a:lnTo>
                  <a:lnTo>
                    <a:pt x="34" y="219"/>
                  </a:lnTo>
                  <a:lnTo>
                    <a:pt x="34" y="206"/>
                  </a:lnTo>
                  <a:lnTo>
                    <a:pt x="40" y="190"/>
                  </a:lnTo>
                  <a:lnTo>
                    <a:pt x="46" y="173"/>
                  </a:lnTo>
                  <a:lnTo>
                    <a:pt x="51" y="168"/>
                  </a:lnTo>
                  <a:lnTo>
                    <a:pt x="45" y="159"/>
                  </a:lnTo>
                  <a:lnTo>
                    <a:pt x="43" y="134"/>
                  </a:lnTo>
                  <a:lnTo>
                    <a:pt x="45" y="124"/>
                  </a:lnTo>
                  <a:lnTo>
                    <a:pt x="58" y="117"/>
                  </a:lnTo>
                  <a:lnTo>
                    <a:pt x="62" y="99"/>
                  </a:lnTo>
                  <a:lnTo>
                    <a:pt x="58" y="95"/>
                  </a:lnTo>
                  <a:lnTo>
                    <a:pt x="48" y="94"/>
                  </a:lnTo>
                  <a:lnTo>
                    <a:pt x="42" y="78"/>
                  </a:lnTo>
                  <a:lnTo>
                    <a:pt x="34" y="62"/>
                  </a:lnTo>
                  <a:lnTo>
                    <a:pt x="30" y="46"/>
                  </a:lnTo>
                  <a:lnTo>
                    <a:pt x="31" y="33"/>
                  </a:lnTo>
                  <a:lnTo>
                    <a:pt x="22" y="21"/>
                  </a:lnTo>
                  <a:lnTo>
                    <a:pt x="18" y="9"/>
                  </a:lnTo>
                  <a:lnTo>
                    <a:pt x="13" y="0"/>
                  </a:lnTo>
                  <a:lnTo>
                    <a:pt x="9" y="8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4" y="39"/>
                  </a:lnTo>
                  <a:lnTo>
                    <a:pt x="9" y="62"/>
                  </a:lnTo>
                  <a:lnTo>
                    <a:pt x="9" y="81"/>
                  </a:lnTo>
                  <a:lnTo>
                    <a:pt x="8" y="100"/>
                  </a:lnTo>
                  <a:lnTo>
                    <a:pt x="8" y="108"/>
                  </a:lnTo>
                  <a:lnTo>
                    <a:pt x="10" y="131"/>
                  </a:lnTo>
                  <a:lnTo>
                    <a:pt x="12" y="150"/>
                  </a:lnTo>
                  <a:lnTo>
                    <a:pt x="10" y="176"/>
                  </a:lnTo>
                  <a:lnTo>
                    <a:pt x="10" y="201"/>
                  </a:lnTo>
                  <a:lnTo>
                    <a:pt x="12" y="213"/>
                  </a:lnTo>
                  <a:lnTo>
                    <a:pt x="12" y="23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7" name="Freeform 278"/>
            <p:cNvSpPr>
              <a:spLocks noChangeAspect="1"/>
            </p:cNvSpPr>
            <p:nvPr/>
          </p:nvSpPr>
          <p:spPr bwMode="auto">
            <a:xfrm>
              <a:off x="2843517" y="5322540"/>
              <a:ext cx="22137" cy="49231"/>
            </a:xfrm>
            <a:custGeom>
              <a:avLst/>
              <a:gdLst>
                <a:gd name="T0" fmla="*/ 6 w 14"/>
                <a:gd name="T1" fmla="*/ 0 h 28"/>
                <a:gd name="T2" fmla="*/ 0 w 14"/>
                <a:gd name="T3" fmla="*/ 5 h 28"/>
                <a:gd name="T4" fmla="*/ 7 w 14"/>
                <a:gd name="T5" fmla="*/ 32 h 28"/>
                <a:gd name="T6" fmla="*/ 14 w 14"/>
                <a:gd name="T7" fmla="*/ 29 h 28"/>
                <a:gd name="T8" fmla="*/ 16 w 14"/>
                <a:gd name="T9" fmla="*/ 23 h 28"/>
                <a:gd name="T10" fmla="*/ 11 w 14"/>
                <a:gd name="T11" fmla="*/ 11 h 28"/>
                <a:gd name="T12" fmla="*/ 14 w 14"/>
                <a:gd name="T13" fmla="*/ 9 h 28"/>
                <a:gd name="T14" fmla="*/ 6 w 14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8"/>
                <a:gd name="T26" fmla="*/ 14 w 1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8">
                  <a:moveTo>
                    <a:pt x="5" y="0"/>
                  </a:moveTo>
                  <a:lnTo>
                    <a:pt x="0" y="4"/>
                  </a:lnTo>
                  <a:lnTo>
                    <a:pt x="6" y="28"/>
                  </a:lnTo>
                  <a:lnTo>
                    <a:pt x="12" y="25"/>
                  </a:lnTo>
                  <a:lnTo>
                    <a:pt x="14" y="2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8" name="Freeform 279"/>
            <p:cNvSpPr>
              <a:spLocks noChangeAspect="1"/>
            </p:cNvSpPr>
            <p:nvPr/>
          </p:nvSpPr>
          <p:spPr bwMode="auto">
            <a:xfrm>
              <a:off x="2890558" y="5534848"/>
              <a:ext cx="20754" cy="38461"/>
            </a:xfrm>
            <a:custGeom>
              <a:avLst/>
              <a:gdLst>
                <a:gd name="T0" fmla="*/ 7 w 15"/>
                <a:gd name="T1" fmla="*/ 0 h 21"/>
                <a:gd name="T2" fmla="*/ 0 w 15"/>
                <a:gd name="T3" fmla="*/ 10 h 21"/>
                <a:gd name="T4" fmla="*/ 9 w 15"/>
                <a:gd name="T5" fmla="*/ 21 h 21"/>
                <a:gd name="T6" fmla="*/ 13 w 15"/>
                <a:gd name="T7" fmla="*/ 25 h 21"/>
                <a:gd name="T8" fmla="*/ 15 w 15"/>
                <a:gd name="T9" fmla="*/ 17 h 21"/>
                <a:gd name="T10" fmla="*/ 7 w 1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1"/>
                <a:gd name="T20" fmla="*/ 15 w 1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1">
                  <a:moveTo>
                    <a:pt x="7" y="0"/>
                  </a:moveTo>
                  <a:lnTo>
                    <a:pt x="0" y="8"/>
                  </a:lnTo>
                  <a:lnTo>
                    <a:pt x="9" y="18"/>
                  </a:lnTo>
                  <a:lnTo>
                    <a:pt x="13" y="21"/>
                  </a:lnTo>
                  <a:lnTo>
                    <a:pt x="15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09" name="Freeform 280"/>
            <p:cNvSpPr>
              <a:spLocks noChangeAspect="1"/>
            </p:cNvSpPr>
            <p:nvPr/>
          </p:nvSpPr>
          <p:spPr bwMode="auto">
            <a:xfrm>
              <a:off x="2521139" y="3996383"/>
              <a:ext cx="138359" cy="198462"/>
            </a:xfrm>
            <a:custGeom>
              <a:avLst/>
              <a:gdLst>
                <a:gd name="T0" fmla="*/ 0 w 90"/>
                <a:gd name="T1" fmla="*/ 50 h 115"/>
                <a:gd name="T2" fmla="*/ 3 w 90"/>
                <a:gd name="T3" fmla="*/ 71 h 115"/>
                <a:gd name="T4" fmla="*/ 0 w 90"/>
                <a:gd name="T5" fmla="*/ 75 h 115"/>
                <a:gd name="T6" fmla="*/ 12 w 90"/>
                <a:gd name="T7" fmla="*/ 81 h 115"/>
                <a:gd name="T8" fmla="*/ 17 w 90"/>
                <a:gd name="T9" fmla="*/ 75 h 115"/>
                <a:gd name="T10" fmla="*/ 18 w 90"/>
                <a:gd name="T11" fmla="*/ 80 h 115"/>
                <a:gd name="T12" fmla="*/ 18 w 90"/>
                <a:gd name="T13" fmla="*/ 93 h 115"/>
                <a:gd name="T14" fmla="*/ 11 w 90"/>
                <a:gd name="T15" fmla="*/ 95 h 115"/>
                <a:gd name="T16" fmla="*/ 12 w 90"/>
                <a:gd name="T17" fmla="*/ 108 h 115"/>
                <a:gd name="T18" fmla="*/ 8 w 90"/>
                <a:gd name="T19" fmla="*/ 117 h 115"/>
                <a:gd name="T20" fmla="*/ 14 w 90"/>
                <a:gd name="T21" fmla="*/ 114 h 115"/>
                <a:gd name="T22" fmla="*/ 33 w 90"/>
                <a:gd name="T23" fmla="*/ 129 h 115"/>
                <a:gd name="T24" fmla="*/ 39 w 90"/>
                <a:gd name="T25" fmla="*/ 121 h 115"/>
                <a:gd name="T26" fmla="*/ 41 w 90"/>
                <a:gd name="T27" fmla="*/ 113 h 115"/>
                <a:gd name="T28" fmla="*/ 46 w 90"/>
                <a:gd name="T29" fmla="*/ 107 h 115"/>
                <a:gd name="T30" fmla="*/ 48 w 90"/>
                <a:gd name="T31" fmla="*/ 94 h 115"/>
                <a:gd name="T32" fmla="*/ 50 w 90"/>
                <a:gd name="T33" fmla="*/ 94 h 115"/>
                <a:gd name="T34" fmla="*/ 51 w 90"/>
                <a:gd name="T35" fmla="*/ 96 h 115"/>
                <a:gd name="T36" fmla="*/ 53 w 90"/>
                <a:gd name="T37" fmla="*/ 96 h 115"/>
                <a:gd name="T38" fmla="*/ 52 w 90"/>
                <a:gd name="T39" fmla="*/ 93 h 115"/>
                <a:gd name="T40" fmla="*/ 57 w 90"/>
                <a:gd name="T41" fmla="*/ 89 h 115"/>
                <a:gd name="T42" fmla="*/ 67 w 90"/>
                <a:gd name="T43" fmla="*/ 83 h 115"/>
                <a:gd name="T44" fmla="*/ 86 w 90"/>
                <a:gd name="T45" fmla="*/ 71 h 115"/>
                <a:gd name="T46" fmla="*/ 97 w 90"/>
                <a:gd name="T47" fmla="*/ 47 h 115"/>
                <a:gd name="T48" fmla="*/ 100 w 90"/>
                <a:gd name="T49" fmla="*/ 48 h 115"/>
                <a:gd name="T50" fmla="*/ 93 w 90"/>
                <a:gd name="T51" fmla="*/ 33 h 115"/>
                <a:gd name="T52" fmla="*/ 99 w 90"/>
                <a:gd name="T53" fmla="*/ 30 h 115"/>
                <a:gd name="T54" fmla="*/ 79 w 90"/>
                <a:gd name="T55" fmla="*/ 20 h 115"/>
                <a:gd name="T56" fmla="*/ 61 w 90"/>
                <a:gd name="T57" fmla="*/ 20 h 115"/>
                <a:gd name="T58" fmla="*/ 51 w 90"/>
                <a:gd name="T59" fmla="*/ 10 h 115"/>
                <a:gd name="T60" fmla="*/ 37 w 90"/>
                <a:gd name="T61" fmla="*/ 0 h 115"/>
                <a:gd name="T62" fmla="*/ 30 w 90"/>
                <a:gd name="T63" fmla="*/ 7 h 115"/>
                <a:gd name="T64" fmla="*/ 13 w 90"/>
                <a:gd name="T65" fmla="*/ 15 h 115"/>
                <a:gd name="T66" fmla="*/ 10 w 90"/>
                <a:gd name="T67" fmla="*/ 30 h 115"/>
                <a:gd name="T68" fmla="*/ 8 w 90"/>
                <a:gd name="T69" fmla="*/ 40 h 115"/>
                <a:gd name="T70" fmla="*/ 0 w 90"/>
                <a:gd name="T71" fmla="*/ 50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"/>
                <a:gd name="T109" fmla="*/ 0 h 115"/>
                <a:gd name="T110" fmla="*/ 90 w 90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" h="115">
                  <a:moveTo>
                    <a:pt x="0" y="45"/>
                  </a:moveTo>
                  <a:lnTo>
                    <a:pt x="3" y="63"/>
                  </a:lnTo>
                  <a:lnTo>
                    <a:pt x="0" y="67"/>
                  </a:lnTo>
                  <a:lnTo>
                    <a:pt x="11" y="72"/>
                  </a:lnTo>
                  <a:lnTo>
                    <a:pt x="15" y="67"/>
                  </a:lnTo>
                  <a:lnTo>
                    <a:pt x="16" y="71"/>
                  </a:lnTo>
                  <a:lnTo>
                    <a:pt x="16" y="83"/>
                  </a:lnTo>
                  <a:lnTo>
                    <a:pt x="10" y="85"/>
                  </a:lnTo>
                  <a:lnTo>
                    <a:pt x="11" y="96"/>
                  </a:lnTo>
                  <a:lnTo>
                    <a:pt x="7" y="104"/>
                  </a:lnTo>
                  <a:lnTo>
                    <a:pt x="13" y="102"/>
                  </a:lnTo>
                  <a:lnTo>
                    <a:pt x="30" y="115"/>
                  </a:lnTo>
                  <a:lnTo>
                    <a:pt x="35" y="108"/>
                  </a:lnTo>
                  <a:lnTo>
                    <a:pt x="37" y="101"/>
                  </a:lnTo>
                  <a:lnTo>
                    <a:pt x="41" y="9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47" y="83"/>
                  </a:lnTo>
                  <a:lnTo>
                    <a:pt x="51" y="79"/>
                  </a:lnTo>
                  <a:lnTo>
                    <a:pt x="60" y="74"/>
                  </a:lnTo>
                  <a:lnTo>
                    <a:pt x="77" y="63"/>
                  </a:lnTo>
                  <a:lnTo>
                    <a:pt x="87" y="42"/>
                  </a:lnTo>
                  <a:lnTo>
                    <a:pt x="90" y="43"/>
                  </a:lnTo>
                  <a:lnTo>
                    <a:pt x="84" y="29"/>
                  </a:lnTo>
                  <a:lnTo>
                    <a:pt x="89" y="27"/>
                  </a:lnTo>
                  <a:lnTo>
                    <a:pt x="71" y="18"/>
                  </a:lnTo>
                  <a:lnTo>
                    <a:pt x="55" y="18"/>
                  </a:lnTo>
                  <a:lnTo>
                    <a:pt x="46" y="9"/>
                  </a:lnTo>
                  <a:lnTo>
                    <a:pt x="33" y="0"/>
                  </a:lnTo>
                  <a:lnTo>
                    <a:pt x="27" y="6"/>
                  </a:lnTo>
                  <a:lnTo>
                    <a:pt x="12" y="13"/>
                  </a:lnTo>
                  <a:lnTo>
                    <a:pt x="9" y="27"/>
                  </a:lnTo>
                  <a:lnTo>
                    <a:pt x="7" y="3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0" name="Freeform 281"/>
            <p:cNvSpPr>
              <a:spLocks noChangeAspect="1"/>
            </p:cNvSpPr>
            <p:nvPr/>
          </p:nvSpPr>
          <p:spPr bwMode="auto">
            <a:xfrm>
              <a:off x="2539126" y="4127153"/>
              <a:ext cx="4151" cy="3077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0 w 4"/>
                <a:gd name="T5" fmla="*/ 0 h 3"/>
                <a:gd name="T6" fmla="*/ 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4" y="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1" name="Freeform 282"/>
            <p:cNvSpPr>
              <a:spLocks noChangeAspect="1"/>
            </p:cNvSpPr>
            <p:nvPr/>
          </p:nvSpPr>
          <p:spPr bwMode="auto">
            <a:xfrm>
              <a:off x="2511454" y="4044076"/>
              <a:ext cx="319610" cy="561540"/>
            </a:xfrm>
            <a:custGeom>
              <a:avLst/>
              <a:gdLst>
                <a:gd name="T0" fmla="*/ 223 w 208"/>
                <a:gd name="T1" fmla="*/ 287 h 329"/>
                <a:gd name="T2" fmla="*/ 225 w 208"/>
                <a:gd name="T3" fmla="*/ 321 h 329"/>
                <a:gd name="T4" fmla="*/ 223 w 208"/>
                <a:gd name="T5" fmla="*/ 339 h 329"/>
                <a:gd name="T6" fmla="*/ 219 w 208"/>
                <a:gd name="T7" fmla="*/ 356 h 329"/>
                <a:gd name="T8" fmla="*/ 209 w 208"/>
                <a:gd name="T9" fmla="*/ 365 h 329"/>
                <a:gd name="T10" fmla="*/ 190 w 208"/>
                <a:gd name="T11" fmla="*/ 345 h 329"/>
                <a:gd name="T12" fmla="*/ 159 w 208"/>
                <a:gd name="T13" fmla="*/ 327 h 329"/>
                <a:gd name="T14" fmla="*/ 130 w 208"/>
                <a:gd name="T15" fmla="*/ 311 h 329"/>
                <a:gd name="T16" fmla="*/ 99 w 208"/>
                <a:gd name="T17" fmla="*/ 281 h 329"/>
                <a:gd name="T18" fmla="*/ 87 w 208"/>
                <a:gd name="T19" fmla="*/ 250 h 329"/>
                <a:gd name="T20" fmla="*/ 67 w 208"/>
                <a:gd name="T21" fmla="*/ 213 h 329"/>
                <a:gd name="T22" fmla="*/ 52 w 208"/>
                <a:gd name="T23" fmla="*/ 185 h 329"/>
                <a:gd name="T24" fmla="*/ 38 w 208"/>
                <a:gd name="T25" fmla="*/ 156 h 329"/>
                <a:gd name="T26" fmla="*/ 18 w 208"/>
                <a:gd name="T27" fmla="*/ 131 h 329"/>
                <a:gd name="T28" fmla="*/ 6 w 208"/>
                <a:gd name="T29" fmla="*/ 116 h 329"/>
                <a:gd name="T30" fmla="*/ 9 w 208"/>
                <a:gd name="T31" fmla="*/ 78 h 329"/>
                <a:gd name="T32" fmla="*/ 18 w 208"/>
                <a:gd name="T33" fmla="*/ 78 h 329"/>
                <a:gd name="T34" fmla="*/ 20 w 208"/>
                <a:gd name="T35" fmla="*/ 84 h 329"/>
                <a:gd name="T36" fmla="*/ 44 w 208"/>
                <a:gd name="T37" fmla="*/ 91 h 329"/>
                <a:gd name="T38" fmla="*/ 51 w 208"/>
                <a:gd name="T39" fmla="*/ 77 h 329"/>
                <a:gd name="T40" fmla="*/ 56 w 208"/>
                <a:gd name="T41" fmla="*/ 64 h 329"/>
                <a:gd name="T42" fmla="*/ 59 w 208"/>
                <a:gd name="T43" fmla="*/ 67 h 329"/>
                <a:gd name="T44" fmla="*/ 62 w 208"/>
                <a:gd name="T45" fmla="*/ 59 h 329"/>
                <a:gd name="T46" fmla="*/ 91 w 208"/>
                <a:gd name="T47" fmla="*/ 41 h 329"/>
                <a:gd name="T48" fmla="*/ 106 w 208"/>
                <a:gd name="T49" fmla="*/ 19 h 329"/>
                <a:gd name="T50" fmla="*/ 104 w 208"/>
                <a:gd name="T51" fmla="*/ 1 h 329"/>
                <a:gd name="T52" fmla="*/ 116 w 208"/>
                <a:gd name="T53" fmla="*/ 10 h 329"/>
                <a:gd name="T54" fmla="*/ 139 w 208"/>
                <a:gd name="T55" fmla="*/ 34 h 329"/>
                <a:gd name="T56" fmla="*/ 164 w 208"/>
                <a:gd name="T57" fmla="*/ 44 h 329"/>
                <a:gd name="T58" fmla="*/ 195 w 208"/>
                <a:gd name="T59" fmla="*/ 51 h 329"/>
                <a:gd name="T60" fmla="*/ 199 w 208"/>
                <a:gd name="T61" fmla="*/ 83 h 329"/>
                <a:gd name="T62" fmla="*/ 179 w 208"/>
                <a:gd name="T63" fmla="*/ 87 h 329"/>
                <a:gd name="T64" fmla="*/ 151 w 208"/>
                <a:gd name="T65" fmla="*/ 100 h 329"/>
                <a:gd name="T66" fmla="*/ 142 w 208"/>
                <a:gd name="T67" fmla="*/ 131 h 329"/>
                <a:gd name="T68" fmla="*/ 140 w 208"/>
                <a:gd name="T69" fmla="*/ 161 h 329"/>
                <a:gd name="T70" fmla="*/ 147 w 208"/>
                <a:gd name="T71" fmla="*/ 185 h 329"/>
                <a:gd name="T72" fmla="*/ 164 w 208"/>
                <a:gd name="T73" fmla="*/ 194 h 329"/>
                <a:gd name="T74" fmla="*/ 191 w 208"/>
                <a:gd name="T75" fmla="*/ 187 h 329"/>
                <a:gd name="T76" fmla="*/ 193 w 208"/>
                <a:gd name="T77" fmla="*/ 219 h 329"/>
                <a:gd name="T78" fmla="*/ 220 w 208"/>
                <a:gd name="T79" fmla="*/ 232 h 329"/>
                <a:gd name="T80" fmla="*/ 227 w 208"/>
                <a:gd name="T81" fmla="*/ 253 h 3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8"/>
                <a:gd name="T124" fmla="*/ 0 h 329"/>
                <a:gd name="T125" fmla="*/ 208 w 208"/>
                <a:gd name="T126" fmla="*/ 329 h 3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8" h="329">
                  <a:moveTo>
                    <a:pt x="204" y="250"/>
                  </a:moveTo>
                  <a:lnTo>
                    <a:pt x="201" y="259"/>
                  </a:lnTo>
                  <a:lnTo>
                    <a:pt x="201" y="274"/>
                  </a:lnTo>
                  <a:lnTo>
                    <a:pt x="203" y="289"/>
                  </a:lnTo>
                  <a:lnTo>
                    <a:pt x="208" y="291"/>
                  </a:lnTo>
                  <a:lnTo>
                    <a:pt x="201" y="306"/>
                  </a:lnTo>
                  <a:lnTo>
                    <a:pt x="201" y="313"/>
                  </a:lnTo>
                  <a:lnTo>
                    <a:pt x="197" y="321"/>
                  </a:lnTo>
                  <a:lnTo>
                    <a:pt x="191" y="328"/>
                  </a:lnTo>
                  <a:lnTo>
                    <a:pt x="188" y="329"/>
                  </a:lnTo>
                  <a:lnTo>
                    <a:pt x="178" y="321"/>
                  </a:lnTo>
                  <a:lnTo>
                    <a:pt x="171" y="311"/>
                  </a:lnTo>
                  <a:lnTo>
                    <a:pt x="158" y="304"/>
                  </a:lnTo>
                  <a:lnTo>
                    <a:pt x="143" y="295"/>
                  </a:lnTo>
                  <a:lnTo>
                    <a:pt x="130" y="288"/>
                  </a:lnTo>
                  <a:lnTo>
                    <a:pt x="117" y="280"/>
                  </a:lnTo>
                  <a:lnTo>
                    <a:pt x="102" y="267"/>
                  </a:lnTo>
                  <a:lnTo>
                    <a:pt x="89" y="253"/>
                  </a:lnTo>
                  <a:lnTo>
                    <a:pt x="89" y="244"/>
                  </a:lnTo>
                  <a:lnTo>
                    <a:pt x="78" y="225"/>
                  </a:lnTo>
                  <a:lnTo>
                    <a:pt x="69" y="204"/>
                  </a:lnTo>
                  <a:lnTo>
                    <a:pt x="60" y="192"/>
                  </a:lnTo>
                  <a:lnTo>
                    <a:pt x="53" y="180"/>
                  </a:lnTo>
                  <a:lnTo>
                    <a:pt x="47" y="167"/>
                  </a:lnTo>
                  <a:lnTo>
                    <a:pt x="40" y="154"/>
                  </a:lnTo>
                  <a:lnTo>
                    <a:pt x="34" y="141"/>
                  </a:lnTo>
                  <a:lnTo>
                    <a:pt x="27" y="127"/>
                  </a:lnTo>
                  <a:lnTo>
                    <a:pt x="16" y="118"/>
                  </a:lnTo>
                  <a:lnTo>
                    <a:pt x="4" y="109"/>
                  </a:lnTo>
                  <a:lnTo>
                    <a:pt x="5" y="105"/>
                  </a:lnTo>
                  <a:lnTo>
                    <a:pt x="0" y="81"/>
                  </a:lnTo>
                  <a:lnTo>
                    <a:pt x="8" y="70"/>
                  </a:lnTo>
                  <a:lnTo>
                    <a:pt x="15" y="59"/>
                  </a:lnTo>
                  <a:lnTo>
                    <a:pt x="16" y="70"/>
                  </a:lnTo>
                  <a:lnTo>
                    <a:pt x="12" y="78"/>
                  </a:lnTo>
                  <a:lnTo>
                    <a:pt x="18" y="76"/>
                  </a:lnTo>
                  <a:lnTo>
                    <a:pt x="35" y="89"/>
                  </a:lnTo>
                  <a:lnTo>
                    <a:pt x="40" y="82"/>
                  </a:lnTo>
                  <a:lnTo>
                    <a:pt x="42" y="75"/>
                  </a:lnTo>
                  <a:lnTo>
                    <a:pt x="46" y="69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6" y="53"/>
                  </a:lnTo>
                  <a:lnTo>
                    <a:pt x="65" y="48"/>
                  </a:lnTo>
                  <a:lnTo>
                    <a:pt x="82" y="37"/>
                  </a:lnTo>
                  <a:lnTo>
                    <a:pt x="92" y="16"/>
                  </a:lnTo>
                  <a:lnTo>
                    <a:pt x="95" y="17"/>
                  </a:lnTo>
                  <a:lnTo>
                    <a:pt x="89" y="3"/>
                  </a:lnTo>
                  <a:lnTo>
                    <a:pt x="94" y="1"/>
                  </a:lnTo>
                  <a:lnTo>
                    <a:pt x="95" y="0"/>
                  </a:lnTo>
                  <a:lnTo>
                    <a:pt x="104" y="9"/>
                  </a:lnTo>
                  <a:lnTo>
                    <a:pt x="113" y="17"/>
                  </a:lnTo>
                  <a:lnTo>
                    <a:pt x="125" y="31"/>
                  </a:lnTo>
                  <a:lnTo>
                    <a:pt x="128" y="40"/>
                  </a:lnTo>
                  <a:lnTo>
                    <a:pt x="148" y="40"/>
                  </a:lnTo>
                  <a:lnTo>
                    <a:pt x="160" y="41"/>
                  </a:lnTo>
                  <a:lnTo>
                    <a:pt x="176" y="46"/>
                  </a:lnTo>
                  <a:lnTo>
                    <a:pt x="170" y="67"/>
                  </a:lnTo>
                  <a:lnTo>
                    <a:pt x="179" y="75"/>
                  </a:lnTo>
                  <a:lnTo>
                    <a:pt x="174" y="75"/>
                  </a:lnTo>
                  <a:lnTo>
                    <a:pt x="161" y="78"/>
                  </a:lnTo>
                  <a:lnTo>
                    <a:pt x="148" y="84"/>
                  </a:lnTo>
                  <a:lnTo>
                    <a:pt x="136" y="90"/>
                  </a:lnTo>
                  <a:lnTo>
                    <a:pt x="131" y="103"/>
                  </a:lnTo>
                  <a:lnTo>
                    <a:pt x="128" y="118"/>
                  </a:lnTo>
                  <a:lnTo>
                    <a:pt x="119" y="132"/>
                  </a:lnTo>
                  <a:lnTo>
                    <a:pt x="126" y="145"/>
                  </a:lnTo>
                  <a:lnTo>
                    <a:pt x="134" y="159"/>
                  </a:lnTo>
                  <a:lnTo>
                    <a:pt x="132" y="167"/>
                  </a:lnTo>
                  <a:lnTo>
                    <a:pt x="140" y="168"/>
                  </a:lnTo>
                  <a:lnTo>
                    <a:pt x="148" y="175"/>
                  </a:lnTo>
                  <a:lnTo>
                    <a:pt x="161" y="179"/>
                  </a:lnTo>
                  <a:lnTo>
                    <a:pt x="172" y="169"/>
                  </a:lnTo>
                  <a:lnTo>
                    <a:pt x="173" y="184"/>
                  </a:lnTo>
                  <a:lnTo>
                    <a:pt x="174" y="197"/>
                  </a:lnTo>
                  <a:lnTo>
                    <a:pt x="191" y="196"/>
                  </a:lnTo>
                  <a:lnTo>
                    <a:pt x="198" y="209"/>
                  </a:lnTo>
                  <a:lnTo>
                    <a:pt x="207" y="223"/>
                  </a:lnTo>
                  <a:lnTo>
                    <a:pt x="204" y="228"/>
                  </a:lnTo>
                  <a:lnTo>
                    <a:pt x="204" y="25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2" name="Freeform 381"/>
            <p:cNvSpPr>
              <a:spLocks noChangeAspect="1"/>
            </p:cNvSpPr>
            <p:nvPr/>
          </p:nvSpPr>
          <p:spPr bwMode="auto">
            <a:xfrm>
              <a:off x="1174904" y="1984072"/>
              <a:ext cx="208922" cy="123077"/>
            </a:xfrm>
            <a:custGeom>
              <a:avLst/>
              <a:gdLst>
                <a:gd name="T0" fmla="*/ 151 w 136"/>
                <a:gd name="T1" fmla="*/ 48 h 72"/>
                <a:gd name="T2" fmla="*/ 147 w 136"/>
                <a:gd name="T3" fmla="*/ 41 h 72"/>
                <a:gd name="T4" fmla="*/ 139 w 136"/>
                <a:gd name="T5" fmla="*/ 33 h 72"/>
                <a:gd name="T6" fmla="*/ 131 w 136"/>
                <a:gd name="T7" fmla="*/ 32 h 72"/>
                <a:gd name="T8" fmla="*/ 131 w 136"/>
                <a:gd name="T9" fmla="*/ 34 h 72"/>
                <a:gd name="T10" fmla="*/ 127 w 136"/>
                <a:gd name="T11" fmla="*/ 32 h 72"/>
                <a:gd name="T12" fmla="*/ 113 w 136"/>
                <a:gd name="T13" fmla="*/ 33 h 72"/>
                <a:gd name="T14" fmla="*/ 104 w 136"/>
                <a:gd name="T15" fmla="*/ 40 h 72"/>
                <a:gd name="T16" fmla="*/ 103 w 136"/>
                <a:gd name="T17" fmla="*/ 44 h 72"/>
                <a:gd name="T18" fmla="*/ 97 w 136"/>
                <a:gd name="T19" fmla="*/ 44 h 72"/>
                <a:gd name="T20" fmla="*/ 102 w 136"/>
                <a:gd name="T21" fmla="*/ 38 h 72"/>
                <a:gd name="T22" fmla="*/ 112 w 136"/>
                <a:gd name="T23" fmla="*/ 27 h 72"/>
                <a:gd name="T24" fmla="*/ 112 w 136"/>
                <a:gd name="T25" fmla="*/ 18 h 72"/>
                <a:gd name="T26" fmla="*/ 100 w 136"/>
                <a:gd name="T27" fmla="*/ 7 h 72"/>
                <a:gd name="T28" fmla="*/ 100 w 136"/>
                <a:gd name="T29" fmla="*/ 10 h 72"/>
                <a:gd name="T30" fmla="*/ 92 w 136"/>
                <a:gd name="T31" fmla="*/ 0 h 72"/>
                <a:gd name="T32" fmla="*/ 70 w 136"/>
                <a:gd name="T33" fmla="*/ 17 h 72"/>
                <a:gd name="T34" fmla="*/ 46 w 136"/>
                <a:gd name="T35" fmla="*/ 31 h 72"/>
                <a:gd name="T36" fmla="*/ 23 w 136"/>
                <a:gd name="T37" fmla="*/ 47 h 72"/>
                <a:gd name="T38" fmla="*/ 0 w 136"/>
                <a:gd name="T39" fmla="*/ 63 h 72"/>
                <a:gd name="T40" fmla="*/ 11 w 136"/>
                <a:gd name="T41" fmla="*/ 53 h 72"/>
                <a:gd name="T42" fmla="*/ 22 w 136"/>
                <a:gd name="T43" fmla="*/ 48 h 72"/>
                <a:gd name="T44" fmla="*/ 29 w 136"/>
                <a:gd name="T45" fmla="*/ 47 h 72"/>
                <a:gd name="T46" fmla="*/ 36 w 136"/>
                <a:gd name="T47" fmla="*/ 43 h 72"/>
                <a:gd name="T48" fmla="*/ 36 w 136"/>
                <a:gd name="T49" fmla="*/ 47 h 72"/>
                <a:gd name="T50" fmla="*/ 39 w 136"/>
                <a:gd name="T51" fmla="*/ 46 h 72"/>
                <a:gd name="T52" fmla="*/ 26 w 136"/>
                <a:gd name="T53" fmla="*/ 52 h 72"/>
                <a:gd name="T54" fmla="*/ 24 w 136"/>
                <a:gd name="T55" fmla="*/ 59 h 72"/>
                <a:gd name="T56" fmla="*/ 51 w 136"/>
                <a:gd name="T57" fmla="*/ 59 h 72"/>
                <a:gd name="T58" fmla="*/ 43 w 136"/>
                <a:gd name="T59" fmla="*/ 71 h 72"/>
                <a:gd name="T60" fmla="*/ 56 w 136"/>
                <a:gd name="T61" fmla="*/ 74 h 72"/>
                <a:gd name="T62" fmla="*/ 64 w 136"/>
                <a:gd name="T63" fmla="*/ 77 h 72"/>
                <a:gd name="T64" fmla="*/ 60 w 136"/>
                <a:gd name="T65" fmla="*/ 80 h 72"/>
                <a:gd name="T66" fmla="*/ 71 w 136"/>
                <a:gd name="T67" fmla="*/ 78 h 72"/>
                <a:gd name="T68" fmla="*/ 78 w 136"/>
                <a:gd name="T69" fmla="*/ 74 h 72"/>
                <a:gd name="T70" fmla="*/ 77 w 136"/>
                <a:gd name="T71" fmla="*/ 72 h 72"/>
                <a:gd name="T72" fmla="*/ 95 w 136"/>
                <a:gd name="T73" fmla="*/ 63 h 72"/>
                <a:gd name="T74" fmla="*/ 102 w 136"/>
                <a:gd name="T75" fmla="*/ 60 h 72"/>
                <a:gd name="T76" fmla="*/ 104 w 136"/>
                <a:gd name="T77" fmla="*/ 54 h 72"/>
                <a:gd name="T78" fmla="*/ 105 w 136"/>
                <a:gd name="T79" fmla="*/ 59 h 72"/>
                <a:gd name="T80" fmla="*/ 115 w 136"/>
                <a:gd name="T81" fmla="*/ 58 h 72"/>
                <a:gd name="T82" fmla="*/ 120 w 136"/>
                <a:gd name="T83" fmla="*/ 54 h 72"/>
                <a:gd name="T84" fmla="*/ 132 w 136"/>
                <a:gd name="T85" fmla="*/ 54 h 72"/>
                <a:gd name="T86" fmla="*/ 151 w 136"/>
                <a:gd name="T87" fmla="*/ 48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72"/>
                <a:gd name="T134" fmla="*/ 136 w 136"/>
                <a:gd name="T135" fmla="*/ 72 h 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72">
                  <a:moveTo>
                    <a:pt x="136" y="43"/>
                  </a:moveTo>
                  <a:lnTo>
                    <a:pt x="132" y="37"/>
                  </a:lnTo>
                  <a:lnTo>
                    <a:pt x="125" y="30"/>
                  </a:lnTo>
                  <a:lnTo>
                    <a:pt x="118" y="29"/>
                  </a:lnTo>
                  <a:lnTo>
                    <a:pt x="118" y="31"/>
                  </a:lnTo>
                  <a:lnTo>
                    <a:pt x="114" y="29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92" y="34"/>
                  </a:lnTo>
                  <a:lnTo>
                    <a:pt x="101" y="24"/>
                  </a:lnTo>
                  <a:lnTo>
                    <a:pt x="101" y="16"/>
                  </a:lnTo>
                  <a:lnTo>
                    <a:pt x="90" y="6"/>
                  </a:lnTo>
                  <a:lnTo>
                    <a:pt x="90" y="9"/>
                  </a:lnTo>
                  <a:lnTo>
                    <a:pt x="83" y="0"/>
                  </a:lnTo>
                  <a:lnTo>
                    <a:pt x="63" y="15"/>
                  </a:lnTo>
                  <a:lnTo>
                    <a:pt x="41" y="28"/>
                  </a:lnTo>
                  <a:lnTo>
                    <a:pt x="21" y="42"/>
                  </a:lnTo>
                  <a:lnTo>
                    <a:pt x="0" y="57"/>
                  </a:lnTo>
                  <a:lnTo>
                    <a:pt x="10" y="48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2" y="39"/>
                  </a:lnTo>
                  <a:lnTo>
                    <a:pt x="32" y="42"/>
                  </a:lnTo>
                  <a:lnTo>
                    <a:pt x="35" y="41"/>
                  </a:lnTo>
                  <a:lnTo>
                    <a:pt x="23" y="47"/>
                  </a:lnTo>
                  <a:lnTo>
                    <a:pt x="22" y="53"/>
                  </a:lnTo>
                  <a:lnTo>
                    <a:pt x="46" y="53"/>
                  </a:lnTo>
                  <a:lnTo>
                    <a:pt x="39" y="64"/>
                  </a:lnTo>
                  <a:lnTo>
                    <a:pt x="50" y="67"/>
                  </a:lnTo>
                  <a:lnTo>
                    <a:pt x="58" y="69"/>
                  </a:lnTo>
                  <a:lnTo>
                    <a:pt x="54" y="72"/>
                  </a:lnTo>
                  <a:lnTo>
                    <a:pt x="64" y="70"/>
                  </a:lnTo>
                  <a:lnTo>
                    <a:pt x="70" y="67"/>
                  </a:lnTo>
                  <a:lnTo>
                    <a:pt x="69" y="65"/>
                  </a:lnTo>
                  <a:lnTo>
                    <a:pt x="86" y="57"/>
                  </a:lnTo>
                  <a:lnTo>
                    <a:pt x="92" y="54"/>
                  </a:lnTo>
                  <a:lnTo>
                    <a:pt x="94" y="49"/>
                  </a:lnTo>
                  <a:lnTo>
                    <a:pt x="95" y="53"/>
                  </a:lnTo>
                  <a:lnTo>
                    <a:pt x="104" y="52"/>
                  </a:lnTo>
                  <a:lnTo>
                    <a:pt x="108" y="49"/>
                  </a:lnTo>
                  <a:lnTo>
                    <a:pt x="119" y="49"/>
                  </a:lnTo>
                  <a:lnTo>
                    <a:pt x="136" y="4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3" name="Freeform 393"/>
            <p:cNvSpPr>
              <a:spLocks noChangeAspect="1"/>
            </p:cNvSpPr>
            <p:nvPr/>
          </p:nvSpPr>
          <p:spPr bwMode="auto">
            <a:xfrm>
              <a:off x="1376908" y="1914840"/>
              <a:ext cx="55343" cy="13846"/>
            </a:xfrm>
            <a:custGeom>
              <a:avLst/>
              <a:gdLst>
                <a:gd name="T0" fmla="*/ 38 w 35"/>
                <a:gd name="T1" fmla="*/ 7 h 8"/>
                <a:gd name="T2" fmla="*/ 0 w 35"/>
                <a:gd name="T3" fmla="*/ 9 h 8"/>
                <a:gd name="T4" fmla="*/ 21 w 35"/>
                <a:gd name="T5" fmla="*/ 0 h 8"/>
                <a:gd name="T6" fmla="*/ 40 w 35"/>
                <a:gd name="T7" fmla="*/ 3 h 8"/>
                <a:gd name="T8" fmla="*/ 38 w 35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8"/>
                <a:gd name="T17" fmla="*/ 35 w 3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8">
                  <a:moveTo>
                    <a:pt x="33" y="6"/>
                  </a:moveTo>
                  <a:lnTo>
                    <a:pt x="0" y="8"/>
                  </a:lnTo>
                  <a:lnTo>
                    <a:pt x="18" y="0"/>
                  </a:lnTo>
                  <a:lnTo>
                    <a:pt x="35" y="3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4" name="Freeform 422"/>
            <p:cNvSpPr>
              <a:spLocks noChangeAspect="1"/>
            </p:cNvSpPr>
            <p:nvPr/>
          </p:nvSpPr>
          <p:spPr bwMode="auto">
            <a:xfrm>
              <a:off x="1756012" y="1904071"/>
              <a:ext cx="1582831" cy="858464"/>
            </a:xfrm>
            <a:custGeom>
              <a:avLst/>
              <a:gdLst>
                <a:gd name="T0" fmla="*/ 880 w 1031"/>
                <a:gd name="T1" fmla="*/ 93 h 502"/>
                <a:gd name="T2" fmla="*/ 931 w 1031"/>
                <a:gd name="T3" fmla="*/ 38 h 502"/>
                <a:gd name="T4" fmla="*/ 839 w 1031"/>
                <a:gd name="T5" fmla="*/ 62 h 502"/>
                <a:gd name="T6" fmla="*/ 802 w 1031"/>
                <a:gd name="T7" fmla="*/ 36 h 502"/>
                <a:gd name="T8" fmla="*/ 800 w 1031"/>
                <a:gd name="T9" fmla="*/ 2 h 502"/>
                <a:gd name="T10" fmla="*/ 787 w 1031"/>
                <a:gd name="T11" fmla="*/ 42 h 502"/>
                <a:gd name="T12" fmla="*/ 727 w 1031"/>
                <a:gd name="T13" fmla="*/ 83 h 502"/>
                <a:gd name="T14" fmla="*/ 739 w 1031"/>
                <a:gd name="T15" fmla="*/ 61 h 502"/>
                <a:gd name="T16" fmla="*/ 696 w 1031"/>
                <a:gd name="T17" fmla="*/ 70 h 502"/>
                <a:gd name="T18" fmla="*/ 604 w 1031"/>
                <a:gd name="T19" fmla="*/ 58 h 502"/>
                <a:gd name="T20" fmla="*/ 565 w 1031"/>
                <a:gd name="T21" fmla="*/ 71 h 502"/>
                <a:gd name="T22" fmla="*/ 485 w 1031"/>
                <a:gd name="T23" fmla="*/ 50 h 502"/>
                <a:gd name="T24" fmla="*/ 384 w 1031"/>
                <a:gd name="T25" fmla="*/ 40 h 502"/>
                <a:gd name="T26" fmla="*/ 320 w 1031"/>
                <a:gd name="T27" fmla="*/ 31 h 502"/>
                <a:gd name="T28" fmla="*/ 138 w 1031"/>
                <a:gd name="T29" fmla="*/ 77 h 502"/>
                <a:gd name="T30" fmla="*/ 24 w 1031"/>
                <a:gd name="T31" fmla="*/ 209 h 502"/>
                <a:gd name="T32" fmla="*/ 80 w 1031"/>
                <a:gd name="T33" fmla="*/ 282 h 502"/>
                <a:gd name="T34" fmla="*/ 52 w 1031"/>
                <a:gd name="T35" fmla="*/ 308 h 502"/>
                <a:gd name="T36" fmla="*/ 68 w 1031"/>
                <a:gd name="T37" fmla="*/ 331 h 502"/>
                <a:gd name="T38" fmla="*/ 70 w 1031"/>
                <a:gd name="T39" fmla="*/ 357 h 502"/>
                <a:gd name="T40" fmla="*/ 41 w 1031"/>
                <a:gd name="T41" fmla="*/ 375 h 502"/>
                <a:gd name="T42" fmla="*/ 65 w 1031"/>
                <a:gd name="T43" fmla="*/ 382 h 502"/>
                <a:gd name="T44" fmla="*/ 78 w 1031"/>
                <a:gd name="T45" fmla="*/ 398 h 502"/>
                <a:gd name="T46" fmla="*/ 83 w 1031"/>
                <a:gd name="T47" fmla="*/ 411 h 502"/>
                <a:gd name="T48" fmla="*/ 301 w 1031"/>
                <a:gd name="T49" fmla="*/ 415 h 502"/>
                <a:gd name="T50" fmla="*/ 519 w 1031"/>
                <a:gd name="T51" fmla="*/ 408 h 502"/>
                <a:gd name="T52" fmla="*/ 646 w 1031"/>
                <a:gd name="T53" fmla="*/ 455 h 502"/>
                <a:gd name="T54" fmla="*/ 642 w 1031"/>
                <a:gd name="T55" fmla="*/ 550 h 502"/>
                <a:gd name="T56" fmla="*/ 771 w 1031"/>
                <a:gd name="T57" fmla="*/ 508 h 502"/>
                <a:gd name="T58" fmla="*/ 910 w 1031"/>
                <a:gd name="T59" fmla="*/ 448 h 502"/>
                <a:gd name="T60" fmla="*/ 963 w 1031"/>
                <a:gd name="T61" fmla="*/ 476 h 502"/>
                <a:gd name="T62" fmla="*/ 933 w 1031"/>
                <a:gd name="T63" fmla="*/ 501 h 502"/>
                <a:gd name="T64" fmla="*/ 1013 w 1031"/>
                <a:gd name="T65" fmla="*/ 488 h 502"/>
                <a:gd name="T66" fmla="*/ 960 w 1031"/>
                <a:gd name="T67" fmla="*/ 454 h 502"/>
                <a:gd name="T68" fmla="*/ 989 w 1031"/>
                <a:gd name="T69" fmla="*/ 420 h 502"/>
                <a:gd name="T70" fmla="*/ 898 w 1031"/>
                <a:gd name="T71" fmla="*/ 431 h 502"/>
                <a:gd name="T72" fmla="*/ 1085 w 1031"/>
                <a:gd name="T73" fmla="*/ 375 h 502"/>
                <a:gd name="T74" fmla="*/ 1144 w 1031"/>
                <a:gd name="T75" fmla="*/ 330 h 502"/>
                <a:gd name="T76" fmla="*/ 1083 w 1031"/>
                <a:gd name="T77" fmla="*/ 328 h 502"/>
                <a:gd name="T78" fmla="*/ 1095 w 1031"/>
                <a:gd name="T79" fmla="*/ 302 h 502"/>
                <a:gd name="T80" fmla="*/ 1089 w 1031"/>
                <a:gd name="T81" fmla="*/ 289 h 502"/>
                <a:gd name="T82" fmla="*/ 1072 w 1031"/>
                <a:gd name="T83" fmla="*/ 265 h 502"/>
                <a:gd name="T84" fmla="*/ 1072 w 1031"/>
                <a:gd name="T85" fmla="*/ 242 h 502"/>
                <a:gd name="T86" fmla="*/ 1071 w 1031"/>
                <a:gd name="T87" fmla="*/ 209 h 502"/>
                <a:gd name="T88" fmla="*/ 1045 w 1031"/>
                <a:gd name="T89" fmla="*/ 223 h 502"/>
                <a:gd name="T90" fmla="*/ 998 w 1031"/>
                <a:gd name="T91" fmla="*/ 243 h 502"/>
                <a:gd name="T92" fmla="*/ 991 w 1031"/>
                <a:gd name="T93" fmla="*/ 216 h 502"/>
                <a:gd name="T94" fmla="*/ 980 w 1031"/>
                <a:gd name="T95" fmla="*/ 178 h 502"/>
                <a:gd name="T96" fmla="*/ 899 w 1031"/>
                <a:gd name="T97" fmla="*/ 181 h 502"/>
                <a:gd name="T98" fmla="*/ 857 w 1031"/>
                <a:gd name="T99" fmla="*/ 282 h 502"/>
                <a:gd name="T100" fmla="*/ 779 w 1031"/>
                <a:gd name="T101" fmla="*/ 363 h 502"/>
                <a:gd name="T102" fmla="*/ 757 w 1031"/>
                <a:gd name="T103" fmla="*/ 316 h 502"/>
                <a:gd name="T104" fmla="*/ 665 w 1031"/>
                <a:gd name="T105" fmla="*/ 257 h 502"/>
                <a:gd name="T106" fmla="*/ 632 w 1031"/>
                <a:gd name="T107" fmla="*/ 223 h 502"/>
                <a:gd name="T108" fmla="*/ 718 w 1031"/>
                <a:gd name="T109" fmla="*/ 156 h 502"/>
                <a:gd name="T110" fmla="*/ 760 w 1031"/>
                <a:gd name="T111" fmla="*/ 136 h 502"/>
                <a:gd name="T112" fmla="*/ 802 w 1031"/>
                <a:gd name="T113" fmla="*/ 107 h 5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31"/>
                <a:gd name="T172" fmla="*/ 0 h 502"/>
                <a:gd name="T173" fmla="*/ 1031 w 1031"/>
                <a:gd name="T174" fmla="*/ 502 h 5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31" h="502">
                  <a:moveTo>
                    <a:pt x="759" y="87"/>
                  </a:moveTo>
                  <a:lnTo>
                    <a:pt x="753" y="81"/>
                  </a:lnTo>
                  <a:lnTo>
                    <a:pt x="769" y="82"/>
                  </a:lnTo>
                  <a:lnTo>
                    <a:pt x="777" y="86"/>
                  </a:lnTo>
                  <a:lnTo>
                    <a:pt x="785" y="85"/>
                  </a:lnTo>
                  <a:lnTo>
                    <a:pt x="779" y="76"/>
                  </a:lnTo>
                  <a:lnTo>
                    <a:pt x="785" y="78"/>
                  </a:lnTo>
                  <a:lnTo>
                    <a:pt x="789" y="79"/>
                  </a:lnTo>
                  <a:lnTo>
                    <a:pt x="793" y="84"/>
                  </a:lnTo>
                  <a:lnTo>
                    <a:pt x="822" y="73"/>
                  </a:lnTo>
                  <a:lnTo>
                    <a:pt x="827" y="66"/>
                  </a:lnTo>
                  <a:lnTo>
                    <a:pt x="826" y="57"/>
                  </a:lnTo>
                  <a:lnTo>
                    <a:pt x="827" y="52"/>
                  </a:lnTo>
                  <a:lnTo>
                    <a:pt x="841" y="48"/>
                  </a:lnTo>
                  <a:lnTo>
                    <a:pt x="833" y="45"/>
                  </a:lnTo>
                  <a:lnTo>
                    <a:pt x="845" y="40"/>
                  </a:lnTo>
                  <a:lnTo>
                    <a:pt x="826" y="36"/>
                  </a:lnTo>
                  <a:lnTo>
                    <a:pt x="839" y="34"/>
                  </a:lnTo>
                  <a:lnTo>
                    <a:pt x="804" y="33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1" y="48"/>
                  </a:lnTo>
                  <a:lnTo>
                    <a:pt x="790" y="48"/>
                  </a:lnTo>
                  <a:lnTo>
                    <a:pt x="763" y="69"/>
                  </a:lnTo>
                  <a:lnTo>
                    <a:pt x="754" y="70"/>
                  </a:lnTo>
                  <a:lnTo>
                    <a:pt x="751" y="58"/>
                  </a:lnTo>
                  <a:lnTo>
                    <a:pt x="756" y="56"/>
                  </a:lnTo>
                  <a:lnTo>
                    <a:pt x="763" y="45"/>
                  </a:lnTo>
                  <a:lnTo>
                    <a:pt x="753" y="40"/>
                  </a:lnTo>
                  <a:lnTo>
                    <a:pt x="731" y="56"/>
                  </a:lnTo>
                  <a:lnTo>
                    <a:pt x="737" y="43"/>
                  </a:lnTo>
                  <a:lnTo>
                    <a:pt x="732" y="39"/>
                  </a:lnTo>
                  <a:lnTo>
                    <a:pt x="744" y="37"/>
                  </a:lnTo>
                  <a:lnTo>
                    <a:pt x="737" y="34"/>
                  </a:lnTo>
                  <a:lnTo>
                    <a:pt x="724" y="33"/>
                  </a:lnTo>
                  <a:lnTo>
                    <a:pt x="723" y="32"/>
                  </a:lnTo>
                  <a:lnTo>
                    <a:pt x="732" y="27"/>
                  </a:lnTo>
                  <a:lnTo>
                    <a:pt x="732" y="25"/>
                  </a:lnTo>
                  <a:lnTo>
                    <a:pt x="738" y="25"/>
                  </a:lnTo>
                  <a:lnTo>
                    <a:pt x="733" y="16"/>
                  </a:lnTo>
                  <a:lnTo>
                    <a:pt x="738" y="7"/>
                  </a:lnTo>
                  <a:lnTo>
                    <a:pt x="731" y="2"/>
                  </a:lnTo>
                  <a:lnTo>
                    <a:pt x="726" y="2"/>
                  </a:lnTo>
                  <a:lnTo>
                    <a:pt x="730" y="0"/>
                  </a:lnTo>
                  <a:lnTo>
                    <a:pt x="721" y="2"/>
                  </a:lnTo>
                  <a:lnTo>
                    <a:pt x="726" y="2"/>
                  </a:lnTo>
                  <a:lnTo>
                    <a:pt x="708" y="6"/>
                  </a:lnTo>
                  <a:lnTo>
                    <a:pt x="711" y="9"/>
                  </a:lnTo>
                  <a:lnTo>
                    <a:pt x="699" y="9"/>
                  </a:lnTo>
                  <a:lnTo>
                    <a:pt x="694" y="19"/>
                  </a:lnTo>
                  <a:lnTo>
                    <a:pt x="696" y="20"/>
                  </a:lnTo>
                  <a:lnTo>
                    <a:pt x="688" y="22"/>
                  </a:lnTo>
                  <a:lnTo>
                    <a:pt x="683" y="31"/>
                  </a:lnTo>
                  <a:lnTo>
                    <a:pt x="709" y="38"/>
                  </a:lnTo>
                  <a:lnTo>
                    <a:pt x="701" y="40"/>
                  </a:lnTo>
                  <a:lnTo>
                    <a:pt x="702" y="38"/>
                  </a:lnTo>
                  <a:lnTo>
                    <a:pt x="696" y="42"/>
                  </a:lnTo>
                  <a:lnTo>
                    <a:pt x="689" y="48"/>
                  </a:lnTo>
                  <a:lnTo>
                    <a:pt x="701" y="44"/>
                  </a:lnTo>
                  <a:lnTo>
                    <a:pt x="695" y="50"/>
                  </a:lnTo>
                  <a:lnTo>
                    <a:pt x="671" y="58"/>
                  </a:lnTo>
                  <a:lnTo>
                    <a:pt x="661" y="69"/>
                  </a:lnTo>
                  <a:lnTo>
                    <a:pt x="655" y="75"/>
                  </a:lnTo>
                  <a:lnTo>
                    <a:pt x="647" y="75"/>
                  </a:lnTo>
                  <a:lnTo>
                    <a:pt x="648" y="79"/>
                  </a:lnTo>
                  <a:lnTo>
                    <a:pt x="647" y="75"/>
                  </a:lnTo>
                  <a:lnTo>
                    <a:pt x="648" y="75"/>
                  </a:lnTo>
                  <a:lnTo>
                    <a:pt x="657" y="74"/>
                  </a:lnTo>
                  <a:lnTo>
                    <a:pt x="653" y="72"/>
                  </a:lnTo>
                  <a:lnTo>
                    <a:pt x="657" y="68"/>
                  </a:lnTo>
                  <a:lnTo>
                    <a:pt x="651" y="69"/>
                  </a:lnTo>
                  <a:lnTo>
                    <a:pt x="666" y="55"/>
                  </a:lnTo>
                  <a:lnTo>
                    <a:pt x="655" y="57"/>
                  </a:lnTo>
                  <a:lnTo>
                    <a:pt x="658" y="55"/>
                  </a:lnTo>
                  <a:lnTo>
                    <a:pt x="645" y="52"/>
                  </a:lnTo>
                  <a:lnTo>
                    <a:pt x="635" y="56"/>
                  </a:lnTo>
                  <a:lnTo>
                    <a:pt x="637" y="61"/>
                  </a:lnTo>
                  <a:lnTo>
                    <a:pt x="646" y="62"/>
                  </a:lnTo>
                  <a:lnTo>
                    <a:pt x="634" y="63"/>
                  </a:lnTo>
                  <a:lnTo>
                    <a:pt x="630" y="58"/>
                  </a:lnTo>
                  <a:lnTo>
                    <a:pt x="627" y="63"/>
                  </a:lnTo>
                  <a:lnTo>
                    <a:pt x="603" y="62"/>
                  </a:lnTo>
                  <a:lnTo>
                    <a:pt x="580" y="62"/>
                  </a:lnTo>
                  <a:lnTo>
                    <a:pt x="573" y="58"/>
                  </a:lnTo>
                  <a:lnTo>
                    <a:pt x="563" y="57"/>
                  </a:lnTo>
                  <a:lnTo>
                    <a:pt x="559" y="51"/>
                  </a:lnTo>
                  <a:lnTo>
                    <a:pt x="556" y="45"/>
                  </a:lnTo>
                  <a:lnTo>
                    <a:pt x="519" y="54"/>
                  </a:lnTo>
                  <a:lnTo>
                    <a:pt x="526" y="56"/>
                  </a:lnTo>
                  <a:lnTo>
                    <a:pt x="544" y="52"/>
                  </a:lnTo>
                  <a:lnTo>
                    <a:pt x="556" y="51"/>
                  </a:lnTo>
                  <a:lnTo>
                    <a:pt x="533" y="58"/>
                  </a:lnTo>
                  <a:lnTo>
                    <a:pt x="522" y="60"/>
                  </a:lnTo>
                  <a:lnTo>
                    <a:pt x="515" y="78"/>
                  </a:lnTo>
                  <a:lnTo>
                    <a:pt x="510" y="74"/>
                  </a:lnTo>
                  <a:lnTo>
                    <a:pt x="508" y="85"/>
                  </a:lnTo>
                  <a:lnTo>
                    <a:pt x="503" y="73"/>
                  </a:lnTo>
                  <a:lnTo>
                    <a:pt x="511" y="73"/>
                  </a:lnTo>
                  <a:lnTo>
                    <a:pt x="509" y="64"/>
                  </a:lnTo>
                  <a:lnTo>
                    <a:pt x="502" y="68"/>
                  </a:lnTo>
                  <a:lnTo>
                    <a:pt x="502" y="63"/>
                  </a:lnTo>
                  <a:lnTo>
                    <a:pt x="493" y="60"/>
                  </a:lnTo>
                  <a:lnTo>
                    <a:pt x="449" y="64"/>
                  </a:lnTo>
                  <a:lnTo>
                    <a:pt x="432" y="60"/>
                  </a:lnTo>
                  <a:lnTo>
                    <a:pt x="450" y="55"/>
                  </a:lnTo>
                  <a:lnTo>
                    <a:pt x="456" y="54"/>
                  </a:lnTo>
                  <a:lnTo>
                    <a:pt x="444" y="44"/>
                  </a:lnTo>
                  <a:lnTo>
                    <a:pt x="437" y="45"/>
                  </a:lnTo>
                  <a:lnTo>
                    <a:pt x="406" y="38"/>
                  </a:lnTo>
                  <a:lnTo>
                    <a:pt x="377" y="31"/>
                  </a:lnTo>
                  <a:lnTo>
                    <a:pt x="360" y="38"/>
                  </a:lnTo>
                  <a:lnTo>
                    <a:pt x="354" y="37"/>
                  </a:lnTo>
                  <a:lnTo>
                    <a:pt x="359" y="33"/>
                  </a:lnTo>
                  <a:lnTo>
                    <a:pt x="363" y="26"/>
                  </a:lnTo>
                  <a:lnTo>
                    <a:pt x="358" y="28"/>
                  </a:lnTo>
                  <a:lnTo>
                    <a:pt x="353" y="33"/>
                  </a:lnTo>
                  <a:lnTo>
                    <a:pt x="346" y="36"/>
                  </a:lnTo>
                  <a:lnTo>
                    <a:pt x="340" y="39"/>
                  </a:lnTo>
                  <a:lnTo>
                    <a:pt x="335" y="28"/>
                  </a:lnTo>
                  <a:lnTo>
                    <a:pt x="330" y="21"/>
                  </a:lnTo>
                  <a:lnTo>
                    <a:pt x="331" y="25"/>
                  </a:lnTo>
                  <a:lnTo>
                    <a:pt x="306" y="33"/>
                  </a:lnTo>
                  <a:lnTo>
                    <a:pt x="307" y="31"/>
                  </a:lnTo>
                  <a:lnTo>
                    <a:pt x="281" y="34"/>
                  </a:lnTo>
                  <a:lnTo>
                    <a:pt x="307" y="26"/>
                  </a:lnTo>
                  <a:lnTo>
                    <a:pt x="288" y="28"/>
                  </a:lnTo>
                  <a:lnTo>
                    <a:pt x="259" y="36"/>
                  </a:lnTo>
                  <a:lnTo>
                    <a:pt x="229" y="44"/>
                  </a:lnTo>
                  <a:lnTo>
                    <a:pt x="226" y="48"/>
                  </a:lnTo>
                  <a:lnTo>
                    <a:pt x="216" y="46"/>
                  </a:lnTo>
                  <a:lnTo>
                    <a:pt x="214" y="49"/>
                  </a:lnTo>
                  <a:lnTo>
                    <a:pt x="190" y="42"/>
                  </a:lnTo>
                  <a:lnTo>
                    <a:pt x="167" y="33"/>
                  </a:lnTo>
                  <a:lnTo>
                    <a:pt x="145" y="51"/>
                  </a:lnTo>
                  <a:lnTo>
                    <a:pt x="124" y="69"/>
                  </a:lnTo>
                  <a:lnTo>
                    <a:pt x="102" y="87"/>
                  </a:lnTo>
                  <a:lnTo>
                    <a:pt x="81" y="105"/>
                  </a:lnTo>
                  <a:lnTo>
                    <a:pt x="61" y="124"/>
                  </a:lnTo>
                  <a:lnTo>
                    <a:pt x="41" y="144"/>
                  </a:lnTo>
                  <a:lnTo>
                    <a:pt x="21" y="163"/>
                  </a:lnTo>
                  <a:lnTo>
                    <a:pt x="0" y="181"/>
                  </a:lnTo>
                  <a:lnTo>
                    <a:pt x="25" y="181"/>
                  </a:lnTo>
                  <a:lnTo>
                    <a:pt x="19" y="184"/>
                  </a:lnTo>
                  <a:lnTo>
                    <a:pt x="22" y="188"/>
                  </a:lnTo>
                  <a:lnTo>
                    <a:pt x="22" y="205"/>
                  </a:lnTo>
                  <a:lnTo>
                    <a:pt x="34" y="200"/>
                  </a:lnTo>
                  <a:lnTo>
                    <a:pt x="43" y="195"/>
                  </a:lnTo>
                  <a:lnTo>
                    <a:pt x="61" y="189"/>
                  </a:lnTo>
                  <a:lnTo>
                    <a:pt x="66" y="207"/>
                  </a:lnTo>
                  <a:lnTo>
                    <a:pt x="63" y="223"/>
                  </a:lnTo>
                  <a:lnTo>
                    <a:pt x="59" y="238"/>
                  </a:lnTo>
                  <a:lnTo>
                    <a:pt x="66" y="247"/>
                  </a:lnTo>
                  <a:lnTo>
                    <a:pt x="72" y="254"/>
                  </a:lnTo>
                  <a:lnTo>
                    <a:pt x="58" y="270"/>
                  </a:lnTo>
                  <a:lnTo>
                    <a:pt x="71" y="259"/>
                  </a:lnTo>
                  <a:lnTo>
                    <a:pt x="71" y="262"/>
                  </a:lnTo>
                  <a:lnTo>
                    <a:pt x="59" y="270"/>
                  </a:lnTo>
                  <a:lnTo>
                    <a:pt x="61" y="270"/>
                  </a:lnTo>
                  <a:lnTo>
                    <a:pt x="54" y="276"/>
                  </a:lnTo>
                  <a:lnTo>
                    <a:pt x="49" y="276"/>
                  </a:lnTo>
                  <a:lnTo>
                    <a:pt x="49" y="282"/>
                  </a:lnTo>
                  <a:lnTo>
                    <a:pt x="47" y="277"/>
                  </a:lnTo>
                  <a:lnTo>
                    <a:pt x="46" y="284"/>
                  </a:lnTo>
                  <a:lnTo>
                    <a:pt x="53" y="284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5" y="285"/>
                  </a:lnTo>
                  <a:lnTo>
                    <a:pt x="47" y="297"/>
                  </a:lnTo>
                  <a:lnTo>
                    <a:pt x="65" y="286"/>
                  </a:lnTo>
                  <a:lnTo>
                    <a:pt x="58" y="296"/>
                  </a:lnTo>
                  <a:lnTo>
                    <a:pt x="61" y="298"/>
                  </a:lnTo>
                  <a:lnTo>
                    <a:pt x="54" y="296"/>
                  </a:lnTo>
                  <a:lnTo>
                    <a:pt x="52" y="307"/>
                  </a:lnTo>
                  <a:lnTo>
                    <a:pt x="55" y="306"/>
                  </a:lnTo>
                  <a:lnTo>
                    <a:pt x="45" y="316"/>
                  </a:lnTo>
                  <a:lnTo>
                    <a:pt x="51" y="313"/>
                  </a:lnTo>
                  <a:lnTo>
                    <a:pt x="49" y="318"/>
                  </a:lnTo>
                  <a:lnTo>
                    <a:pt x="70" y="307"/>
                  </a:lnTo>
                  <a:lnTo>
                    <a:pt x="64" y="315"/>
                  </a:lnTo>
                  <a:lnTo>
                    <a:pt x="63" y="321"/>
                  </a:lnTo>
                  <a:lnTo>
                    <a:pt x="60" y="315"/>
                  </a:lnTo>
                  <a:lnTo>
                    <a:pt x="45" y="325"/>
                  </a:lnTo>
                  <a:lnTo>
                    <a:pt x="45" y="328"/>
                  </a:lnTo>
                  <a:lnTo>
                    <a:pt x="49" y="326"/>
                  </a:lnTo>
                  <a:lnTo>
                    <a:pt x="59" y="327"/>
                  </a:lnTo>
                  <a:lnTo>
                    <a:pt x="43" y="331"/>
                  </a:lnTo>
                  <a:lnTo>
                    <a:pt x="40" y="332"/>
                  </a:lnTo>
                  <a:lnTo>
                    <a:pt x="46" y="333"/>
                  </a:lnTo>
                  <a:lnTo>
                    <a:pt x="37" y="337"/>
                  </a:lnTo>
                  <a:lnTo>
                    <a:pt x="48" y="340"/>
                  </a:lnTo>
                  <a:lnTo>
                    <a:pt x="52" y="338"/>
                  </a:lnTo>
                  <a:lnTo>
                    <a:pt x="55" y="339"/>
                  </a:lnTo>
                  <a:lnTo>
                    <a:pt x="51" y="342"/>
                  </a:lnTo>
                  <a:lnTo>
                    <a:pt x="57" y="342"/>
                  </a:lnTo>
                  <a:lnTo>
                    <a:pt x="52" y="344"/>
                  </a:lnTo>
                  <a:lnTo>
                    <a:pt x="64" y="340"/>
                  </a:lnTo>
                  <a:lnTo>
                    <a:pt x="66" y="338"/>
                  </a:lnTo>
                  <a:lnTo>
                    <a:pt x="59" y="344"/>
                  </a:lnTo>
                  <a:lnTo>
                    <a:pt x="53" y="344"/>
                  </a:lnTo>
                  <a:lnTo>
                    <a:pt x="52" y="348"/>
                  </a:lnTo>
                  <a:lnTo>
                    <a:pt x="61" y="344"/>
                  </a:lnTo>
                  <a:lnTo>
                    <a:pt x="61" y="348"/>
                  </a:lnTo>
                  <a:lnTo>
                    <a:pt x="71" y="342"/>
                  </a:lnTo>
                  <a:lnTo>
                    <a:pt x="66" y="350"/>
                  </a:lnTo>
                  <a:lnTo>
                    <a:pt x="76" y="346"/>
                  </a:lnTo>
                  <a:lnTo>
                    <a:pt x="63" y="355"/>
                  </a:lnTo>
                  <a:lnTo>
                    <a:pt x="70" y="358"/>
                  </a:lnTo>
                  <a:lnTo>
                    <a:pt x="77" y="351"/>
                  </a:lnTo>
                  <a:lnTo>
                    <a:pt x="72" y="362"/>
                  </a:lnTo>
                  <a:lnTo>
                    <a:pt x="75" y="362"/>
                  </a:lnTo>
                  <a:lnTo>
                    <a:pt x="69" y="362"/>
                  </a:lnTo>
                  <a:lnTo>
                    <a:pt x="75" y="364"/>
                  </a:lnTo>
                  <a:lnTo>
                    <a:pt x="81" y="362"/>
                  </a:lnTo>
                  <a:lnTo>
                    <a:pt x="76" y="367"/>
                  </a:lnTo>
                  <a:lnTo>
                    <a:pt x="81" y="368"/>
                  </a:lnTo>
                  <a:lnTo>
                    <a:pt x="75" y="370"/>
                  </a:lnTo>
                  <a:lnTo>
                    <a:pt x="79" y="373"/>
                  </a:lnTo>
                  <a:lnTo>
                    <a:pt x="103" y="373"/>
                  </a:lnTo>
                  <a:lnTo>
                    <a:pt x="127" y="373"/>
                  </a:lnTo>
                  <a:lnTo>
                    <a:pt x="151" y="373"/>
                  </a:lnTo>
                  <a:lnTo>
                    <a:pt x="175" y="373"/>
                  </a:lnTo>
                  <a:lnTo>
                    <a:pt x="199" y="373"/>
                  </a:lnTo>
                  <a:lnTo>
                    <a:pt x="223" y="373"/>
                  </a:lnTo>
                  <a:lnTo>
                    <a:pt x="247" y="373"/>
                  </a:lnTo>
                  <a:lnTo>
                    <a:pt x="271" y="373"/>
                  </a:lnTo>
                  <a:lnTo>
                    <a:pt x="295" y="373"/>
                  </a:lnTo>
                  <a:lnTo>
                    <a:pt x="319" y="373"/>
                  </a:lnTo>
                  <a:lnTo>
                    <a:pt x="342" y="373"/>
                  </a:lnTo>
                  <a:lnTo>
                    <a:pt x="366" y="373"/>
                  </a:lnTo>
                  <a:lnTo>
                    <a:pt x="390" y="373"/>
                  </a:lnTo>
                  <a:lnTo>
                    <a:pt x="414" y="373"/>
                  </a:lnTo>
                  <a:lnTo>
                    <a:pt x="438" y="373"/>
                  </a:lnTo>
                  <a:lnTo>
                    <a:pt x="462" y="373"/>
                  </a:lnTo>
                  <a:lnTo>
                    <a:pt x="468" y="367"/>
                  </a:lnTo>
                  <a:lnTo>
                    <a:pt x="467" y="376"/>
                  </a:lnTo>
                  <a:lnTo>
                    <a:pt x="483" y="380"/>
                  </a:lnTo>
                  <a:lnTo>
                    <a:pt x="503" y="388"/>
                  </a:lnTo>
                  <a:lnTo>
                    <a:pt x="515" y="386"/>
                  </a:lnTo>
                  <a:lnTo>
                    <a:pt x="527" y="391"/>
                  </a:lnTo>
                  <a:lnTo>
                    <a:pt x="546" y="386"/>
                  </a:lnTo>
                  <a:lnTo>
                    <a:pt x="558" y="394"/>
                  </a:lnTo>
                  <a:lnTo>
                    <a:pt x="570" y="402"/>
                  </a:lnTo>
                  <a:lnTo>
                    <a:pt x="582" y="409"/>
                  </a:lnTo>
                  <a:lnTo>
                    <a:pt x="594" y="417"/>
                  </a:lnTo>
                  <a:lnTo>
                    <a:pt x="595" y="424"/>
                  </a:lnTo>
                  <a:lnTo>
                    <a:pt x="600" y="423"/>
                  </a:lnTo>
                  <a:lnTo>
                    <a:pt x="599" y="428"/>
                  </a:lnTo>
                  <a:lnTo>
                    <a:pt x="610" y="436"/>
                  </a:lnTo>
                  <a:lnTo>
                    <a:pt x="606" y="452"/>
                  </a:lnTo>
                  <a:lnTo>
                    <a:pt x="604" y="469"/>
                  </a:lnTo>
                  <a:lnTo>
                    <a:pt x="597" y="478"/>
                  </a:lnTo>
                  <a:lnTo>
                    <a:pt x="579" y="495"/>
                  </a:lnTo>
                  <a:lnTo>
                    <a:pt x="583" y="502"/>
                  </a:lnTo>
                  <a:lnTo>
                    <a:pt x="599" y="496"/>
                  </a:lnTo>
                  <a:lnTo>
                    <a:pt x="613" y="492"/>
                  </a:lnTo>
                  <a:lnTo>
                    <a:pt x="629" y="487"/>
                  </a:lnTo>
                  <a:lnTo>
                    <a:pt x="645" y="482"/>
                  </a:lnTo>
                  <a:lnTo>
                    <a:pt x="646" y="470"/>
                  </a:lnTo>
                  <a:lnTo>
                    <a:pt x="663" y="469"/>
                  </a:lnTo>
                  <a:lnTo>
                    <a:pt x="681" y="468"/>
                  </a:lnTo>
                  <a:lnTo>
                    <a:pt x="695" y="457"/>
                  </a:lnTo>
                  <a:lnTo>
                    <a:pt x="709" y="446"/>
                  </a:lnTo>
                  <a:lnTo>
                    <a:pt x="737" y="445"/>
                  </a:lnTo>
                  <a:lnTo>
                    <a:pt x="765" y="442"/>
                  </a:lnTo>
                  <a:lnTo>
                    <a:pt x="774" y="436"/>
                  </a:lnTo>
                  <a:lnTo>
                    <a:pt x="787" y="426"/>
                  </a:lnTo>
                  <a:lnTo>
                    <a:pt x="799" y="412"/>
                  </a:lnTo>
                  <a:lnTo>
                    <a:pt x="813" y="400"/>
                  </a:lnTo>
                  <a:lnTo>
                    <a:pt x="814" y="403"/>
                  </a:lnTo>
                  <a:lnTo>
                    <a:pt x="820" y="403"/>
                  </a:lnTo>
                  <a:lnTo>
                    <a:pt x="829" y="406"/>
                  </a:lnTo>
                  <a:lnTo>
                    <a:pt x="823" y="428"/>
                  </a:lnTo>
                  <a:lnTo>
                    <a:pt x="827" y="440"/>
                  </a:lnTo>
                  <a:lnTo>
                    <a:pt x="831" y="442"/>
                  </a:lnTo>
                  <a:lnTo>
                    <a:pt x="844" y="436"/>
                  </a:lnTo>
                  <a:lnTo>
                    <a:pt x="843" y="438"/>
                  </a:lnTo>
                  <a:lnTo>
                    <a:pt x="863" y="432"/>
                  </a:lnTo>
                  <a:lnTo>
                    <a:pt x="867" y="424"/>
                  </a:lnTo>
                  <a:lnTo>
                    <a:pt x="868" y="428"/>
                  </a:lnTo>
                  <a:lnTo>
                    <a:pt x="871" y="428"/>
                  </a:lnTo>
                  <a:lnTo>
                    <a:pt x="861" y="435"/>
                  </a:lnTo>
                  <a:lnTo>
                    <a:pt x="882" y="436"/>
                  </a:lnTo>
                  <a:lnTo>
                    <a:pt x="869" y="441"/>
                  </a:lnTo>
                  <a:lnTo>
                    <a:pt x="868" y="438"/>
                  </a:lnTo>
                  <a:lnTo>
                    <a:pt x="846" y="448"/>
                  </a:lnTo>
                  <a:lnTo>
                    <a:pt x="850" y="447"/>
                  </a:lnTo>
                  <a:lnTo>
                    <a:pt x="837" y="453"/>
                  </a:lnTo>
                  <a:lnTo>
                    <a:pt x="841" y="451"/>
                  </a:lnTo>
                  <a:lnTo>
                    <a:pt x="834" y="459"/>
                  </a:lnTo>
                  <a:lnTo>
                    <a:pt x="839" y="469"/>
                  </a:lnTo>
                  <a:lnTo>
                    <a:pt x="847" y="466"/>
                  </a:lnTo>
                  <a:lnTo>
                    <a:pt x="868" y="450"/>
                  </a:lnTo>
                  <a:lnTo>
                    <a:pt x="870" y="452"/>
                  </a:lnTo>
                  <a:lnTo>
                    <a:pt x="875" y="450"/>
                  </a:lnTo>
                  <a:lnTo>
                    <a:pt x="877" y="451"/>
                  </a:lnTo>
                  <a:lnTo>
                    <a:pt x="895" y="445"/>
                  </a:lnTo>
                  <a:lnTo>
                    <a:pt x="913" y="439"/>
                  </a:lnTo>
                  <a:lnTo>
                    <a:pt x="909" y="436"/>
                  </a:lnTo>
                  <a:lnTo>
                    <a:pt x="913" y="435"/>
                  </a:lnTo>
                  <a:lnTo>
                    <a:pt x="906" y="428"/>
                  </a:lnTo>
                  <a:lnTo>
                    <a:pt x="900" y="430"/>
                  </a:lnTo>
                  <a:lnTo>
                    <a:pt x="888" y="429"/>
                  </a:lnTo>
                  <a:lnTo>
                    <a:pt x="879" y="424"/>
                  </a:lnTo>
                  <a:lnTo>
                    <a:pt x="871" y="422"/>
                  </a:lnTo>
                  <a:lnTo>
                    <a:pt x="871" y="409"/>
                  </a:lnTo>
                  <a:lnTo>
                    <a:pt x="865" y="408"/>
                  </a:lnTo>
                  <a:lnTo>
                    <a:pt x="876" y="396"/>
                  </a:lnTo>
                  <a:lnTo>
                    <a:pt x="864" y="397"/>
                  </a:lnTo>
                  <a:lnTo>
                    <a:pt x="863" y="393"/>
                  </a:lnTo>
                  <a:lnTo>
                    <a:pt x="850" y="391"/>
                  </a:lnTo>
                  <a:lnTo>
                    <a:pt x="853" y="390"/>
                  </a:lnTo>
                  <a:lnTo>
                    <a:pt x="868" y="390"/>
                  </a:lnTo>
                  <a:lnTo>
                    <a:pt x="886" y="384"/>
                  </a:lnTo>
                  <a:lnTo>
                    <a:pt x="887" y="378"/>
                  </a:lnTo>
                  <a:lnTo>
                    <a:pt x="891" y="378"/>
                  </a:lnTo>
                  <a:lnTo>
                    <a:pt x="889" y="374"/>
                  </a:lnTo>
                  <a:lnTo>
                    <a:pt x="874" y="368"/>
                  </a:lnTo>
                  <a:lnTo>
                    <a:pt x="853" y="374"/>
                  </a:lnTo>
                  <a:lnTo>
                    <a:pt x="833" y="380"/>
                  </a:lnTo>
                  <a:lnTo>
                    <a:pt x="819" y="390"/>
                  </a:lnTo>
                  <a:lnTo>
                    <a:pt x="803" y="399"/>
                  </a:lnTo>
                  <a:lnTo>
                    <a:pt x="781" y="411"/>
                  </a:lnTo>
                  <a:lnTo>
                    <a:pt x="796" y="399"/>
                  </a:lnTo>
                  <a:lnTo>
                    <a:pt x="809" y="388"/>
                  </a:lnTo>
                  <a:lnTo>
                    <a:pt x="793" y="382"/>
                  </a:lnTo>
                  <a:lnTo>
                    <a:pt x="808" y="388"/>
                  </a:lnTo>
                  <a:lnTo>
                    <a:pt x="828" y="374"/>
                  </a:lnTo>
                  <a:lnTo>
                    <a:pt x="850" y="367"/>
                  </a:lnTo>
                  <a:lnTo>
                    <a:pt x="865" y="352"/>
                  </a:lnTo>
                  <a:lnTo>
                    <a:pt x="895" y="352"/>
                  </a:lnTo>
                  <a:lnTo>
                    <a:pt x="925" y="351"/>
                  </a:lnTo>
                  <a:lnTo>
                    <a:pt x="953" y="351"/>
                  </a:lnTo>
                  <a:lnTo>
                    <a:pt x="978" y="337"/>
                  </a:lnTo>
                  <a:lnTo>
                    <a:pt x="1002" y="331"/>
                  </a:lnTo>
                  <a:lnTo>
                    <a:pt x="1029" y="318"/>
                  </a:lnTo>
                  <a:lnTo>
                    <a:pt x="1021" y="314"/>
                  </a:lnTo>
                  <a:lnTo>
                    <a:pt x="1029" y="313"/>
                  </a:lnTo>
                  <a:lnTo>
                    <a:pt x="1019" y="310"/>
                  </a:lnTo>
                  <a:lnTo>
                    <a:pt x="1026" y="309"/>
                  </a:lnTo>
                  <a:lnTo>
                    <a:pt x="1026" y="307"/>
                  </a:lnTo>
                  <a:lnTo>
                    <a:pt x="1029" y="302"/>
                  </a:lnTo>
                  <a:lnTo>
                    <a:pt x="1031" y="297"/>
                  </a:lnTo>
                  <a:lnTo>
                    <a:pt x="1021" y="292"/>
                  </a:lnTo>
                  <a:lnTo>
                    <a:pt x="1023" y="291"/>
                  </a:lnTo>
                  <a:lnTo>
                    <a:pt x="1013" y="294"/>
                  </a:lnTo>
                  <a:lnTo>
                    <a:pt x="1015" y="284"/>
                  </a:lnTo>
                  <a:lnTo>
                    <a:pt x="1003" y="285"/>
                  </a:lnTo>
                  <a:lnTo>
                    <a:pt x="1009" y="285"/>
                  </a:lnTo>
                  <a:lnTo>
                    <a:pt x="988" y="292"/>
                  </a:lnTo>
                  <a:lnTo>
                    <a:pt x="970" y="298"/>
                  </a:lnTo>
                  <a:lnTo>
                    <a:pt x="976" y="295"/>
                  </a:lnTo>
                  <a:lnTo>
                    <a:pt x="969" y="291"/>
                  </a:lnTo>
                  <a:lnTo>
                    <a:pt x="978" y="292"/>
                  </a:lnTo>
                  <a:lnTo>
                    <a:pt x="1003" y="283"/>
                  </a:lnTo>
                  <a:lnTo>
                    <a:pt x="987" y="286"/>
                  </a:lnTo>
                  <a:lnTo>
                    <a:pt x="1018" y="277"/>
                  </a:lnTo>
                  <a:lnTo>
                    <a:pt x="999" y="270"/>
                  </a:lnTo>
                  <a:lnTo>
                    <a:pt x="994" y="270"/>
                  </a:lnTo>
                  <a:lnTo>
                    <a:pt x="999" y="266"/>
                  </a:lnTo>
                  <a:lnTo>
                    <a:pt x="987" y="272"/>
                  </a:lnTo>
                  <a:lnTo>
                    <a:pt x="993" y="267"/>
                  </a:lnTo>
                  <a:lnTo>
                    <a:pt x="991" y="266"/>
                  </a:lnTo>
                  <a:lnTo>
                    <a:pt x="984" y="268"/>
                  </a:lnTo>
                  <a:lnTo>
                    <a:pt x="987" y="265"/>
                  </a:lnTo>
                  <a:lnTo>
                    <a:pt x="978" y="268"/>
                  </a:lnTo>
                  <a:lnTo>
                    <a:pt x="982" y="266"/>
                  </a:lnTo>
                  <a:lnTo>
                    <a:pt x="984" y="262"/>
                  </a:lnTo>
                  <a:lnTo>
                    <a:pt x="985" y="256"/>
                  </a:lnTo>
                  <a:lnTo>
                    <a:pt x="981" y="260"/>
                  </a:lnTo>
                  <a:lnTo>
                    <a:pt x="982" y="258"/>
                  </a:lnTo>
                  <a:lnTo>
                    <a:pt x="976" y="250"/>
                  </a:lnTo>
                  <a:lnTo>
                    <a:pt x="967" y="248"/>
                  </a:lnTo>
                  <a:lnTo>
                    <a:pt x="975" y="248"/>
                  </a:lnTo>
                  <a:lnTo>
                    <a:pt x="970" y="244"/>
                  </a:lnTo>
                  <a:lnTo>
                    <a:pt x="973" y="243"/>
                  </a:lnTo>
                  <a:lnTo>
                    <a:pt x="969" y="242"/>
                  </a:lnTo>
                  <a:lnTo>
                    <a:pt x="972" y="242"/>
                  </a:lnTo>
                  <a:lnTo>
                    <a:pt x="966" y="238"/>
                  </a:lnTo>
                  <a:lnTo>
                    <a:pt x="969" y="238"/>
                  </a:lnTo>
                  <a:lnTo>
                    <a:pt x="973" y="241"/>
                  </a:lnTo>
                  <a:lnTo>
                    <a:pt x="983" y="235"/>
                  </a:lnTo>
                  <a:lnTo>
                    <a:pt x="978" y="230"/>
                  </a:lnTo>
                  <a:lnTo>
                    <a:pt x="975" y="228"/>
                  </a:lnTo>
                  <a:lnTo>
                    <a:pt x="979" y="223"/>
                  </a:lnTo>
                  <a:lnTo>
                    <a:pt x="975" y="219"/>
                  </a:lnTo>
                  <a:lnTo>
                    <a:pt x="973" y="217"/>
                  </a:lnTo>
                  <a:lnTo>
                    <a:pt x="966" y="218"/>
                  </a:lnTo>
                  <a:lnTo>
                    <a:pt x="976" y="214"/>
                  </a:lnTo>
                  <a:lnTo>
                    <a:pt x="975" y="211"/>
                  </a:lnTo>
                  <a:lnTo>
                    <a:pt x="963" y="214"/>
                  </a:lnTo>
                  <a:lnTo>
                    <a:pt x="976" y="206"/>
                  </a:lnTo>
                  <a:lnTo>
                    <a:pt x="971" y="202"/>
                  </a:lnTo>
                  <a:lnTo>
                    <a:pt x="966" y="202"/>
                  </a:lnTo>
                  <a:lnTo>
                    <a:pt x="971" y="198"/>
                  </a:lnTo>
                  <a:lnTo>
                    <a:pt x="969" y="195"/>
                  </a:lnTo>
                  <a:lnTo>
                    <a:pt x="965" y="188"/>
                  </a:lnTo>
                  <a:lnTo>
                    <a:pt x="965" y="184"/>
                  </a:lnTo>
                  <a:lnTo>
                    <a:pt x="960" y="186"/>
                  </a:lnTo>
                  <a:lnTo>
                    <a:pt x="964" y="182"/>
                  </a:lnTo>
                  <a:lnTo>
                    <a:pt x="955" y="186"/>
                  </a:lnTo>
                  <a:lnTo>
                    <a:pt x="955" y="190"/>
                  </a:lnTo>
                  <a:lnTo>
                    <a:pt x="948" y="190"/>
                  </a:lnTo>
                  <a:lnTo>
                    <a:pt x="952" y="195"/>
                  </a:lnTo>
                  <a:lnTo>
                    <a:pt x="947" y="198"/>
                  </a:lnTo>
                  <a:lnTo>
                    <a:pt x="942" y="201"/>
                  </a:lnTo>
                  <a:lnTo>
                    <a:pt x="935" y="208"/>
                  </a:lnTo>
                  <a:lnTo>
                    <a:pt x="933" y="213"/>
                  </a:lnTo>
                  <a:lnTo>
                    <a:pt x="930" y="206"/>
                  </a:lnTo>
                  <a:lnTo>
                    <a:pt x="917" y="213"/>
                  </a:lnTo>
                  <a:lnTo>
                    <a:pt x="907" y="220"/>
                  </a:lnTo>
                  <a:lnTo>
                    <a:pt x="909" y="214"/>
                  </a:lnTo>
                  <a:lnTo>
                    <a:pt x="904" y="217"/>
                  </a:lnTo>
                  <a:lnTo>
                    <a:pt x="906" y="211"/>
                  </a:lnTo>
                  <a:lnTo>
                    <a:pt x="899" y="219"/>
                  </a:lnTo>
                  <a:lnTo>
                    <a:pt x="885" y="223"/>
                  </a:lnTo>
                  <a:lnTo>
                    <a:pt x="904" y="214"/>
                  </a:lnTo>
                  <a:lnTo>
                    <a:pt x="901" y="204"/>
                  </a:lnTo>
                  <a:lnTo>
                    <a:pt x="885" y="207"/>
                  </a:lnTo>
                  <a:lnTo>
                    <a:pt x="881" y="207"/>
                  </a:lnTo>
                  <a:lnTo>
                    <a:pt x="887" y="204"/>
                  </a:lnTo>
                  <a:lnTo>
                    <a:pt x="892" y="205"/>
                  </a:lnTo>
                  <a:lnTo>
                    <a:pt x="897" y="196"/>
                  </a:lnTo>
                  <a:lnTo>
                    <a:pt x="893" y="194"/>
                  </a:lnTo>
                  <a:lnTo>
                    <a:pt x="898" y="187"/>
                  </a:lnTo>
                  <a:lnTo>
                    <a:pt x="882" y="184"/>
                  </a:lnTo>
                  <a:lnTo>
                    <a:pt x="901" y="183"/>
                  </a:lnTo>
                  <a:lnTo>
                    <a:pt x="904" y="175"/>
                  </a:lnTo>
                  <a:lnTo>
                    <a:pt x="906" y="171"/>
                  </a:lnTo>
                  <a:lnTo>
                    <a:pt x="901" y="171"/>
                  </a:lnTo>
                  <a:lnTo>
                    <a:pt x="883" y="164"/>
                  </a:lnTo>
                  <a:lnTo>
                    <a:pt x="888" y="159"/>
                  </a:lnTo>
                  <a:lnTo>
                    <a:pt x="883" y="160"/>
                  </a:lnTo>
                  <a:lnTo>
                    <a:pt x="879" y="154"/>
                  </a:lnTo>
                  <a:lnTo>
                    <a:pt x="880" y="152"/>
                  </a:lnTo>
                  <a:lnTo>
                    <a:pt x="868" y="146"/>
                  </a:lnTo>
                  <a:lnTo>
                    <a:pt x="853" y="151"/>
                  </a:lnTo>
                  <a:lnTo>
                    <a:pt x="839" y="151"/>
                  </a:lnTo>
                  <a:lnTo>
                    <a:pt x="844" y="150"/>
                  </a:lnTo>
                  <a:lnTo>
                    <a:pt x="820" y="146"/>
                  </a:lnTo>
                  <a:lnTo>
                    <a:pt x="809" y="158"/>
                  </a:lnTo>
                  <a:lnTo>
                    <a:pt x="810" y="163"/>
                  </a:lnTo>
                  <a:lnTo>
                    <a:pt x="802" y="174"/>
                  </a:lnTo>
                  <a:lnTo>
                    <a:pt x="805" y="174"/>
                  </a:lnTo>
                  <a:lnTo>
                    <a:pt x="802" y="186"/>
                  </a:lnTo>
                  <a:lnTo>
                    <a:pt x="796" y="192"/>
                  </a:lnTo>
                  <a:lnTo>
                    <a:pt x="793" y="193"/>
                  </a:lnTo>
                  <a:lnTo>
                    <a:pt x="773" y="210"/>
                  </a:lnTo>
                  <a:lnTo>
                    <a:pt x="787" y="225"/>
                  </a:lnTo>
                  <a:lnTo>
                    <a:pt x="779" y="240"/>
                  </a:lnTo>
                  <a:lnTo>
                    <a:pt x="772" y="254"/>
                  </a:lnTo>
                  <a:lnTo>
                    <a:pt x="753" y="264"/>
                  </a:lnTo>
                  <a:lnTo>
                    <a:pt x="733" y="272"/>
                  </a:lnTo>
                  <a:lnTo>
                    <a:pt x="724" y="276"/>
                  </a:lnTo>
                  <a:lnTo>
                    <a:pt x="725" y="288"/>
                  </a:lnTo>
                  <a:lnTo>
                    <a:pt x="720" y="312"/>
                  </a:lnTo>
                  <a:lnTo>
                    <a:pt x="713" y="321"/>
                  </a:lnTo>
                  <a:lnTo>
                    <a:pt x="708" y="330"/>
                  </a:lnTo>
                  <a:lnTo>
                    <a:pt x="705" y="333"/>
                  </a:lnTo>
                  <a:lnTo>
                    <a:pt x="702" y="327"/>
                  </a:lnTo>
                  <a:lnTo>
                    <a:pt x="693" y="338"/>
                  </a:lnTo>
                  <a:lnTo>
                    <a:pt x="695" y="343"/>
                  </a:lnTo>
                  <a:lnTo>
                    <a:pt x="685" y="332"/>
                  </a:lnTo>
                  <a:lnTo>
                    <a:pt x="675" y="338"/>
                  </a:lnTo>
                  <a:lnTo>
                    <a:pt x="685" y="330"/>
                  </a:lnTo>
                  <a:lnTo>
                    <a:pt x="675" y="318"/>
                  </a:lnTo>
                  <a:lnTo>
                    <a:pt x="677" y="313"/>
                  </a:lnTo>
                  <a:lnTo>
                    <a:pt x="676" y="301"/>
                  </a:lnTo>
                  <a:lnTo>
                    <a:pt x="682" y="284"/>
                  </a:lnTo>
                  <a:lnTo>
                    <a:pt x="689" y="267"/>
                  </a:lnTo>
                  <a:lnTo>
                    <a:pt x="672" y="266"/>
                  </a:lnTo>
                  <a:lnTo>
                    <a:pt x="655" y="266"/>
                  </a:lnTo>
                  <a:lnTo>
                    <a:pt x="651" y="268"/>
                  </a:lnTo>
                  <a:lnTo>
                    <a:pt x="657" y="264"/>
                  </a:lnTo>
                  <a:lnTo>
                    <a:pt x="645" y="258"/>
                  </a:lnTo>
                  <a:lnTo>
                    <a:pt x="631" y="252"/>
                  </a:lnTo>
                  <a:lnTo>
                    <a:pt x="617" y="237"/>
                  </a:lnTo>
                  <a:lnTo>
                    <a:pt x="599" y="231"/>
                  </a:lnTo>
                  <a:lnTo>
                    <a:pt x="576" y="237"/>
                  </a:lnTo>
                  <a:lnTo>
                    <a:pt x="577" y="236"/>
                  </a:lnTo>
                  <a:lnTo>
                    <a:pt x="574" y="237"/>
                  </a:lnTo>
                  <a:lnTo>
                    <a:pt x="585" y="217"/>
                  </a:lnTo>
                  <a:lnTo>
                    <a:pt x="583" y="207"/>
                  </a:lnTo>
                  <a:lnTo>
                    <a:pt x="571" y="210"/>
                  </a:lnTo>
                  <a:lnTo>
                    <a:pt x="567" y="216"/>
                  </a:lnTo>
                  <a:lnTo>
                    <a:pt x="571" y="207"/>
                  </a:lnTo>
                  <a:lnTo>
                    <a:pt x="570" y="201"/>
                  </a:lnTo>
                  <a:lnTo>
                    <a:pt x="588" y="177"/>
                  </a:lnTo>
                  <a:lnTo>
                    <a:pt x="616" y="159"/>
                  </a:lnTo>
                  <a:lnTo>
                    <a:pt x="617" y="154"/>
                  </a:lnTo>
                  <a:lnTo>
                    <a:pt x="630" y="150"/>
                  </a:lnTo>
                  <a:lnTo>
                    <a:pt x="628" y="148"/>
                  </a:lnTo>
                  <a:lnTo>
                    <a:pt x="633" y="150"/>
                  </a:lnTo>
                  <a:lnTo>
                    <a:pt x="639" y="145"/>
                  </a:lnTo>
                  <a:lnTo>
                    <a:pt x="646" y="144"/>
                  </a:lnTo>
                  <a:lnTo>
                    <a:pt x="647" y="140"/>
                  </a:lnTo>
                  <a:lnTo>
                    <a:pt x="667" y="136"/>
                  </a:lnTo>
                  <a:lnTo>
                    <a:pt x="669" y="132"/>
                  </a:lnTo>
                  <a:lnTo>
                    <a:pt x="654" y="128"/>
                  </a:lnTo>
                  <a:lnTo>
                    <a:pt x="657" y="127"/>
                  </a:lnTo>
                  <a:lnTo>
                    <a:pt x="642" y="124"/>
                  </a:lnTo>
                  <a:lnTo>
                    <a:pt x="642" y="120"/>
                  </a:lnTo>
                  <a:lnTo>
                    <a:pt x="660" y="123"/>
                  </a:lnTo>
                  <a:lnTo>
                    <a:pt x="679" y="127"/>
                  </a:lnTo>
                  <a:lnTo>
                    <a:pt x="685" y="122"/>
                  </a:lnTo>
                  <a:lnTo>
                    <a:pt x="689" y="120"/>
                  </a:lnTo>
                  <a:lnTo>
                    <a:pt x="696" y="122"/>
                  </a:lnTo>
                  <a:lnTo>
                    <a:pt x="696" y="118"/>
                  </a:lnTo>
                  <a:lnTo>
                    <a:pt x="703" y="121"/>
                  </a:lnTo>
                  <a:lnTo>
                    <a:pt x="731" y="106"/>
                  </a:lnTo>
                  <a:lnTo>
                    <a:pt x="735" y="102"/>
                  </a:lnTo>
                  <a:lnTo>
                    <a:pt x="709" y="98"/>
                  </a:lnTo>
                  <a:lnTo>
                    <a:pt x="694" y="91"/>
                  </a:lnTo>
                  <a:lnTo>
                    <a:pt x="723" y="96"/>
                  </a:lnTo>
                  <a:lnTo>
                    <a:pt x="731" y="100"/>
                  </a:lnTo>
                  <a:lnTo>
                    <a:pt x="759" y="87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5" name="Freeform 423"/>
            <p:cNvSpPr>
              <a:spLocks noChangeAspect="1"/>
            </p:cNvSpPr>
            <p:nvPr/>
          </p:nvSpPr>
          <p:spPr bwMode="auto">
            <a:xfrm>
              <a:off x="2945903" y="1860994"/>
              <a:ext cx="433064" cy="310770"/>
            </a:xfrm>
            <a:custGeom>
              <a:avLst/>
              <a:gdLst>
                <a:gd name="T0" fmla="*/ 228 w 282"/>
                <a:gd name="T1" fmla="*/ 45 h 183"/>
                <a:gd name="T2" fmla="*/ 216 w 282"/>
                <a:gd name="T3" fmla="*/ 36 h 183"/>
                <a:gd name="T4" fmla="*/ 203 w 282"/>
                <a:gd name="T5" fmla="*/ 36 h 183"/>
                <a:gd name="T6" fmla="*/ 181 w 282"/>
                <a:gd name="T7" fmla="*/ 43 h 183"/>
                <a:gd name="T8" fmla="*/ 186 w 282"/>
                <a:gd name="T9" fmla="*/ 30 h 183"/>
                <a:gd name="T10" fmla="*/ 196 w 282"/>
                <a:gd name="T11" fmla="*/ 24 h 183"/>
                <a:gd name="T12" fmla="*/ 148 w 282"/>
                <a:gd name="T13" fmla="*/ 25 h 183"/>
                <a:gd name="T14" fmla="*/ 144 w 282"/>
                <a:gd name="T15" fmla="*/ 28 h 183"/>
                <a:gd name="T16" fmla="*/ 133 w 282"/>
                <a:gd name="T17" fmla="*/ 25 h 183"/>
                <a:gd name="T18" fmla="*/ 121 w 282"/>
                <a:gd name="T19" fmla="*/ 24 h 183"/>
                <a:gd name="T20" fmla="*/ 104 w 282"/>
                <a:gd name="T21" fmla="*/ 7 h 183"/>
                <a:gd name="T22" fmla="*/ 83 w 282"/>
                <a:gd name="T23" fmla="*/ 13 h 183"/>
                <a:gd name="T24" fmla="*/ 77 w 282"/>
                <a:gd name="T25" fmla="*/ 23 h 183"/>
                <a:gd name="T26" fmla="*/ 68 w 282"/>
                <a:gd name="T27" fmla="*/ 38 h 183"/>
                <a:gd name="T28" fmla="*/ 52 w 282"/>
                <a:gd name="T29" fmla="*/ 30 h 183"/>
                <a:gd name="T30" fmla="*/ 27 w 282"/>
                <a:gd name="T31" fmla="*/ 17 h 183"/>
                <a:gd name="T32" fmla="*/ 6 w 282"/>
                <a:gd name="T33" fmla="*/ 53 h 183"/>
                <a:gd name="T34" fmla="*/ 34 w 282"/>
                <a:gd name="T35" fmla="*/ 61 h 183"/>
                <a:gd name="T36" fmla="*/ 84 w 282"/>
                <a:gd name="T37" fmla="*/ 59 h 183"/>
                <a:gd name="T38" fmla="*/ 128 w 282"/>
                <a:gd name="T39" fmla="*/ 56 h 183"/>
                <a:gd name="T40" fmla="*/ 140 w 282"/>
                <a:gd name="T41" fmla="*/ 67 h 183"/>
                <a:gd name="T42" fmla="*/ 137 w 282"/>
                <a:gd name="T43" fmla="*/ 84 h 183"/>
                <a:gd name="T44" fmla="*/ 170 w 282"/>
                <a:gd name="T45" fmla="*/ 83 h 183"/>
                <a:gd name="T46" fmla="*/ 160 w 282"/>
                <a:gd name="T47" fmla="*/ 117 h 183"/>
                <a:gd name="T48" fmla="*/ 198 w 282"/>
                <a:gd name="T49" fmla="*/ 126 h 183"/>
                <a:gd name="T50" fmla="*/ 152 w 282"/>
                <a:gd name="T51" fmla="*/ 119 h 183"/>
                <a:gd name="T52" fmla="*/ 110 w 282"/>
                <a:gd name="T53" fmla="*/ 147 h 183"/>
                <a:gd name="T54" fmla="*/ 68 w 282"/>
                <a:gd name="T55" fmla="*/ 153 h 183"/>
                <a:gd name="T56" fmla="*/ 114 w 282"/>
                <a:gd name="T57" fmla="*/ 153 h 183"/>
                <a:gd name="T58" fmla="*/ 130 w 282"/>
                <a:gd name="T59" fmla="*/ 152 h 183"/>
                <a:gd name="T60" fmla="*/ 141 w 282"/>
                <a:gd name="T61" fmla="*/ 170 h 183"/>
                <a:gd name="T62" fmla="*/ 164 w 282"/>
                <a:gd name="T63" fmla="*/ 187 h 183"/>
                <a:gd name="T64" fmla="*/ 194 w 282"/>
                <a:gd name="T65" fmla="*/ 180 h 183"/>
                <a:gd name="T66" fmla="*/ 210 w 282"/>
                <a:gd name="T67" fmla="*/ 180 h 183"/>
                <a:gd name="T68" fmla="*/ 228 w 282"/>
                <a:gd name="T69" fmla="*/ 189 h 183"/>
                <a:gd name="T70" fmla="*/ 239 w 282"/>
                <a:gd name="T71" fmla="*/ 173 h 183"/>
                <a:gd name="T72" fmla="*/ 238 w 282"/>
                <a:gd name="T73" fmla="*/ 159 h 183"/>
                <a:gd name="T74" fmla="*/ 231 w 282"/>
                <a:gd name="T75" fmla="*/ 150 h 183"/>
                <a:gd name="T76" fmla="*/ 223 w 282"/>
                <a:gd name="T77" fmla="*/ 145 h 183"/>
                <a:gd name="T78" fmla="*/ 218 w 282"/>
                <a:gd name="T79" fmla="*/ 132 h 183"/>
                <a:gd name="T80" fmla="*/ 228 w 282"/>
                <a:gd name="T81" fmla="*/ 127 h 183"/>
                <a:gd name="T82" fmla="*/ 239 w 282"/>
                <a:gd name="T83" fmla="*/ 120 h 183"/>
                <a:gd name="T84" fmla="*/ 270 w 282"/>
                <a:gd name="T85" fmla="*/ 124 h 183"/>
                <a:gd name="T86" fmla="*/ 251 w 282"/>
                <a:gd name="T87" fmla="*/ 139 h 183"/>
                <a:gd name="T88" fmla="*/ 263 w 282"/>
                <a:gd name="T89" fmla="*/ 145 h 183"/>
                <a:gd name="T90" fmla="*/ 277 w 282"/>
                <a:gd name="T91" fmla="*/ 130 h 183"/>
                <a:gd name="T92" fmla="*/ 287 w 282"/>
                <a:gd name="T93" fmla="*/ 129 h 183"/>
                <a:gd name="T94" fmla="*/ 306 w 282"/>
                <a:gd name="T95" fmla="*/ 123 h 183"/>
                <a:gd name="T96" fmla="*/ 303 w 282"/>
                <a:gd name="T97" fmla="*/ 113 h 183"/>
                <a:gd name="T98" fmla="*/ 285 w 282"/>
                <a:gd name="T99" fmla="*/ 117 h 183"/>
                <a:gd name="T100" fmla="*/ 273 w 282"/>
                <a:gd name="T101" fmla="*/ 110 h 183"/>
                <a:gd name="T102" fmla="*/ 273 w 282"/>
                <a:gd name="T103" fmla="*/ 106 h 183"/>
                <a:gd name="T104" fmla="*/ 273 w 282"/>
                <a:gd name="T105" fmla="*/ 99 h 183"/>
                <a:gd name="T106" fmla="*/ 261 w 282"/>
                <a:gd name="T107" fmla="*/ 98 h 183"/>
                <a:gd name="T108" fmla="*/ 254 w 282"/>
                <a:gd name="T109" fmla="*/ 93 h 183"/>
                <a:gd name="T110" fmla="*/ 233 w 282"/>
                <a:gd name="T111" fmla="*/ 84 h 183"/>
                <a:gd name="T112" fmla="*/ 243 w 282"/>
                <a:gd name="T113" fmla="*/ 79 h 183"/>
                <a:gd name="T114" fmla="*/ 238 w 282"/>
                <a:gd name="T115" fmla="*/ 74 h 183"/>
                <a:gd name="T116" fmla="*/ 245 w 282"/>
                <a:gd name="T117" fmla="*/ 67 h 183"/>
                <a:gd name="T118" fmla="*/ 239 w 282"/>
                <a:gd name="T119" fmla="*/ 64 h 183"/>
                <a:gd name="T120" fmla="*/ 260 w 282"/>
                <a:gd name="T121" fmla="*/ 52 h 183"/>
                <a:gd name="T122" fmla="*/ 224 w 282"/>
                <a:gd name="T123" fmla="*/ 53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183"/>
                <a:gd name="T188" fmla="*/ 282 w 282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183">
                  <a:moveTo>
                    <a:pt x="197" y="48"/>
                  </a:moveTo>
                  <a:lnTo>
                    <a:pt x="193" y="48"/>
                  </a:lnTo>
                  <a:lnTo>
                    <a:pt x="213" y="42"/>
                  </a:lnTo>
                  <a:lnTo>
                    <a:pt x="205" y="41"/>
                  </a:lnTo>
                  <a:lnTo>
                    <a:pt x="190" y="45"/>
                  </a:lnTo>
                  <a:lnTo>
                    <a:pt x="199" y="39"/>
                  </a:lnTo>
                  <a:lnTo>
                    <a:pt x="209" y="37"/>
                  </a:lnTo>
                  <a:lnTo>
                    <a:pt x="195" y="33"/>
                  </a:lnTo>
                  <a:lnTo>
                    <a:pt x="183" y="40"/>
                  </a:lnTo>
                  <a:lnTo>
                    <a:pt x="184" y="36"/>
                  </a:lnTo>
                  <a:lnTo>
                    <a:pt x="178" y="40"/>
                  </a:lnTo>
                  <a:lnTo>
                    <a:pt x="183" y="33"/>
                  </a:lnTo>
                  <a:lnTo>
                    <a:pt x="177" y="36"/>
                  </a:lnTo>
                  <a:lnTo>
                    <a:pt x="183" y="30"/>
                  </a:lnTo>
                  <a:lnTo>
                    <a:pt x="180" y="31"/>
                  </a:lnTo>
                  <a:lnTo>
                    <a:pt x="163" y="39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83" y="27"/>
                  </a:lnTo>
                  <a:lnTo>
                    <a:pt x="168" y="27"/>
                  </a:lnTo>
                  <a:lnTo>
                    <a:pt x="162" y="30"/>
                  </a:lnTo>
                  <a:lnTo>
                    <a:pt x="168" y="24"/>
                  </a:lnTo>
                  <a:lnTo>
                    <a:pt x="157" y="29"/>
                  </a:lnTo>
                  <a:lnTo>
                    <a:pt x="177" y="22"/>
                  </a:lnTo>
                  <a:lnTo>
                    <a:pt x="169" y="18"/>
                  </a:lnTo>
                  <a:lnTo>
                    <a:pt x="142" y="18"/>
                  </a:lnTo>
                  <a:lnTo>
                    <a:pt x="150" y="23"/>
                  </a:lnTo>
                  <a:lnTo>
                    <a:pt x="133" y="23"/>
                  </a:lnTo>
                  <a:lnTo>
                    <a:pt x="138" y="29"/>
                  </a:lnTo>
                  <a:lnTo>
                    <a:pt x="130" y="27"/>
                  </a:lnTo>
                  <a:lnTo>
                    <a:pt x="131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22"/>
                  </a:lnTo>
                  <a:lnTo>
                    <a:pt x="120" y="22"/>
                  </a:lnTo>
                  <a:lnTo>
                    <a:pt x="120" y="23"/>
                  </a:lnTo>
                  <a:lnTo>
                    <a:pt x="115" y="23"/>
                  </a:lnTo>
                  <a:lnTo>
                    <a:pt x="109" y="25"/>
                  </a:lnTo>
                  <a:lnTo>
                    <a:pt x="113" y="19"/>
                  </a:lnTo>
                  <a:lnTo>
                    <a:pt x="109" y="22"/>
                  </a:lnTo>
                  <a:lnTo>
                    <a:pt x="124" y="15"/>
                  </a:lnTo>
                  <a:lnTo>
                    <a:pt x="121" y="1"/>
                  </a:lnTo>
                  <a:lnTo>
                    <a:pt x="91" y="4"/>
                  </a:lnTo>
                  <a:lnTo>
                    <a:pt x="94" y="6"/>
                  </a:lnTo>
                  <a:lnTo>
                    <a:pt x="83" y="7"/>
                  </a:lnTo>
                  <a:lnTo>
                    <a:pt x="76" y="9"/>
                  </a:lnTo>
                  <a:lnTo>
                    <a:pt x="88" y="11"/>
                  </a:lnTo>
                  <a:lnTo>
                    <a:pt x="75" y="12"/>
                  </a:lnTo>
                  <a:lnTo>
                    <a:pt x="83" y="16"/>
                  </a:lnTo>
                  <a:lnTo>
                    <a:pt x="66" y="13"/>
                  </a:lnTo>
                  <a:lnTo>
                    <a:pt x="65" y="21"/>
                  </a:lnTo>
                  <a:lnTo>
                    <a:pt x="69" y="21"/>
                  </a:lnTo>
                  <a:lnTo>
                    <a:pt x="71" y="27"/>
                  </a:lnTo>
                  <a:lnTo>
                    <a:pt x="58" y="24"/>
                  </a:lnTo>
                  <a:lnTo>
                    <a:pt x="55" y="28"/>
                  </a:lnTo>
                  <a:lnTo>
                    <a:pt x="61" y="34"/>
                  </a:lnTo>
                  <a:lnTo>
                    <a:pt x="52" y="40"/>
                  </a:lnTo>
                  <a:lnTo>
                    <a:pt x="35" y="40"/>
                  </a:lnTo>
                  <a:lnTo>
                    <a:pt x="57" y="35"/>
                  </a:lnTo>
                  <a:lnTo>
                    <a:pt x="47" y="27"/>
                  </a:lnTo>
                  <a:lnTo>
                    <a:pt x="66" y="9"/>
                  </a:lnTo>
                  <a:lnTo>
                    <a:pt x="84" y="0"/>
                  </a:lnTo>
                  <a:lnTo>
                    <a:pt x="46" y="4"/>
                  </a:lnTo>
                  <a:lnTo>
                    <a:pt x="24" y="15"/>
                  </a:lnTo>
                  <a:lnTo>
                    <a:pt x="0" y="35"/>
                  </a:lnTo>
                  <a:lnTo>
                    <a:pt x="25" y="41"/>
                  </a:lnTo>
                  <a:lnTo>
                    <a:pt x="3" y="41"/>
                  </a:lnTo>
                  <a:lnTo>
                    <a:pt x="5" y="48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5" y="49"/>
                  </a:lnTo>
                  <a:lnTo>
                    <a:pt x="31" y="55"/>
                  </a:lnTo>
                  <a:lnTo>
                    <a:pt x="75" y="57"/>
                  </a:lnTo>
                  <a:lnTo>
                    <a:pt x="64" y="51"/>
                  </a:lnTo>
                  <a:lnTo>
                    <a:pt x="84" y="59"/>
                  </a:lnTo>
                  <a:lnTo>
                    <a:pt x="76" y="53"/>
                  </a:lnTo>
                  <a:lnTo>
                    <a:pt x="109" y="57"/>
                  </a:lnTo>
                  <a:lnTo>
                    <a:pt x="107" y="49"/>
                  </a:lnTo>
                  <a:lnTo>
                    <a:pt x="115" y="46"/>
                  </a:lnTo>
                  <a:lnTo>
                    <a:pt x="115" y="51"/>
                  </a:lnTo>
                  <a:lnTo>
                    <a:pt x="124" y="53"/>
                  </a:lnTo>
                  <a:lnTo>
                    <a:pt x="120" y="58"/>
                  </a:lnTo>
                  <a:lnTo>
                    <a:pt x="130" y="59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5" y="70"/>
                  </a:lnTo>
                  <a:lnTo>
                    <a:pt x="124" y="72"/>
                  </a:lnTo>
                  <a:lnTo>
                    <a:pt x="123" y="76"/>
                  </a:lnTo>
                  <a:lnTo>
                    <a:pt x="137" y="71"/>
                  </a:lnTo>
                  <a:lnTo>
                    <a:pt x="143" y="72"/>
                  </a:lnTo>
                  <a:lnTo>
                    <a:pt x="149" y="78"/>
                  </a:lnTo>
                  <a:lnTo>
                    <a:pt x="153" y="75"/>
                  </a:lnTo>
                  <a:lnTo>
                    <a:pt x="150" y="82"/>
                  </a:lnTo>
                  <a:lnTo>
                    <a:pt x="157" y="83"/>
                  </a:lnTo>
                  <a:lnTo>
                    <a:pt x="155" y="100"/>
                  </a:lnTo>
                  <a:lnTo>
                    <a:pt x="144" y="106"/>
                  </a:lnTo>
                  <a:lnTo>
                    <a:pt x="162" y="107"/>
                  </a:lnTo>
                  <a:lnTo>
                    <a:pt x="171" y="101"/>
                  </a:lnTo>
                  <a:lnTo>
                    <a:pt x="183" y="109"/>
                  </a:lnTo>
                  <a:lnTo>
                    <a:pt x="178" y="114"/>
                  </a:lnTo>
                  <a:lnTo>
                    <a:pt x="165" y="114"/>
                  </a:lnTo>
                  <a:lnTo>
                    <a:pt x="159" y="115"/>
                  </a:lnTo>
                  <a:lnTo>
                    <a:pt x="162" y="109"/>
                  </a:lnTo>
                  <a:lnTo>
                    <a:pt x="137" y="108"/>
                  </a:lnTo>
                  <a:lnTo>
                    <a:pt x="120" y="115"/>
                  </a:lnTo>
                  <a:lnTo>
                    <a:pt x="124" y="124"/>
                  </a:lnTo>
                  <a:lnTo>
                    <a:pt x="96" y="130"/>
                  </a:lnTo>
                  <a:lnTo>
                    <a:pt x="99" y="133"/>
                  </a:lnTo>
                  <a:lnTo>
                    <a:pt x="96" y="136"/>
                  </a:lnTo>
                  <a:lnTo>
                    <a:pt x="96" y="129"/>
                  </a:lnTo>
                  <a:lnTo>
                    <a:pt x="76" y="127"/>
                  </a:lnTo>
                  <a:lnTo>
                    <a:pt x="61" y="139"/>
                  </a:lnTo>
                  <a:lnTo>
                    <a:pt x="76" y="144"/>
                  </a:lnTo>
                  <a:lnTo>
                    <a:pt x="90" y="142"/>
                  </a:lnTo>
                  <a:lnTo>
                    <a:pt x="93" y="139"/>
                  </a:lnTo>
                  <a:lnTo>
                    <a:pt x="103" y="139"/>
                  </a:lnTo>
                  <a:lnTo>
                    <a:pt x="106" y="133"/>
                  </a:lnTo>
                  <a:lnTo>
                    <a:pt x="109" y="138"/>
                  </a:lnTo>
                  <a:lnTo>
                    <a:pt x="109" y="143"/>
                  </a:lnTo>
                  <a:lnTo>
                    <a:pt x="117" y="138"/>
                  </a:lnTo>
                  <a:lnTo>
                    <a:pt x="121" y="139"/>
                  </a:lnTo>
                  <a:lnTo>
                    <a:pt x="119" y="145"/>
                  </a:lnTo>
                  <a:lnTo>
                    <a:pt x="126" y="150"/>
                  </a:lnTo>
                  <a:lnTo>
                    <a:pt x="127" y="154"/>
                  </a:lnTo>
                  <a:lnTo>
                    <a:pt x="136" y="155"/>
                  </a:lnTo>
                  <a:lnTo>
                    <a:pt x="127" y="159"/>
                  </a:lnTo>
                  <a:lnTo>
                    <a:pt x="133" y="163"/>
                  </a:lnTo>
                  <a:lnTo>
                    <a:pt x="148" y="169"/>
                  </a:lnTo>
                  <a:lnTo>
                    <a:pt x="167" y="177"/>
                  </a:lnTo>
                  <a:lnTo>
                    <a:pt x="186" y="183"/>
                  </a:lnTo>
                  <a:lnTo>
                    <a:pt x="186" y="175"/>
                  </a:lnTo>
                  <a:lnTo>
                    <a:pt x="175" y="163"/>
                  </a:lnTo>
                  <a:lnTo>
                    <a:pt x="165" y="153"/>
                  </a:lnTo>
                  <a:lnTo>
                    <a:pt x="178" y="159"/>
                  </a:lnTo>
                  <a:lnTo>
                    <a:pt x="180" y="154"/>
                  </a:lnTo>
                  <a:lnTo>
                    <a:pt x="189" y="163"/>
                  </a:lnTo>
                  <a:lnTo>
                    <a:pt x="190" y="161"/>
                  </a:lnTo>
                  <a:lnTo>
                    <a:pt x="195" y="165"/>
                  </a:lnTo>
                  <a:lnTo>
                    <a:pt x="203" y="168"/>
                  </a:lnTo>
                  <a:lnTo>
                    <a:pt x="205" y="171"/>
                  </a:lnTo>
                  <a:lnTo>
                    <a:pt x="207" y="166"/>
                  </a:lnTo>
                  <a:lnTo>
                    <a:pt x="210" y="165"/>
                  </a:lnTo>
                  <a:lnTo>
                    <a:pt x="213" y="154"/>
                  </a:lnTo>
                  <a:lnTo>
                    <a:pt x="215" y="157"/>
                  </a:lnTo>
                  <a:lnTo>
                    <a:pt x="217" y="153"/>
                  </a:lnTo>
                  <a:lnTo>
                    <a:pt x="219" y="148"/>
                  </a:lnTo>
                  <a:lnTo>
                    <a:pt x="215" y="147"/>
                  </a:lnTo>
                  <a:lnTo>
                    <a:pt x="214" y="144"/>
                  </a:lnTo>
                  <a:lnTo>
                    <a:pt x="215" y="141"/>
                  </a:lnTo>
                  <a:lnTo>
                    <a:pt x="214" y="138"/>
                  </a:lnTo>
                  <a:lnTo>
                    <a:pt x="210" y="137"/>
                  </a:lnTo>
                  <a:lnTo>
                    <a:pt x="208" y="136"/>
                  </a:lnTo>
                  <a:lnTo>
                    <a:pt x="204" y="132"/>
                  </a:lnTo>
                  <a:lnTo>
                    <a:pt x="202" y="133"/>
                  </a:lnTo>
                  <a:lnTo>
                    <a:pt x="204" y="130"/>
                  </a:lnTo>
                  <a:lnTo>
                    <a:pt x="201" y="131"/>
                  </a:lnTo>
                  <a:lnTo>
                    <a:pt x="202" y="126"/>
                  </a:lnTo>
                  <a:lnTo>
                    <a:pt x="202" y="123"/>
                  </a:lnTo>
                  <a:lnTo>
                    <a:pt x="193" y="123"/>
                  </a:lnTo>
                  <a:lnTo>
                    <a:pt x="196" y="120"/>
                  </a:lnTo>
                  <a:lnTo>
                    <a:pt x="195" y="117"/>
                  </a:lnTo>
                  <a:lnTo>
                    <a:pt x="192" y="112"/>
                  </a:lnTo>
                  <a:lnTo>
                    <a:pt x="202" y="119"/>
                  </a:lnTo>
                  <a:lnTo>
                    <a:pt x="205" y="115"/>
                  </a:lnTo>
                  <a:lnTo>
                    <a:pt x="204" y="111"/>
                  </a:lnTo>
                  <a:lnTo>
                    <a:pt x="210" y="109"/>
                  </a:lnTo>
                  <a:lnTo>
                    <a:pt x="209" y="108"/>
                  </a:lnTo>
                  <a:lnTo>
                    <a:pt x="215" y="109"/>
                  </a:lnTo>
                  <a:lnTo>
                    <a:pt x="226" y="114"/>
                  </a:lnTo>
                  <a:lnTo>
                    <a:pt x="229" y="112"/>
                  </a:lnTo>
                  <a:lnTo>
                    <a:pt x="221" y="118"/>
                  </a:lnTo>
                  <a:lnTo>
                    <a:pt x="243" y="112"/>
                  </a:lnTo>
                  <a:lnTo>
                    <a:pt x="233" y="117"/>
                  </a:lnTo>
                  <a:lnTo>
                    <a:pt x="223" y="123"/>
                  </a:lnTo>
                  <a:lnTo>
                    <a:pt x="227" y="123"/>
                  </a:lnTo>
                  <a:lnTo>
                    <a:pt x="226" y="126"/>
                  </a:lnTo>
                  <a:lnTo>
                    <a:pt x="232" y="126"/>
                  </a:lnTo>
                  <a:lnTo>
                    <a:pt x="229" y="131"/>
                  </a:lnTo>
                  <a:lnTo>
                    <a:pt x="233" y="127"/>
                  </a:lnTo>
                  <a:lnTo>
                    <a:pt x="237" y="131"/>
                  </a:lnTo>
                  <a:lnTo>
                    <a:pt x="244" y="132"/>
                  </a:lnTo>
                  <a:lnTo>
                    <a:pt x="244" y="125"/>
                  </a:lnTo>
                  <a:lnTo>
                    <a:pt x="245" y="124"/>
                  </a:lnTo>
                  <a:lnTo>
                    <a:pt x="250" y="118"/>
                  </a:lnTo>
                  <a:lnTo>
                    <a:pt x="255" y="123"/>
                  </a:lnTo>
                  <a:lnTo>
                    <a:pt x="257" y="119"/>
                  </a:lnTo>
                  <a:lnTo>
                    <a:pt x="263" y="118"/>
                  </a:lnTo>
                  <a:lnTo>
                    <a:pt x="259" y="117"/>
                  </a:lnTo>
                  <a:lnTo>
                    <a:pt x="268" y="115"/>
                  </a:lnTo>
                  <a:lnTo>
                    <a:pt x="262" y="113"/>
                  </a:lnTo>
                  <a:lnTo>
                    <a:pt x="268" y="111"/>
                  </a:lnTo>
                  <a:lnTo>
                    <a:pt x="276" y="111"/>
                  </a:lnTo>
                  <a:lnTo>
                    <a:pt x="276" y="109"/>
                  </a:lnTo>
                  <a:lnTo>
                    <a:pt x="275" y="107"/>
                  </a:lnTo>
                  <a:lnTo>
                    <a:pt x="282" y="107"/>
                  </a:lnTo>
                  <a:lnTo>
                    <a:pt x="273" y="102"/>
                  </a:lnTo>
                  <a:lnTo>
                    <a:pt x="269" y="105"/>
                  </a:lnTo>
                  <a:lnTo>
                    <a:pt x="265" y="105"/>
                  </a:lnTo>
                  <a:lnTo>
                    <a:pt x="265" y="102"/>
                  </a:lnTo>
                  <a:lnTo>
                    <a:pt x="257" y="106"/>
                  </a:lnTo>
                  <a:lnTo>
                    <a:pt x="256" y="105"/>
                  </a:lnTo>
                  <a:lnTo>
                    <a:pt x="263" y="97"/>
                  </a:lnTo>
                  <a:lnTo>
                    <a:pt x="258" y="100"/>
                  </a:lnTo>
                  <a:lnTo>
                    <a:pt x="246" y="100"/>
                  </a:lnTo>
                  <a:lnTo>
                    <a:pt x="255" y="97"/>
                  </a:lnTo>
                  <a:lnTo>
                    <a:pt x="245" y="99"/>
                  </a:lnTo>
                  <a:lnTo>
                    <a:pt x="252" y="97"/>
                  </a:lnTo>
                  <a:lnTo>
                    <a:pt x="246" y="96"/>
                  </a:lnTo>
                  <a:lnTo>
                    <a:pt x="256" y="94"/>
                  </a:lnTo>
                  <a:lnTo>
                    <a:pt x="256" y="93"/>
                  </a:lnTo>
                  <a:lnTo>
                    <a:pt x="249" y="90"/>
                  </a:lnTo>
                  <a:lnTo>
                    <a:pt x="246" y="90"/>
                  </a:lnTo>
                  <a:lnTo>
                    <a:pt x="250" y="85"/>
                  </a:lnTo>
                  <a:lnTo>
                    <a:pt x="243" y="90"/>
                  </a:lnTo>
                  <a:lnTo>
                    <a:pt x="240" y="87"/>
                  </a:lnTo>
                  <a:lnTo>
                    <a:pt x="235" y="89"/>
                  </a:lnTo>
                  <a:lnTo>
                    <a:pt x="238" y="85"/>
                  </a:lnTo>
                  <a:lnTo>
                    <a:pt x="231" y="89"/>
                  </a:lnTo>
                  <a:lnTo>
                    <a:pt x="235" y="84"/>
                  </a:lnTo>
                  <a:lnTo>
                    <a:pt x="229" y="84"/>
                  </a:lnTo>
                  <a:lnTo>
                    <a:pt x="225" y="82"/>
                  </a:lnTo>
                  <a:lnTo>
                    <a:pt x="219" y="82"/>
                  </a:lnTo>
                  <a:lnTo>
                    <a:pt x="228" y="79"/>
                  </a:lnTo>
                  <a:lnTo>
                    <a:pt x="210" y="76"/>
                  </a:lnTo>
                  <a:lnTo>
                    <a:pt x="220" y="76"/>
                  </a:lnTo>
                  <a:lnTo>
                    <a:pt x="210" y="73"/>
                  </a:lnTo>
                  <a:lnTo>
                    <a:pt x="223" y="75"/>
                  </a:lnTo>
                  <a:lnTo>
                    <a:pt x="219" y="72"/>
                  </a:lnTo>
                  <a:lnTo>
                    <a:pt x="227" y="71"/>
                  </a:lnTo>
                  <a:lnTo>
                    <a:pt x="214" y="70"/>
                  </a:lnTo>
                  <a:lnTo>
                    <a:pt x="219" y="67"/>
                  </a:lnTo>
                  <a:lnTo>
                    <a:pt x="214" y="67"/>
                  </a:lnTo>
                  <a:lnTo>
                    <a:pt x="223" y="66"/>
                  </a:lnTo>
                  <a:lnTo>
                    <a:pt x="215" y="65"/>
                  </a:lnTo>
                  <a:lnTo>
                    <a:pt x="240" y="67"/>
                  </a:lnTo>
                  <a:lnTo>
                    <a:pt x="221" y="61"/>
                  </a:lnTo>
                  <a:lnTo>
                    <a:pt x="207" y="61"/>
                  </a:lnTo>
                  <a:lnTo>
                    <a:pt x="239" y="59"/>
                  </a:lnTo>
                  <a:lnTo>
                    <a:pt x="233" y="51"/>
                  </a:lnTo>
                  <a:lnTo>
                    <a:pt x="215" y="58"/>
                  </a:lnTo>
                  <a:lnTo>
                    <a:pt x="205" y="60"/>
                  </a:lnTo>
                  <a:lnTo>
                    <a:pt x="226" y="52"/>
                  </a:lnTo>
                  <a:lnTo>
                    <a:pt x="207" y="55"/>
                  </a:lnTo>
                  <a:lnTo>
                    <a:pt x="234" y="47"/>
                  </a:lnTo>
                  <a:lnTo>
                    <a:pt x="219" y="45"/>
                  </a:lnTo>
                  <a:lnTo>
                    <a:pt x="213" y="46"/>
                  </a:lnTo>
                  <a:lnTo>
                    <a:pt x="220" y="42"/>
                  </a:lnTo>
                  <a:lnTo>
                    <a:pt x="202" y="48"/>
                  </a:lnTo>
                  <a:lnTo>
                    <a:pt x="192" y="55"/>
                  </a:lnTo>
                  <a:lnTo>
                    <a:pt x="197" y="4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6" name="Freeform 425"/>
            <p:cNvSpPr>
              <a:spLocks noChangeAspect="1"/>
            </p:cNvSpPr>
            <p:nvPr/>
          </p:nvSpPr>
          <p:spPr bwMode="auto">
            <a:xfrm>
              <a:off x="2432589" y="1870225"/>
              <a:ext cx="294705" cy="123077"/>
            </a:xfrm>
            <a:custGeom>
              <a:avLst/>
              <a:gdLst>
                <a:gd name="T0" fmla="*/ 139 w 191"/>
                <a:gd name="T1" fmla="*/ 72 h 72"/>
                <a:gd name="T2" fmla="*/ 130 w 191"/>
                <a:gd name="T3" fmla="*/ 67 h 72"/>
                <a:gd name="T4" fmla="*/ 127 w 191"/>
                <a:gd name="T5" fmla="*/ 66 h 72"/>
                <a:gd name="T6" fmla="*/ 104 w 191"/>
                <a:gd name="T7" fmla="*/ 73 h 72"/>
                <a:gd name="T8" fmla="*/ 68 w 191"/>
                <a:gd name="T9" fmla="*/ 77 h 72"/>
                <a:gd name="T10" fmla="*/ 32 w 191"/>
                <a:gd name="T11" fmla="*/ 80 h 72"/>
                <a:gd name="T12" fmla="*/ 33 w 191"/>
                <a:gd name="T13" fmla="*/ 71 h 72"/>
                <a:gd name="T14" fmla="*/ 0 w 191"/>
                <a:gd name="T15" fmla="*/ 61 h 72"/>
                <a:gd name="T16" fmla="*/ 7 w 191"/>
                <a:gd name="T17" fmla="*/ 52 h 72"/>
                <a:gd name="T18" fmla="*/ 43 w 191"/>
                <a:gd name="T19" fmla="*/ 51 h 72"/>
                <a:gd name="T20" fmla="*/ 81 w 191"/>
                <a:gd name="T21" fmla="*/ 50 h 72"/>
                <a:gd name="T22" fmla="*/ 47 w 191"/>
                <a:gd name="T23" fmla="*/ 44 h 72"/>
                <a:gd name="T24" fmla="*/ 10 w 191"/>
                <a:gd name="T25" fmla="*/ 43 h 72"/>
                <a:gd name="T26" fmla="*/ 7 w 191"/>
                <a:gd name="T27" fmla="*/ 39 h 72"/>
                <a:gd name="T28" fmla="*/ 54 w 191"/>
                <a:gd name="T29" fmla="*/ 30 h 72"/>
                <a:gd name="T30" fmla="*/ 19 w 191"/>
                <a:gd name="T31" fmla="*/ 31 h 72"/>
                <a:gd name="T32" fmla="*/ 28 w 191"/>
                <a:gd name="T33" fmla="*/ 28 h 72"/>
                <a:gd name="T34" fmla="*/ 12 w 191"/>
                <a:gd name="T35" fmla="*/ 28 h 72"/>
                <a:gd name="T36" fmla="*/ 36 w 191"/>
                <a:gd name="T37" fmla="*/ 18 h 72"/>
                <a:gd name="T38" fmla="*/ 33 w 191"/>
                <a:gd name="T39" fmla="*/ 14 h 72"/>
                <a:gd name="T40" fmla="*/ 67 w 191"/>
                <a:gd name="T41" fmla="*/ 7 h 72"/>
                <a:gd name="T42" fmla="*/ 99 w 191"/>
                <a:gd name="T43" fmla="*/ 0 h 72"/>
                <a:gd name="T44" fmla="*/ 101 w 191"/>
                <a:gd name="T45" fmla="*/ 4 h 72"/>
                <a:gd name="T46" fmla="*/ 87 w 191"/>
                <a:gd name="T47" fmla="*/ 12 h 72"/>
                <a:gd name="T48" fmla="*/ 99 w 191"/>
                <a:gd name="T49" fmla="*/ 11 h 72"/>
                <a:gd name="T50" fmla="*/ 110 w 191"/>
                <a:gd name="T51" fmla="*/ 6 h 72"/>
                <a:gd name="T52" fmla="*/ 124 w 191"/>
                <a:gd name="T53" fmla="*/ 13 h 72"/>
                <a:gd name="T54" fmla="*/ 116 w 191"/>
                <a:gd name="T55" fmla="*/ 18 h 72"/>
                <a:gd name="T56" fmla="*/ 122 w 191"/>
                <a:gd name="T57" fmla="*/ 17 h 72"/>
                <a:gd name="T58" fmla="*/ 139 w 191"/>
                <a:gd name="T59" fmla="*/ 14 h 72"/>
                <a:gd name="T60" fmla="*/ 141 w 191"/>
                <a:gd name="T61" fmla="*/ 11 h 72"/>
                <a:gd name="T62" fmla="*/ 143 w 191"/>
                <a:gd name="T63" fmla="*/ 6 h 72"/>
                <a:gd name="T64" fmla="*/ 156 w 191"/>
                <a:gd name="T65" fmla="*/ 13 h 72"/>
                <a:gd name="T66" fmla="*/ 148 w 191"/>
                <a:gd name="T67" fmla="*/ 28 h 72"/>
                <a:gd name="T68" fmla="*/ 162 w 191"/>
                <a:gd name="T69" fmla="*/ 23 h 72"/>
                <a:gd name="T70" fmla="*/ 174 w 191"/>
                <a:gd name="T71" fmla="*/ 3 h 72"/>
                <a:gd name="T72" fmla="*/ 195 w 191"/>
                <a:gd name="T73" fmla="*/ 3 h 72"/>
                <a:gd name="T74" fmla="*/ 197 w 191"/>
                <a:gd name="T75" fmla="*/ 13 h 72"/>
                <a:gd name="T76" fmla="*/ 186 w 191"/>
                <a:gd name="T77" fmla="*/ 34 h 72"/>
                <a:gd name="T78" fmla="*/ 187 w 191"/>
                <a:gd name="T79" fmla="*/ 46 h 72"/>
                <a:gd name="T80" fmla="*/ 191 w 191"/>
                <a:gd name="T81" fmla="*/ 46 h 72"/>
                <a:gd name="T82" fmla="*/ 213 w 191"/>
                <a:gd name="T83" fmla="*/ 52 h 72"/>
                <a:gd name="T84" fmla="*/ 210 w 191"/>
                <a:gd name="T85" fmla="*/ 57 h 72"/>
                <a:gd name="T86" fmla="*/ 201 w 191"/>
                <a:gd name="T87" fmla="*/ 60 h 72"/>
                <a:gd name="T88" fmla="*/ 202 w 191"/>
                <a:gd name="T89" fmla="*/ 57 h 72"/>
                <a:gd name="T90" fmla="*/ 194 w 191"/>
                <a:gd name="T91" fmla="*/ 59 h 72"/>
                <a:gd name="T92" fmla="*/ 188 w 191"/>
                <a:gd name="T93" fmla="*/ 59 h 72"/>
                <a:gd name="T94" fmla="*/ 180 w 191"/>
                <a:gd name="T95" fmla="*/ 63 h 72"/>
                <a:gd name="T96" fmla="*/ 174 w 191"/>
                <a:gd name="T97" fmla="*/ 63 h 72"/>
                <a:gd name="T98" fmla="*/ 168 w 191"/>
                <a:gd name="T99" fmla="*/ 70 h 72"/>
                <a:gd name="T100" fmla="*/ 188 w 191"/>
                <a:gd name="T101" fmla="*/ 64 h 72"/>
                <a:gd name="T102" fmla="*/ 186 w 191"/>
                <a:gd name="T103" fmla="*/ 67 h 72"/>
                <a:gd name="T104" fmla="*/ 180 w 191"/>
                <a:gd name="T105" fmla="*/ 72 h 72"/>
                <a:gd name="T106" fmla="*/ 139 w 191"/>
                <a:gd name="T107" fmla="*/ 72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1"/>
                <a:gd name="T163" fmla="*/ 0 h 72"/>
                <a:gd name="T164" fmla="*/ 191 w 191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1" h="72">
                  <a:moveTo>
                    <a:pt x="125" y="65"/>
                  </a:moveTo>
                  <a:lnTo>
                    <a:pt x="117" y="60"/>
                  </a:lnTo>
                  <a:lnTo>
                    <a:pt x="114" y="59"/>
                  </a:lnTo>
                  <a:lnTo>
                    <a:pt x="93" y="66"/>
                  </a:lnTo>
                  <a:lnTo>
                    <a:pt x="61" y="69"/>
                  </a:lnTo>
                  <a:lnTo>
                    <a:pt x="29" y="72"/>
                  </a:lnTo>
                  <a:lnTo>
                    <a:pt x="30" y="64"/>
                  </a:lnTo>
                  <a:lnTo>
                    <a:pt x="0" y="55"/>
                  </a:lnTo>
                  <a:lnTo>
                    <a:pt x="6" y="47"/>
                  </a:lnTo>
                  <a:lnTo>
                    <a:pt x="39" y="46"/>
                  </a:lnTo>
                  <a:lnTo>
                    <a:pt x="73" y="45"/>
                  </a:lnTo>
                  <a:lnTo>
                    <a:pt x="42" y="40"/>
                  </a:lnTo>
                  <a:lnTo>
                    <a:pt x="9" y="39"/>
                  </a:lnTo>
                  <a:lnTo>
                    <a:pt x="6" y="35"/>
                  </a:lnTo>
                  <a:lnTo>
                    <a:pt x="48" y="27"/>
                  </a:lnTo>
                  <a:lnTo>
                    <a:pt x="17" y="28"/>
                  </a:lnTo>
                  <a:lnTo>
                    <a:pt x="25" y="25"/>
                  </a:lnTo>
                  <a:lnTo>
                    <a:pt x="11" y="25"/>
                  </a:lnTo>
                  <a:lnTo>
                    <a:pt x="32" y="16"/>
                  </a:lnTo>
                  <a:lnTo>
                    <a:pt x="30" y="13"/>
                  </a:lnTo>
                  <a:lnTo>
                    <a:pt x="60" y="6"/>
                  </a:lnTo>
                  <a:lnTo>
                    <a:pt x="89" y="0"/>
                  </a:lnTo>
                  <a:lnTo>
                    <a:pt x="91" y="4"/>
                  </a:lnTo>
                  <a:lnTo>
                    <a:pt x="78" y="11"/>
                  </a:lnTo>
                  <a:lnTo>
                    <a:pt x="89" y="10"/>
                  </a:lnTo>
                  <a:lnTo>
                    <a:pt x="99" y="5"/>
                  </a:lnTo>
                  <a:lnTo>
                    <a:pt x="111" y="12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25" y="13"/>
                  </a:lnTo>
                  <a:lnTo>
                    <a:pt x="126" y="10"/>
                  </a:lnTo>
                  <a:lnTo>
                    <a:pt x="128" y="5"/>
                  </a:lnTo>
                  <a:lnTo>
                    <a:pt x="140" y="12"/>
                  </a:lnTo>
                  <a:lnTo>
                    <a:pt x="133" y="25"/>
                  </a:lnTo>
                  <a:lnTo>
                    <a:pt x="145" y="21"/>
                  </a:lnTo>
                  <a:lnTo>
                    <a:pt x="156" y="3"/>
                  </a:lnTo>
                  <a:lnTo>
                    <a:pt x="175" y="3"/>
                  </a:lnTo>
                  <a:lnTo>
                    <a:pt x="177" y="12"/>
                  </a:lnTo>
                  <a:lnTo>
                    <a:pt x="167" y="31"/>
                  </a:lnTo>
                  <a:lnTo>
                    <a:pt x="168" y="41"/>
                  </a:lnTo>
                  <a:lnTo>
                    <a:pt x="171" y="41"/>
                  </a:lnTo>
                  <a:lnTo>
                    <a:pt x="191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81" y="51"/>
                  </a:lnTo>
                  <a:lnTo>
                    <a:pt x="174" y="53"/>
                  </a:lnTo>
                  <a:lnTo>
                    <a:pt x="169" y="53"/>
                  </a:lnTo>
                  <a:lnTo>
                    <a:pt x="161" y="57"/>
                  </a:lnTo>
                  <a:lnTo>
                    <a:pt x="156" y="57"/>
                  </a:lnTo>
                  <a:lnTo>
                    <a:pt x="151" y="63"/>
                  </a:lnTo>
                  <a:lnTo>
                    <a:pt x="169" y="58"/>
                  </a:lnTo>
                  <a:lnTo>
                    <a:pt x="167" y="60"/>
                  </a:lnTo>
                  <a:lnTo>
                    <a:pt x="161" y="65"/>
                  </a:lnTo>
                  <a:lnTo>
                    <a:pt x="125" y="6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7" name="Freeform 426"/>
            <p:cNvSpPr>
              <a:spLocks noChangeAspect="1"/>
            </p:cNvSpPr>
            <p:nvPr/>
          </p:nvSpPr>
          <p:spPr bwMode="auto">
            <a:xfrm>
              <a:off x="2345423" y="1842533"/>
              <a:ext cx="215841" cy="83077"/>
            </a:xfrm>
            <a:custGeom>
              <a:avLst/>
              <a:gdLst>
                <a:gd name="T0" fmla="*/ 71 w 140"/>
                <a:gd name="T1" fmla="*/ 36 h 49"/>
                <a:gd name="T2" fmla="*/ 47 w 140"/>
                <a:gd name="T3" fmla="*/ 48 h 49"/>
                <a:gd name="T4" fmla="*/ 12 w 140"/>
                <a:gd name="T5" fmla="*/ 54 h 49"/>
                <a:gd name="T6" fmla="*/ 7 w 140"/>
                <a:gd name="T7" fmla="*/ 42 h 49"/>
                <a:gd name="T8" fmla="*/ 0 w 140"/>
                <a:gd name="T9" fmla="*/ 36 h 49"/>
                <a:gd name="T10" fmla="*/ 23 w 140"/>
                <a:gd name="T11" fmla="*/ 28 h 49"/>
                <a:gd name="T12" fmla="*/ 31 w 140"/>
                <a:gd name="T13" fmla="*/ 22 h 49"/>
                <a:gd name="T14" fmla="*/ 58 w 140"/>
                <a:gd name="T15" fmla="*/ 10 h 49"/>
                <a:gd name="T16" fmla="*/ 57 w 140"/>
                <a:gd name="T17" fmla="*/ 2 h 49"/>
                <a:gd name="T18" fmla="*/ 105 w 140"/>
                <a:gd name="T19" fmla="*/ 0 h 49"/>
                <a:gd name="T20" fmla="*/ 116 w 140"/>
                <a:gd name="T21" fmla="*/ 3 h 49"/>
                <a:gd name="T22" fmla="*/ 119 w 140"/>
                <a:gd name="T23" fmla="*/ 7 h 49"/>
                <a:gd name="T24" fmla="*/ 144 w 140"/>
                <a:gd name="T25" fmla="*/ 3 h 49"/>
                <a:gd name="T26" fmla="*/ 156 w 140"/>
                <a:gd name="T27" fmla="*/ 15 h 49"/>
                <a:gd name="T28" fmla="*/ 120 w 140"/>
                <a:gd name="T29" fmla="*/ 23 h 49"/>
                <a:gd name="T30" fmla="*/ 86 w 140"/>
                <a:gd name="T31" fmla="*/ 31 h 49"/>
                <a:gd name="T32" fmla="*/ 71 w 140"/>
                <a:gd name="T33" fmla="*/ 3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0"/>
                <a:gd name="T52" fmla="*/ 0 h 49"/>
                <a:gd name="T53" fmla="*/ 140 w 14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0" h="49">
                  <a:moveTo>
                    <a:pt x="64" y="33"/>
                  </a:moveTo>
                  <a:lnTo>
                    <a:pt x="42" y="44"/>
                  </a:lnTo>
                  <a:lnTo>
                    <a:pt x="11" y="49"/>
                  </a:lnTo>
                  <a:lnTo>
                    <a:pt x="6" y="38"/>
                  </a:lnTo>
                  <a:lnTo>
                    <a:pt x="0" y="33"/>
                  </a:lnTo>
                  <a:lnTo>
                    <a:pt x="21" y="25"/>
                  </a:lnTo>
                  <a:lnTo>
                    <a:pt x="28" y="20"/>
                  </a:lnTo>
                  <a:lnTo>
                    <a:pt x="52" y="9"/>
                  </a:lnTo>
                  <a:lnTo>
                    <a:pt x="51" y="2"/>
                  </a:lnTo>
                  <a:lnTo>
                    <a:pt x="94" y="0"/>
                  </a:lnTo>
                  <a:lnTo>
                    <a:pt x="104" y="3"/>
                  </a:lnTo>
                  <a:lnTo>
                    <a:pt x="107" y="6"/>
                  </a:lnTo>
                  <a:lnTo>
                    <a:pt x="129" y="3"/>
                  </a:lnTo>
                  <a:lnTo>
                    <a:pt x="140" y="14"/>
                  </a:lnTo>
                  <a:lnTo>
                    <a:pt x="108" y="21"/>
                  </a:lnTo>
                  <a:lnTo>
                    <a:pt x="77" y="28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8" name="Freeform 427"/>
            <p:cNvSpPr>
              <a:spLocks noChangeAspect="1"/>
            </p:cNvSpPr>
            <p:nvPr/>
          </p:nvSpPr>
          <p:spPr bwMode="auto">
            <a:xfrm>
              <a:off x="3218470" y="2468688"/>
              <a:ext cx="142510" cy="143077"/>
            </a:xfrm>
            <a:custGeom>
              <a:avLst/>
              <a:gdLst>
                <a:gd name="T0" fmla="*/ 53 w 92"/>
                <a:gd name="T1" fmla="*/ 73 h 85"/>
                <a:gd name="T2" fmla="*/ 54 w 92"/>
                <a:gd name="T3" fmla="*/ 70 h 85"/>
                <a:gd name="T4" fmla="*/ 25 w 92"/>
                <a:gd name="T5" fmla="*/ 74 h 85"/>
                <a:gd name="T6" fmla="*/ 0 w 92"/>
                <a:gd name="T7" fmla="*/ 72 h 85"/>
                <a:gd name="T8" fmla="*/ 6 w 92"/>
                <a:gd name="T9" fmla="*/ 63 h 85"/>
                <a:gd name="T10" fmla="*/ 18 w 92"/>
                <a:gd name="T11" fmla="*/ 56 h 85"/>
                <a:gd name="T12" fmla="*/ 6 w 92"/>
                <a:gd name="T13" fmla="*/ 56 h 85"/>
                <a:gd name="T14" fmla="*/ 11 w 92"/>
                <a:gd name="T15" fmla="*/ 54 h 85"/>
                <a:gd name="T16" fmla="*/ 26 w 92"/>
                <a:gd name="T17" fmla="*/ 46 h 85"/>
                <a:gd name="T18" fmla="*/ 27 w 92"/>
                <a:gd name="T19" fmla="*/ 47 h 85"/>
                <a:gd name="T20" fmla="*/ 29 w 92"/>
                <a:gd name="T21" fmla="*/ 43 h 85"/>
                <a:gd name="T22" fmla="*/ 26 w 92"/>
                <a:gd name="T23" fmla="*/ 39 h 85"/>
                <a:gd name="T24" fmla="*/ 32 w 92"/>
                <a:gd name="T25" fmla="*/ 36 h 85"/>
                <a:gd name="T26" fmla="*/ 48 w 92"/>
                <a:gd name="T27" fmla="*/ 15 h 85"/>
                <a:gd name="T28" fmla="*/ 67 w 92"/>
                <a:gd name="T29" fmla="*/ 1 h 85"/>
                <a:gd name="T30" fmla="*/ 75 w 92"/>
                <a:gd name="T31" fmla="*/ 0 h 85"/>
                <a:gd name="T32" fmla="*/ 82 w 92"/>
                <a:gd name="T33" fmla="*/ 0 h 85"/>
                <a:gd name="T34" fmla="*/ 72 w 92"/>
                <a:gd name="T35" fmla="*/ 4 h 85"/>
                <a:gd name="T36" fmla="*/ 74 w 92"/>
                <a:gd name="T37" fmla="*/ 8 h 85"/>
                <a:gd name="T38" fmla="*/ 67 w 92"/>
                <a:gd name="T39" fmla="*/ 14 h 85"/>
                <a:gd name="T40" fmla="*/ 48 w 92"/>
                <a:gd name="T41" fmla="*/ 36 h 85"/>
                <a:gd name="T42" fmla="*/ 63 w 92"/>
                <a:gd name="T43" fmla="*/ 26 h 85"/>
                <a:gd name="T44" fmla="*/ 60 w 92"/>
                <a:gd name="T45" fmla="*/ 30 h 85"/>
                <a:gd name="T46" fmla="*/ 72 w 92"/>
                <a:gd name="T47" fmla="*/ 28 h 85"/>
                <a:gd name="T48" fmla="*/ 62 w 92"/>
                <a:gd name="T49" fmla="*/ 34 h 85"/>
                <a:gd name="T50" fmla="*/ 62 w 92"/>
                <a:gd name="T51" fmla="*/ 37 h 85"/>
                <a:gd name="T52" fmla="*/ 73 w 92"/>
                <a:gd name="T53" fmla="*/ 40 h 85"/>
                <a:gd name="T54" fmla="*/ 69 w 92"/>
                <a:gd name="T55" fmla="*/ 44 h 85"/>
                <a:gd name="T56" fmla="*/ 85 w 92"/>
                <a:gd name="T57" fmla="*/ 37 h 85"/>
                <a:gd name="T58" fmla="*/ 83 w 92"/>
                <a:gd name="T59" fmla="*/ 42 h 85"/>
                <a:gd name="T60" fmla="*/ 99 w 92"/>
                <a:gd name="T61" fmla="*/ 40 h 85"/>
                <a:gd name="T62" fmla="*/ 87 w 92"/>
                <a:gd name="T63" fmla="*/ 50 h 85"/>
                <a:gd name="T64" fmla="*/ 90 w 92"/>
                <a:gd name="T65" fmla="*/ 55 h 85"/>
                <a:gd name="T66" fmla="*/ 85 w 92"/>
                <a:gd name="T67" fmla="*/ 59 h 85"/>
                <a:gd name="T68" fmla="*/ 103 w 92"/>
                <a:gd name="T69" fmla="*/ 55 h 85"/>
                <a:gd name="T70" fmla="*/ 86 w 92"/>
                <a:gd name="T71" fmla="*/ 66 h 85"/>
                <a:gd name="T72" fmla="*/ 87 w 92"/>
                <a:gd name="T73" fmla="*/ 68 h 85"/>
                <a:gd name="T74" fmla="*/ 86 w 92"/>
                <a:gd name="T75" fmla="*/ 68 h 85"/>
                <a:gd name="T76" fmla="*/ 86 w 92"/>
                <a:gd name="T77" fmla="*/ 74 h 85"/>
                <a:gd name="T78" fmla="*/ 102 w 92"/>
                <a:gd name="T79" fmla="*/ 62 h 85"/>
                <a:gd name="T80" fmla="*/ 94 w 92"/>
                <a:gd name="T81" fmla="*/ 74 h 85"/>
                <a:gd name="T82" fmla="*/ 102 w 92"/>
                <a:gd name="T83" fmla="*/ 70 h 85"/>
                <a:gd name="T84" fmla="*/ 103 w 92"/>
                <a:gd name="T85" fmla="*/ 75 h 85"/>
                <a:gd name="T86" fmla="*/ 90 w 92"/>
                <a:gd name="T87" fmla="*/ 93 h 85"/>
                <a:gd name="T88" fmla="*/ 83 w 92"/>
                <a:gd name="T89" fmla="*/ 90 h 85"/>
                <a:gd name="T90" fmla="*/ 83 w 92"/>
                <a:gd name="T91" fmla="*/ 83 h 85"/>
                <a:gd name="T92" fmla="*/ 75 w 92"/>
                <a:gd name="T93" fmla="*/ 88 h 85"/>
                <a:gd name="T94" fmla="*/ 83 w 92"/>
                <a:gd name="T95" fmla="*/ 74 h 85"/>
                <a:gd name="T96" fmla="*/ 79 w 92"/>
                <a:gd name="T97" fmla="*/ 69 h 85"/>
                <a:gd name="T98" fmla="*/ 72 w 92"/>
                <a:gd name="T99" fmla="*/ 79 h 85"/>
                <a:gd name="T100" fmla="*/ 75 w 92"/>
                <a:gd name="T101" fmla="*/ 74 h 85"/>
                <a:gd name="T102" fmla="*/ 49 w 92"/>
                <a:gd name="T103" fmla="*/ 89 h 85"/>
                <a:gd name="T104" fmla="*/ 49 w 92"/>
                <a:gd name="T105" fmla="*/ 83 h 85"/>
                <a:gd name="T106" fmla="*/ 69 w 92"/>
                <a:gd name="T107" fmla="*/ 73 h 85"/>
                <a:gd name="T108" fmla="*/ 65 w 92"/>
                <a:gd name="T109" fmla="*/ 74 h 85"/>
                <a:gd name="T110" fmla="*/ 68 w 92"/>
                <a:gd name="T111" fmla="*/ 70 h 85"/>
                <a:gd name="T112" fmla="*/ 60 w 92"/>
                <a:gd name="T113" fmla="*/ 73 h 85"/>
                <a:gd name="T114" fmla="*/ 54 w 92"/>
                <a:gd name="T115" fmla="*/ 77 h 85"/>
                <a:gd name="T116" fmla="*/ 47 w 92"/>
                <a:gd name="T117" fmla="*/ 75 h 85"/>
                <a:gd name="T118" fmla="*/ 53 w 92"/>
                <a:gd name="T119" fmla="*/ 73 h 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5"/>
                <a:gd name="T182" fmla="*/ 92 w 92"/>
                <a:gd name="T183" fmla="*/ 85 h 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5">
                  <a:moveTo>
                    <a:pt x="47" y="67"/>
                  </a:moveTo>
                  <a:lnTo>
                    <a:pt x="48" y="64"/>
                  </a:lnTo>
                  <a:lnTo>
                    <a:pt x="22" y="68"/>
                  </a:lnTo>
                  <a:lnTo>
                    <a:pt x="0" y="66"/>
                  </a:lnTo>
                  <a:lnTo>
                    <a:pt x="5" y="58"/>
                  </a:lnTo>
                  <a:lnTo>
                    <a:pt x="16" y="51"/>
                  </a:lnTo>
                  <a:lnTo>
                    <a:pt x="5" y="51"/>
                  </a:lnTo>
                  <a:lnTo>
                    <a:pt x="10" y="49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6" y="39"/>
                  </a:lnTo>
                  <a:lnTo>
                    <a:pt x="23" y="36"/>
                  </a:lnTo>
                  <a:lnTo>
                    <a:pt x="29" y="33"/>
                  </a:lnTo>
                  <a:lnTo>
                    <a:pt x="43" y="14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60" y="13"/>
                  </a:lnTo>
                  <a:lnTo>
                    <a:pt x="43" y="33"/>
                  </a:lnTo>
                  <a:lnTo>
                    <a:pt x="56" y="24"/>
                  </a:lnTo>
                  <a:lnTo>
                    <a:pt x="54" y="27"/>
                  </a:lnTo>
                  <a:lnTo>
                    <a:pt x="64" y="26"/>
                  </a:lnTo>
                  <a:lnTo>
                    <a:pt x="55" y="31"/>
                  </a:lnTo>
                  <a:lnTo>
                    <a:pt x="55" y="34"/>
                  </a:lnTo>
                  <a:lnTo>
                    <a:pt x="65" y="37"/>
                  </a:lnTo>
                  <a:lnTo>
                    <a:pt x="62" y="40"/>
                  </a:lnTo>
                  <a:lnTo>
                    <a:pt x="76" y="34"/>
                  </a:lnTo>
                  <a:lnTo>
                    <a:pt x="74" y="38"/>
                  </a:lnTo>
                  <a:lnTo>
                    <a:pt x="88" y="37"/>
                  </a:lnTo>
                  <a:lnTo>
                    <a:pt x="78" y="46"/>
                  </a:lnTo>
                  <a:lnTo>
                    <a:pt x="80" y="50"/>
                  </a:lnTo>
                  <a:lnTo>
                    <a:pt x="76" y="54"/>
                  </a:lnTo>
                  <a:lnTo>
                    <a:pt x="92" y="50"/>
                  </a:lnTo>
                  <a:lnTo>
                    <a:pt x="77" y="60"/>
                  </a:lnTo>
                  <a:lnTo>
                    <a:pt x="78" y="62"/>
                  </a:lnTo>
                  <a:lnTo>
                    <a:pt x="77" y="62"/>
                  </a:lnTo>
                  <a:lnTo>
                    <a:pt x="77" y="68"/>
                  </a:lnTo>
                  <a:lnTo>
                    <a:pt x="91" y="57"/>
                  </a:lnTo>
                  <a:lnTo>
                    <a:pt x="84" y="68"/>
                  </a:lnTo>
                  <a:lnTo>
                    <a:pt x="91" y="64"/>
                  </a:lnTo>
                  <a:lnTo>
                    <a:pt x="92" y="69"/>
                  </a:lnTo>
                  <a:lnTo>
                    <a:pt x="80" y="85"/>
                  </a:lnTo>
                  <a:lnTo>
                    <a:pt x="74" y="82"/>
                  </a:lnTo>
                  <a:lnTo>
                    <a:pt x="74" y="76"/>
                  </a:lnTo>
                  <a:lnTo>
                    <a:pt x="67" y="80"/>
                  </a:lnTo>
                  <a:lnTo>
                    <a:pt x="74" y="68"/>
                  </a:lnTo>
                  <a:lnTo>
                    <a:pt x="71" y="63"/>
                  </a:lnTo>
                  <a:lnTo>
                    <a:pt x="64" y="72"/>
                  </a:lnTo>
                  <a:lnTo>
                    <a:pt x="67" y="68"/>
                  </a:lnTo>
                  <a:lnTo>
                    <a:pt x="44" y="81"/>
                  </a:lnTo>
                  <a:lnTo>
                    <a:pt x="44" y="76"/>
                  </a:lnTo>
                  <a:lnTo>
                    <a:pt x="62" y="67"/>
                  </a:lnTo>
                  <a:lnTo>
                    <a:pt x="58" y="68"/>
                  </a:lnTo>
                  <a:lnTo>
                    <a:pt x="61" y="64"/>
                  </a:lnTo>
                  <a:lnTo>
                    <a:pt x="54" y="67"/>
                  </a:lnTo>
                  <a:lnTo>
                    <a:pt x="48" y="70"/>
                  </a:lnTo>
                  <a:lnTo>
                    <a:pt x="42" y="69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19" name="Freeform 428"/>
            <p:cNvSpPr>
              <a:spLocks noChangeAspect="1"/>
            </p:cNvSpPr>
            <p:nvPr/>
          </p:nvSpPr>
          <p:spPr bwMode="auto">
            <a:xfrm>
              <a:off x="2945903" y="1788687"/>
              <a:ext cx="249047" cy="47692"/>
            </a:xfrm>
            <a:custGeom>
              <a:avLst/>
              <a:gdLst>
                <a:gd name="T0" fmla="*/ 72 w 163"/>
                <a:gd name="T1" fmla="*/ 16 h 29"/>
                <a:gd name="T2" fmla="*/ 53 w 163"/>
                <a:gd name="T3" fmla="*/ 10 h 29"/>
                <a:gd name="T4" fmla="*/ 80 w 163"/>
                <a:gd name="T5" fmla="*/ 10 h 29"/>
                <a:gd name="T6" fmla="*/ 32 w 163"/>
                <a:gd name="T7" fmla="*/ 6 h 29"/>
                <a:gd name="T8" fmla="*/ 41 w 163"/>
                <a:gd name="T9" fmla="*/ 0 h 29"/>
                <a:gd name="T10" fmla="*/ 0 w 163"/>
                <a:gd name="T11" fmla="*/ 1 h 29"/>
                <a:gd name="T12" fmla="*/ 38 w 163"/>
                <a:gd name="T13" fmla="*/ 6 h 29"/>
                <a:gd name="T14" fmla="*/ 31 w 163"/>
                <a:gd name="T15" fmla="*/ 18 h 29"/>
                <a:gd name="T16" fmla="*/ 24 w 163"/>
                <a:gd name="T17" fmla="*/ 31 h 29"/>
                <a:gd name="T18" fmla="*/ 63 w 163"/>
                <a:gd name="T19" fmla="*/ 30 h 29"/>
                <a:gd name="T20" fmla="*/ 99 w 163"/>
                <a:gd name="T21" fmla="*/ 30 h 29"/>
                <a:gd name="T22" fmla="*/ 138 w 163"/>
                <a:gd name="T23" fmla="*/ 29 h 29"/>
                <a:gd name="T24" fmla="*/ 176 w 163"/>
                <a:gd name="T25" fmla="*/ 29 h 29"/>
                <a:gd name="T26" fmla="*/ 180 w 163"/>
                <a:gd name="T27" fmla="*/ 20 h 29"/>
                <a:gd name="T28" fmla="*/ 151 w 163"/>
                <a:gd name="T29" fmla="*/ 14 h 29"/>
                <a:gd name="T30" fmla="*/ 112 w 163"/>
                <a:gd name="T31" fmla="*/ 16 h 29"/>
                <a:gd name="T32" fmla="*/ 72 w 163"/>
                <a:gd name="T33" fmla="*/ 1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3"/>
                <a:gd name="T52" fmla="*/ 0 h 29"/>
                <a:gd name="T53" fmla="*/ 163 w 16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3" h="29">
                  <a:moveTo>
                    <a:pt x="65" y="15"/>
                  </a:moveTo>
                  <a:lnTo>
                    <a:pt x="48" y="9"/>
                  </a:lnTo>
                  <a:lnTo>
                    <a:pt x="72" y="9"/>
                  </a:lnTo>
                  <a:lnTo>
                    <a:pt x="29" y="6"/>
                  </a:lnTo>
                  <a:lnTo>
                    <a:pt x="37" y="0"/>
                  </a:lnTo>
                  <a:lnTo>
                    <a:pt x="0" y="1"/>
                  </a:lnTo>
                  <a:lnTo>
                    <a:pt x="34" y="6"/>
                  </a:lnTo>
                  <a:lnTo>
                    <a:pt x="28" y="17"/>
                  </a:lnTo>
                  <a:lnTo>
                    <a:pt x="22" y="29"/>
                  </a:lnTo>
                  <a:lnTo>
                    <a:pt x="57" y="28"/>
                  </a:lnTo>
                  <a:lnTo>
                    <a:pt x="90" y="28"/>
                  </a:lnTo>
                  <a:lnTo>
                    <a:pt x="125" y="27"/>
                  </a:lnTo>
                  <a:lnTo>
                    <a:pt x="159" y="27"/>
                  </a:lnTo>
                  <a:lnTo>
                    <a:pt x="163" y="19"/>
                  </a:lnTo>
                  <a:lnTo>
                    <a:pt x="137" y="13"/>
                  </a:lnTo>
                  <a:lnTo>
                    <a:pt x="101" y="15"/>
                  </a:lnTo>
                  <a:lnTo>
                    <a:pt x="65" y="15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0" name="Freeform 429"/>
            <p:cNvSpPr>
              <a:spLocks noChangeAspect="1"/>
            </p:cNvSpPr>
            <p:nvPr/>
          </p:nvSpPr>
          <p:spPr bwMode="auto">
            <a:xfrm>
              <a:off x="3031685" y="1696379"/>
              <a:ext cx="156346" cy="61539"/>
            </a:xfrm>
            <a:custGeom>
              <a:avLst/>
              <a:gdLst>
                <a:gd name="T0" fmla="*/ 23 w 103"/>
                <a:gd name="T1" fmla="*/ 12 h 36"/>
                <a:gd name="T2" fmla="*/ 14 w 103"/>
                <a:gd name="T3" fmla="*/ 7 h 36"/>
                <a:gd name="T4" fmla="*/ 53 w 103"/>
                <a:gd name="T5" fmla="*/ 0 h 36"/>
                <a:gd name="T6" fmla="*/ 101 w 103"/>
                <a:gd name="T7" fmla="*/ 10 h 36"/>
                <a:gd name="T8" fmla="*/ 89 w 103"/>
                <a:gd name="T9" fmla="*/ 20 h 36"/>
                <a:gd name="T10" fmla="*/ 113 w 103"/>
                <a:gd name="T11" fmla="*/ 24 h 36"/>
                <a:gd name="T12" fmla="*/ 72 w 103"/>
                <a:gd name="T13" fmla="*/ 32 h 36"/>
                <a:gd name="T14" fmla="*/ 54 w 103"/>
                <a:gd name="T15" fmla="*/ 40 h 36"/>
                <a:gd name="T16" fmla="*/ 47 w 103"/>
                <a:gd name="T17" fmla="*/ 34 h 36"/>
                <a:gd name="T18" fmla="*/ 46 w 103"/>
                <a:gd name="T19" fmla="*/ 40 h 36"/>
                <a:gd name="T20" fmla="*/ 7 w 103"/>
                <a:gd name="T21" fmla="*/ 30 h 36"/>
                <a:gd name="T22" fmla="*/ 53 w 103"/>
                <a:gd name="T23" fmla="*/ 24 h 36"/>
                <a:gd name="T24" fmla="*/ 0 w 103"/>
                <a:gd name="T25" fmla="*/ 19 h 36"/>
                <a:gd name="T26" fmla="*/ 23 w 103"/>
                <a:gd name="T27" fmla="*/ 12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36"/>
                <a:gd name="T44" fmla="*/ 103 w 103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36">
                  <a:moveTo>
                    <a:pt x="21" y="11"/>
                  </a:moveTo>
                  <a:lnTo>
                    <a:pt x="13" y="6"/>
                  </a:lnTo>
                  <a:lnTo>
                    <a:pt x="48" y="0"/>
                  </a:lnTo>
                  <a:lnTo>
                    <a:pt x="92" y="9"/>
                  </a:lnTo>
                  <a:lnTo>
                    <a:pt x="81" y="18"/>
                  </a:lnTo>
                  <a:lnTo>
                    <a:pt x="103" y="22"/>
                  </a:lnTo>
                  <a:lnTo>
                    <a:pt x="66" y="29"/>
                  </a:lnTo>
                  <a:lnTo>
                    <a:pt x="49" y="36"/>
                  </a:lnTo>
                  <a:lnTo>
                    <a:pt x="43" y="31"/>
                  </a:lnTo>
                  <a:lnTo>
                    <a:pt x="42" y="36"/>
                  </a:lnTo>
                  <a:lnTo>
                    <a:pt x="6" y="27"/>
                  </a:lnTo>
                  <a:lnTo>
                    <a:pt x="48" y="22"/>
                  </a:lnTo>
                  <a:lnTo>
                    <a:pt x="0" y="17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1" name="Freeform 430"/>
            <p:cNvSpPr>
              <a:spLocks noChangeAspect="1"/>
            </p:cNvSpPr>
            <p:nvPr/>
          </p:nvSpPr>
          <p:spPr bwMode="auto">
            <a:xfrm>
              <a:off x="2569565" y="1788687"/>
              <a:ext cx="213073" cy="53846"/>
            </a:xfrm>
            <a:custGeom>
              <a:avLst/>
              <a:gdLst>
                <a:gd name="T0" fmla="*/ 41 w 139"/>
                <a:gd name="T1" fmla="*/ 35 h 34"/>
                <a:gd name="T2" fmla="*/ 24 w 139"/>
                <a:gd name="T3" fmla="*/ 30 h 34"/>
                <a:gd name="T4" fmla="*/ 75 w 139"/>
                <a:gd name="T5" fmla="*/ 23 h 34"/>
                <a:gd name="T6" fmla="*/ 37 w 139"/>
                <a:gd name="T7" fmla="*/ 22 h 34"/>
                <a:gd name="T8" fmla="*/ 0 w 139"/>
                <a:gd name="T9" fmla="*/ 22 h 34"/>
                <a:gd name="T10" fmla="*/ 35 w 139"/>
                <a:gd name="T11" fmla="*/ 16 h 34"/>
                <a:gd name="T12" fmla="*/ 20 w 139"/>
                <a:gd name="T13" fmla="*/ 15 h 34"/>
                <a:gd name="T14" fmla="*/ 43 w 139"/>
                <a:gd name="T15" fmla="*/ 12 h 34"/>
                <a:gd name="T16" fmla="*/ 33 w 139"/>
                <a:gd name="T17" fmla="*/ 9 h 34"/>
                <a:gd name="T18" fmla="*/ 76 w 139"/>
                <a:gd name="T19" fmla="*/ 11 h 34"/>
                <a:gd name="T20" fmla="*/ 106 w 139"/>
                <a:gd name="T21" fmla="*/ 19 h 34"/>
                <a:gd name="T22" fmla="*/ 107 w 139"/>
                <a:gd name="T23" fmla="*/ 6 h 34"/>
                <a:gd name="T24" fmla="*/ 134 w 139"/>
                <a:gd name="T25" fmla="*/ 0 h 34"/>
                <a:gd name="T26" fmla="*/ 124 w 139"/>
                <a:gd name="T27" fmla="*/ 15 h 34"/>
                <a:gd name="T28" fmla="*/ 154 w 139"/>
                <a:gd name="T29" fmla="*/ 13 h 34"/>
                <a:gd name="T30" fmla="*/ 130 w 139"/>
                <a:gd name="T31" fmla="*/ 25 h 34"/>
                <a:gd name="T32" fmla="*/ 111 w 139"/>
                <a:gd name="T33" fmla="*/ 24 h 34"/>
                <a:gd name="T34" fmla="*/ 76 w 139"/>
                <a:gd name="T35" fmla="*/ 29 h 34"/>
                <a:gd name="T36" fmla="*/ 41 w 139"/>
                <a:gd name="T37" fmla="*/ 35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34"/>
                <a:gd name="T59" fmla="*/ 139 w 13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34">
                  <a:moveTo>
                    <a:pt x="37" y="34"/>
                  </a:moveTo>
                  <a:lnTo>
                    <a:pt x="22" y="29"/>
                  </a:lnTo>
                  <a:lnTo>
                    <a:pt x="68" y="22"/>
                  </a:lnTo>
                  <a:lnTo>
                    <a:pt x="33" y="21"/>
                  </a:lnTo>
                  <a:lnTo>
                    <a:pt x="0" y="21"/>
                  </a:lnTo>
                  <a:lnTo>
                    <a:pt x="32" y="16"/>
                  </a:lnTo>
                  <a:lnTo>
                    <a:pt x="18" y="15"/>
                  </a:lnTo>
                  <a:lnTo>
                    <a:pt x="39" y="12"/>
                  </a:lnTo>
                  <a:lnTo>
                    <a:pt x="30" y="9"/>
                  </a:lnTo>
                  <a:lnTo>
                    <a:pt x="69" y="11"/>
                  </a:lnTo>
                  <a:lnTo>
                    <a:pt x="96" y="18"/>
                  </a:lnTo>
                  <a:lnTo>
                    <a:pt x="97" y="6"/>
                  </a:lnTo>
                  <a:lnTo>
                    <a:pt x="121" y="0"/>
                  </a:lnTo>
                  <a:lnTo>
                    <a:pt x="112" y="15"/>
                  </a:lnTo>
                  <a:lnTo>
                    <a:pt x="139" y="13"/>
                  </a:lnTo>
                  <a:lnTo>
                    <a:pt x="117" y="24"/>
                  </a:lnTo>
                  <a:lnTo>
                    <a:pt x="100" y="23"/>
                  </a:lnTo>
                  <a:lnTo>
                    <a:pt x="69" y="28"/>
                  </a:lnTo>
                  <a:lnTo>
                    <a:pt x="37" y="3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2" name="Freeform 431"/>
            <p:cNvSpPr>
              <a:spLocks noChangeAspect="1"/>
            </p:cNvSpPr>
            <p:nvPr/>
          </p:nvSpPr>
          <p:spPr bwMode="auto">
            <a:xfrm>
              <a:off x="2853201" y="2062533"/>
              <a:ext cx="131442" cy="75385"/>
            </a:xfrm>
            <a:custGeom>
              <a:avLst/>
              <a:gdLst>
                <a:gd name="T0" fmla="*/ 68 w 87"/>
                <a:gd name="T1" fmla="*/ 36 h 43"/>
                <a:gd name="T2" fmla="*/ 58 w 87"/>
                <a:gd name="T3" fmla="*/ 34 h 43"/>
                <a:gd name="T4" fmla="*/ 59 w 87"/>
                <a:gd name="T5" fmla="*/ 32 h 43"/>
                <a:gd name="T6" fmla="*/ 51 w 87"/>
                <a:gd name="T7" fmla="*/ 34 h 43"/>
                <a:gd name="T8" fmla="*/ 20 w 87"/>
                <a:gd name="T9" fmla="*/ 49 h 43"/>
                <a:gd name="T10" fmla="*/ 20 w 87"/>
                <a:gd name="T11" fmla="*/ 40 h 43"/>
                <a:gd name="T12" fmla="*/ 0 w 87"/>
                <a:gd name="T13" fmla="*/ 40 h 43"/>
                <a:gd name="T14" fmla="*/ 20 w 87"/>
                <a:gd name="T15" fmla="*/ 30 h 43"/>
                <a:gd name="T16" fmla="*/ 32 w 87"/>
                <a:gd name="T17" fmla="*/ 15 h 43"/>
                <a:gd name="T18" fmla="*/ 45 w 87"/>
                <a:gd name="T19" fmla="*/ 0 h 43"/>
                <a:gd name="T20" fmla="*/ 52 w 87"/>
                <a:gd name="T21" fmla="*/ 5 h 43"/>
                <a:gd name="T22" fmla="*/ 50 w 87"/>
                <a:gd name="T23" fmla="*/ 11 h 43"/>
                <a:gd name="T24" fmla="*/ 58 w 87"/>
                <a:gd name="T25" fmla="*/ 8 h 43"/>
                <a:gd name="T26" fmla="*/ 83 w 87"/>
                <a:gd name="T27" fmla="*/ 25 h 43"/>
                <a:gd name="T28" fmla="*/ 74 w 87"/>
                <a:gd name="T29" fmla="*/ 34 h 43"/>
                <a:gd name="T30" fmla="*/ 94 w 87"/>
                <a:gd name="T31" fmla="*/ 34 h 43"/>
                <a:gd name="T32" fmla="*/ 95 w 87"/>
                <a:gd name="T33" fmla="*/ 39 h 43"/>
                <a:gd name="T34" fmla="*/ 79 w 87"/>
                <a:gd name="T35" fmla="*/ 43 h 43"/>
                <a:gd name="T36" fmla="*/ 68 w 87"/>
                <a:gd name="T37" fmla="*/ 36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43"/>
                <a:gd name="T59" fmla="*/ 87 w 87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43">
                  <a:moveTo>
                    <a:pt x="62" y="32"/>
                  </a:moveTo>
                  <a:lnTo>
                    <a:pt x="53" y="30"/>
                  </a:lnTo>
                  <a:lnTo>
                    <a:pt x="54" y="28"/>
                  </a:lnTo>
                  <a:lnTo>
                    <a:pt x="47" y="30"/>
                  </a:lnTo>
                  <a:lnTo>
                    <a:pt x="18" y="43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18" y="26"/>
                  </a:lnTo>
                  <a:lnTo>
                    <a:pt x="29" y="13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46" y="10"/>
                  </a:lnTo>
                  <a:lnTo>
                    <a:pt x="53" y="7"/>
                  </a:lnTo>
                  <a:lnTo>
                    <a:pt x="76" y="22"/>
                  </a:lnTo>
                  <a:lnTo>
                    <a:pt x="68" y="30"/>
                  </a:lnTo>
                  <a:lnTo>
                    <a:pt x="86" y="30"/>
                  </a:lnTo>
                  <a:lnTo>
                    <a:pt x="87" y="34"/>
                  </a:lnTo>
                  <a:lnTo>
                    <a:pt x="72" y="38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3" name="Freeform 432"/>
            <p:cNvSpPr>
              <a:spLocks noChangeAspect="1"/>
            </p:cNvSpPr>
            <p:nvPr/>
          </p:nvSpPr>
          <p:spPr bwMode="auto">
            <a:xfrm>
              <a:off x="2754967" y="1860994"/>
              <a:ext cx="116222" cy="53846"/>
            </a:xfrm>
            <a:custGeom>
              <a:avLst/>
              <a:gdLst>
                <a:gd name="T0" fmla="*/ 84 w 76"/>
                <a:gd name="T1" fmla="*/ 0 h 33"/>
                <a:gd name="T2" fmla="*/ 35 w 76"/>
                <a:gd name="T3" fmla="*/ 0 h 33"/>
                <a:gd name="T4" fmla="*/ 41 w 76"/>
                <a:gd name="T5" fmla="*/ 8 h 33"/>
                <a:gd name="T6" fmla="*/ 30 w 76"/>
                <a:gd name="T7" fmla="*/ 15 h 33"/>
                <a:gd name="T8" fmla="*/ 0 w 76"/>
                <a:gd name="T9" fmla="*/ 15 h 33"/>
                <a:gd name="T10" fmla="*/ 17 w 76"/>
                <a:gd name="T11" fmla="*/ 24 h 33"/>
                <a:gd name="T12" fmla="*/ 35 w 76"/>
                <a:gd name="T13" fmla="*/ 35 h 33"/>
                <a:gd name="T14" fmla="*/ 40 w 76"/>
                <a:gd name="T15" fmla="*/ 30 h 33"/>
                <a:gd name="T16" fmla="*/ 62 w 76"/>
                <a:gd name="T17" fmla="*/ 29 h 33"/>
                <a:gd name="T18" fmla="*/ 73 w 76"/>
                <a:gd name="T19" fmla="*/ 15 h 33"/>
                <a:gd name="T20" fmla="*/ 84 w 76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33"/>
                <a:gd name="T35" fmla="*/ 76 w 76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33">
                  <a:moveTo>
                    <a:pt x="76" y="0"/>
                  </a:moveTo>
                  <a:lnTo>
                    <a:pt x="32" y="0"/>
                  </a:lnTo>
                  <a:lnTo>
                    <a:pt x="37" y="8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15" y="23"/>
                  </a:lnTo>
                  <a:lnTo>
                    <a:pt x="32" y="33"/>
                  </a:lnTo>
                  <a:lnTo>
                    <a:pt x="36" y="28"/>
                  </a:lnTo>
                  <a:lnTo>
                    <a:pt x="56" y="27"/>
                  </a:lnTo>
                  <a:lnTo>
                    <a:pt x="66" y="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4" name="Freeform 433"/>
            <p:cNvSpPr>
              <a:spLocks noChangeAspect="1"/>
            </p:cNvSpPr>
            <p:nvPr/>
          </p:nvSpPr>
          <p:spPr bwMode="auto">
            <a:xfrm>
              <a:off x="2865654" y="1850225"/>
              <a:ext cx="123140" cy="53846"/>
            </a:xfrm>
            <a:custGeom>
              <a:avLst/>
              <a:gdLst>
                <a:gd name="T0" fmla="*/ 55 w 80"/>
                <a:gd name="T1" fmla="*/ 20 h 32"/>
                <a:gd name="T2" fmla="*/ 24 w 80"/>
                <a:gd name="T3" fmla="*/ 22 h 32"/>
                <a:gd name="T4" fmla="*/ 29 w 80"/>
                <a:gd name="T5" fmla="*/ 25 h 32"/>
                <a:gd name="T6" fmla="*/ 16 w 80"/>
                <a:gd name="T7" fmla="*/ 33 h 32"/>
                <a:gd name="T8" fmla="*/ 0 w 80"/>
                <a:gd name="T9" fmla="*/ 35 h 32"/>
                <a:gd name="T10" fmla="*/ 2 w 80"/>
                <a:gd name="T11" fmla="*/ 32 h 32"/>
                <a:gd name="T12" fmla="*/ 18 w 80"/>
                <a:gd name="T13" fmla="*/ 10 h 32"/>
                <a:gd name="T14" fmla="*/ 29 w 80"/>
                <a:gd name="T15" fmla="*/ 9 h 32"/>
                <a:gd name="T16" fmla="*/ 28 w 80"/>
                <a:gd name="T17" fmla="*/ 4 h 32"/>
                <a:gd name="T18" fmla="*/ 38 w 80"/>
                <a:gd name="T19" fmla="*/ 0 h 32"/>
                <a:gd name="T20" fmla="*/ 89 w 80"/>
                <a:gd name="T21" fmla="*/ 4 h 32"/>
                <a:gd name="T22" fmla="*/ 76 w 80"/>
                <a:gd name="T23" fmla="*/ 10 h 32"/>
                <a:gd name="T24" fmla="*/ 55 w 80"/>
                <a:gd name="T25" fmla="*/ 2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32"/>
                <a:gd name="T41" fmla="*/ 80 w 80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32">
                  <a:moveTo>
                    <a:pt x="49" y="18"/>
                  </a:moveTo>
                  <a:lnTo>
                    <a:pt x="22" y="20"/>
                  </a:lnTo>
                  <a:lnTo>
                    <a:pt x="26" y="23"/>
                  </a:lnTo>
                  <a:lnTo>
                    <a:pt x="14" y="30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16" y="9"/>
                  </a:lnTo>
                  <a:lnTo>
                    <a:pt x="26" y="8"/>
                  </a:lnTo>
                  <a:lnTo>
                    <a:pt x="25" y="4"/>
                  </a:lnTo>
                  <a:lnTo>
                    <a:pt x="34" y="0"/>
                  </a:lnTo>
                  <a:lnTo>
                    <a:pt x="80" y="4"/>
                  </a:lnTo>
                  <a:lnTo>
                    <a:pt x="68" y="9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5" name="Freeform 434"/>
            <p:cNvSpPr>
              <a:spLocks noChangeAspect="1"/>
            </p:cNvSpPr>
            <p:nvPr/>
          </p:nvSpPr>
          <p:spPr bwMode="auto">
            <a:xfrm>
              <a:off x="1789218" y="2488688"/>
              <a:ext cx="67796" cy="72308"/>
            </a:xfrm>
            <a:custGeom>
              <a:avLst/>
              <a:gdLst>
                <a:gd name="T0" fmla="*/ 34 w 43"/>
                <a:gd name="T1" fmla="*/ 31 h 41"/>
                <a:gd name="T2" fmla="*/ 32 w 43"/>
                <a:gd name="T3" fmla="*/ 34 h 41"/>
                <a:gd name="T4" fmla="*/ 18 w 43"/>
                <a:gd name="T5" fmla="*/ 33 h 41"/>
                <a:gd name="T6" fmla="*/ 22 w 43"/>
                <a:gd name="T7" fmla="*/ 30 h 41"/>
                <a:gd name="T8" fmla="*/ 16 w 43"/>
                <a:gd name="T9" fmla="*/ 29 h 41"/>
                <a:gd name="T10" fmla="*/ 9 w 43"/>
                <a:gd name="T11" fmla="*/ 26 h 41"/>
                <a:gd name="T12" fmla="*/ 21 w 43"/>
                <a:gd name="T13" fmla="*/ 22 h 41"/>
                <a:gd name="T14" fmla="*/ 9 w 43"/>
                <a:gd name="T15" fmla="*/ 17 h 41"/>
                <a:gd name="T16" fmla="*/ 9 w 43"/>
                <a:gd name="T17" fmla="*/ 14 h 41"/>
                <a:gd name="T18" fmla="*/ 2 w 43"/>
                <a:gd name="T19" fmla="*/ 13 h 41"/>
                <a:gd name="T20" fmla="*/ 1 w 43"/>
                <a:gd name="T21" fmla="*/ 9 h 41"/>
                <a:gd name="T22" fmla="*/ 9 w 43"/>
                <a:gd name="T23" fmla="*/ 3 h 41"/>
                <a:gd name="T24" fmla="*/ 6 w 43"/>
                <a:gd name="T25" fmla="*/ 6 h 41"/>
                <a:gd name="T26" fmla="*/ 0 w 43"/>
                <a:gd name="T27" fmla="*/ 0 h 41"/>
                <a:gd name="T28" fmla="*/ 16 w 43"/>
                <a:gd name="T29" fmla="*/ 2 h 41"/>
                <a:gd name="T30" fmla="*/ 34 w 43"/>
                <a:gd name="T31" fmla="*/ 7 h 41"/>
                <a:gd name="T32" fmla="*/ 39 w 43"/>
                <a:gd name="T33" fmla="*/ 16 h 41"/>
                <a:gd name="T34" fmla="*/ 47 w 43"/>
                <a:gd name="T35" fmla="*/ 29 h 41"/>
                <a:gd name="T36" fmla="*/ 48 w 43"/>
                <a:gd name="T37" fmla="*/ 42 h 41"/>
                <a:gd name="T38" fmla="*/ 49 w 43"/>
                <a:gd name="T39" fmla="*/ 47 h 41"/>
                <a:gd name="T40" fmla="*/ 25 w 43"/>
                <a:gd name="T41" fmla="*/ 40 h 41"/>
                <a:gd name="T42" fmla="*/ 34 w 43"/>
                <a:gd name="T43" fmla="*/ 31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41"/>
                <a:gd name="T68" fmla="*/ 43 w 43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41">
                  <a:moveTo>
                    <a:pt x="30" y="27"/>
                  </a:moveTo>
                  <a:lnTo>
                    <a:pt x="28" y="30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18" y="19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2" y="11"/>
                  </a:lnTo>
                  <a:lnTo>
                    <a:pt x="1" y="8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14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41" y="25"/>
                  </a:lnTo>
                  <a:lnTo>
                    <a:pt x="42" y="37"/>
                  </a:lnTo>
                  <a:lnTo>
                    <a:pt x="43" y="41"/>
                  </a:lnTo>
                  <a:lnTo>
                    <a:pt x="22" y="35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6" name="Freeform 435"/>
            <p:cNvSpPr>
              <a:spLocks noChangeAspect="1"/>
            </p:cNvSpPr>
            <p:nvPr/>
          </p:nvSpPr>
          <p:spPr bwMode="auto">
            <a:xfrm>
              <a:off x="2511454" y="1771763"/>
              <a:ext cx="153579" cy="36923"/>
            </a:xfrm>
            <a:custGeom>
              <a:avLst/>
              <a:gdLst>
                <a:gd name="T0" fmla="*/ 66 w 101"/>
                <a:gd name="T1" fmla="*/ 14 h 21"/>
                <a:gd name="T2" fmla="*/ 69 w 101"/>
                <a:gd name="T3" fmla="*/ 10 h 21"/>
                <a:gd name="T4" fmla="*/ 54 w 101"/>
                <a:gd name="T5" fmla="*/ 15 h 21"/>
                <a:gd name="T6" fmla="*/ 43 w 101"/>
                <a:gd name="T7" fmla="*/ 19 h 21"/>
                <a:gd name="T8" fmla="*/ 40 w 101"/>
                <a:gd name="T9" fmla="*/ 17 h 21"/>
                <a:gd name="T10" fmla="*/ 32 w 101"/>
                <a:gd name="T11" fmla="*/ 23 h 21"/>
                <a:gd name="T12" fmla="*/ 21 w 101"/>
                <a:gd name="T13" fmla="*/ 24 h 21"/>
                <a:gd name="T14" fmla="*/ 21 w 101"/>
                <a:gd name="T15" fmla="*/ 21 h 21"/>
                <a:gd name="T16" fmla="*/ 12 w 101"/>
                <a:gd name="T17" fmla="*/ 23 h 21"/>
                <a:gd name="T18" fmla="*/ 0 w 101"/>
                <a:gd name="T19" fmla="*/ 22 h 21"/>
                <a:gd name="T20" fmla="*/ 7 w 101"/>
                <a:gd name="T21" fmla="*/ 17 h 21"/>
                <a:gd name="T22" fmla="*/ 47 w 101"/>
                <a:gd name="T23" fmla="*/ 8 h 21"/>
                <a:gd name="T24" fmla="*/ 76 w 101"/>
                <a:gd name="T25" fmla="*/ 1 h 21"/>
                <a:gd name="T26" fmla="*/ 93 w 101"/>
                <a:gd name="T27" fmla="*/ 0 h 21"/>
                <a:gd name="T28" fmla="*/ 111 w 101"/>
                <a:gd name="T29" fmla="*/ 2 h 21"/>
                <a:gd name="T30" fmla="*/ 96 w 101"/>
                <a:gd name="T31" fmla="*/ 7 h 21"/>
                <a:gd name="T32" fmla="*/ 98 w 101"/>
                <a:gd name="T33" fmla="*/ 8 h 21"/>
                <a:gd name="T34" fmla="*/ 93 w 101"/>
                <a:gd name="T35" fmla="*/ 9 h 21"/>
                <a:gd name="T36" fmla="*/ 76 w 101"/>
                <a:gd name="T37" fmla="*/ 14 h 21"/>
                <a:gd name="T38" fmla="*/ 66 w 101"/>
                <a:gd name="T39" fmla="*/ 19 h 21"/>
                <a:gd name="T40" fmla="*/ 66 w 101"/>
                <a:gd name="T41" fmla="*/ 14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21"/>
                <a:gd name="T65" fmla="*/ 101 w 10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21">
                  <a:moveTo>
                    <a:pt x="60" y="12"/>
                  </a:moveTo>
                  <a:lnTo>
                    <a:pt x="63" y="9"/>
                  </a:lnTo>
                  <a:lnTo>
                    <a:pt x="49" y="13"/>
                  </a:lnTo>
                  <a:lnTo>
                    <a:pt x="39" y="17"/>
                  </a:lnTo>
                  <a:lnTo>
                    <a:pt x="36" y="15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1" y="20"/>
                  </a:lnTo>
                  <a:lnTo>
                    <a:pt x="0" y="19"/>
                  </a:lnTo>
                  <a:lnTo>
                    <a:pt x="6" y="15"/>
                  </a:lnTo>
                  <a:lnTo>
                    <a:pt x="43" y="7"/>
                  </a:lnTo>
                  <a:lnTo>
                    <a:pt x="69" y="1"/>
                  </a:lnTo>
                  <a:lnTo>
                    <a:pt x="85" y="0"/>
                  </a:lnTo>
                  <a:lnTo>
                    <a:pt x="101" y="2"/>
                  </a:lnTo>
                  <a:lnTo>
                    <a:pt x="87" y="6"/>
                  </a:lnTo>
                  <a:lnTo>
                    <a:pt x="89" y="7"/>
                  </a:lnTo>
                  <a:lnTo>
                    <a:pt x="85" y="8"/>
                  </a:lnTo>
                  <a:lnTo>
                    <a:pt x="69" y="12"/>
                  </a:lnTo>
                  <a:lnTo>
                    <a:pt x="60" y="17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7" name="Freeform 436"/>
            <p:cNvSpPr>
              <a:spLocks noChangeAspect="1"/>
            </p:cNvSpPr>
            <p:nvPr/>
          </p:nvSpPr>
          <p:spPr bwMode="auto">
            <a:xfrm>
              <a:off x="2825530" y="1791764"/>
              <a:ext cx="92700" cy="38461"/>
            </a:xfrm>
            <a:custGeom>
              <a:avLst/>
              <a:gdLst>
                <a:gd name="T0" fmla="*/ 32 w 61"/>
                <a:gd name="T1" fmla="*/ 8 h 21"/>
                <a:gd name="T2" fmla="*/ 21 w 61"/>
                <a:gd name="T3" fmla="*/ 5 h 21"/>
                <a:gd name="T4" fmla="*/ 25 w 61"/>
                <a:gd name="T5" fmla="*/ 7 h 21"/>
                <a:gd name="T6" fmla="*/ 18 w 61"/>
                <a:gd name="T7" fmla="*/ 8 h 21"/>
                <a:gd name="T8" fmla="*/ 18 w 61"/>
                <a:gd name="T9" fmla="*/ 11 h 21"/>
                <a:gd name="T10" fmla="*/ 16 w 61"/>
                <a:gd name="T11" fmla="*/ 12 h 21"/>
                <a:gd name="T12" fmla="*/ 0 w 61"/>
                <a:gd name="T13" fmla="*/ 15 h 21"/>
                <a:gd name="T14" fmla="*/ 44 w 61"/>
                <a:gd name="T15" fmla="*/ 15 h 21"/>
                <a:gd name="T16" fmla="*/ 18 w 61"/>
                <a:gd name="T17" fmla="*/ 21 h 21"/>
                <a:gd name="T18" fmla="*/ 16 w 61"/>
                <a:gd name="T19" fmla="*/ 23 h 21"/>
                <a:gd name="T20" fmla="*/ 43 w 61"/>
                <a:gd name="T21" fmla="*/ 25 h 21"/>
                <a:gd name="T22" fmla="*/ 45 w 61"/>
                <a:gd name="T23" fmla="*/ 23 h 21"/>
                <a:gd name="T24" fmla="*/ 49 w 61"/>
                <a:gd name="T25" fmla="*/ 19 h 21"/>
                <a:gd name="T26" fmla="*/ 58 w 61"/>
                <a:gd name="T27" fmla="*/ 19 h 21"/>
                <a:gd name="T28" fmla="*/ 60 w 61"/>
                <a:gd name="T29" fmla="*/ 15 h 21"/>
                <a:gd name="T30" fmla="*/ 56 w 61"/>
                <a:gd name="T31" fmla="*/ 14 h 21"/>
                <a:gd name="T32" fmla="*/ 67 w 61"/>
                <a:gd name="T33" fmla="*/ 5 h 21"/>
                <a:gd name="T34" fmla="*/ 65 w 61"/>
                <a:gd name="T35" fmla="*/ 0 h 21"/>
                <a:gd name="T36" fmla="*/ 54 w 61"/>
                <a:gd name="T37" fmla="*/ 2 h 21"/>
                <a:gd name="T38" fmla="*/ 34 w 61"/>
                <a:gd name="T39" fmla="*/ 2 h 21"/>
                <a:gd name="T40" fmla="*/ 43 w 61"/>
                <a:gd name="T41" fmla="*/ 8 h 21"/>
                <a:gd name="T42" fmla="*/ 36 w 61"/>
                <a:gd name="T43" fmla="*/ 10 h 21"/>
                <a:gd name="T44" fmla="*/ 32 w 61"/>
                <a:gd name="T45" fmla="*/ 8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"/>
                <a:gd name="T70" fmla="*/ 0 h 21"/>
                <a:gd name="T71" fmla="*/ 61 w 61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" h="21">
                  <a:moveTo>
                    <a:pt x="29" y="7"/>
                  </a:moveTo>
                  <a:lnTo>
                    <a:pt x="19" y="4"/>
                  </a:lnTo>
                  <a:lnTo>
                    <a:pt x="23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0" y="13"/>
                  </a:lnTo>
                  <a:lnTo>
                    <a:pt x="40" y="13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39" y="21"/>
                  </a:lnTo>
                  <a:lnTo>
                    <a:pt x="41" y="19"/>
                  </a:lnTo>
                  <a:lnTo>
                    <a:pt x="45" y="16"/>
                  </a:lnTo>
                  <a:lnTo>
                    <a:pt x="53" y="16"/>
                  </a:lnTo>
                  <a:lnTo>
                    <a:pt x="55" y="13"/>
                  </a:lnTo>
                  <a:lnTo>
                    <a:pt x="51" y="12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49" y="2"/>
                  </a:lnTo>
                  <a:lnTo>
                    <a:pt x="31" y="2"/>
                  </a:lnTo>
                  <a:lnTo>
                    <a:pt x="39" y="7"/>
                  </a:lnTo>
                  <a:lnTo>
                    <a:pt x="33" y="8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8" name="Freeform 437"/>
            <p:cNvSpPr>
              <a:spLocks noChangeAspect="1"/>
            </p:cNvSpPr>
            <p:nvPr/>
          </p:nvSpPr>
          <p:spPr bwMode="auto">
            <a:xfrm>
              <a:off x="2858736" y="1733302"/>
              <a:ext cx="87166" cy="35384"/>
            </a:xfrm>
            <a:custGeom>
              <a:avLst/>
              <a:gdLst>
                <a:gd name="T0" fmla="*/ 40 w 55"/>
                <a:gd name="T1" fmla="*/ 5 h 19"/>
                <a:gd name="T2" fmla="*/ 41 w 55"/>
                <a:gd name="T3" fmla="*/ 2 h 19"/>
                <a:gd name="T4" fmla="*/ 56 w 55"/>
                <a:gd name="T5" fmla="*/ 5 h 19"/>
                <a:gd name="T6" fmla="*/ 62 w 55"/>
                <a:gd name="T7" fmla="*/ 6 h 19"/>
                <a:gd name="T8" fmla="*/ 60 w 55"/>
                <a:gd name="T9" fmla="*/ 12 h 19"/>
                <a:gd name="T10" fmla="*/ 63 w 55"/>
                <a:gd name="T11" fmla="*/ 19 h 19"/>
                <a:gd name="T12" fmla="*/ 47 w 55"/>
                <a:gd name="T13" fmla="*/ 23 h 19"/>
                <a:gd name="T14" fmla="*/ 30 w 55"/>
                <a:gd name="T15" fmla="*/ 15 h 19"/>
                <a:gd name="T16" fmla="*/ 0 w 55"/>
                <a:gd name="T17" fmla="*/ 13 h 19"/>
                <a:gd name="T18" fmla="*/ 7 w 55"/>
                <a:gd name="T19" fmla="*/ 10 h 19"/>
                <a:gd name="T20" fmla="*/ 22 w 55"/>
                <a:gd name="T21" fmla="*/ 8 h 19"/>
                <a:gd name="T22" fmla="*/ 21 w 55"/>
                <a:gd name="T23" fmla="*/ 5 h 19"/>
                <a:gd name="T24" fmla="*/ 11 w 55"/>
                <a:gd name="T25" fmla="*/ 5 h 19"/>
                <a:gd name="T26" fmla="*/ 7 w 55"/>
                <a:gd name="T27" fmla="*/ 0 h 19"/>
                <a:gd name="T28" fmla="*/ 40 w 55"/>
                <a:gd name="T29" fmla="*/ 0 h 19"/>
                <a:gd name="T30" fmla="*/ 40 w 55"/>
                <a:gd name="T31" fmla="*/ 5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35" y="4"/>
                  </a:moveTo>
                  <a:lnTo>
                    <a:pt x="36" y="2"/>
                  </a:lnTo>
                  <a:lnTo>
                    <a:pt x="49" y="4"/>
                  </a:lnTo>
                  <a:lnTo>
                    <a:pt x="54" y="5"/>
                  </a:lnTo>
                  <a:lnTo>
                    <a:pt x="52" y="10"/>
                  </a:lnTo>
                  <a:lnTo>
                    <a:pt x="55" y="16"/>
                  </a:lnTo>
                  <a:lnTo>
                    <a:pt x="41" y="19"/>
                  </a:lnTo>
                  <a:lnTo>
                    <a:pt x="26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35" y="0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29" name="Freeform 438"/>
            <p:cNvSpPr>
              <a:spLocks noChangeAspect="1"/>
            </p:cNvSpPr>
            <p:nvPr/>
          </p:nvSpPr>
          <p:spPr bwMode="auto">
            <a:xfrm>
              <a:off x="2727295" y="1956379"/>
              <a:ext cx="73331" cy="36923"/>
            </a:xfrm>
            <a:custGeom>
              <a:avLst/>
              <a:gdLst>
                <a:gd name="T0" fmla="*/ 45 w 49"/>
                <a:gd name="T1" fmla="*/ 13 h 22"/>
                <a:gd name="T2" fmla="*/ 47 w 49"/>
                <a:gd name="T3" fmla="*/ 10 h 22"/>
                <a:gd name="T4" fmla="*/ 32 w 49"/>
                <a:gd name="T5" fmla="*/ 0 h 22"/>
                <a:gd name="T6" fmla="*/ 24 w 49"/>
                <a:gd name="T7" fmla="*/ 7 h 22"/>
                <a:gd name="T8" fmla="*/ 23 w 49"/>
                <a:gd name="T9" fmla="*/ 4 h 22"/>
                <a:gd name="T10" fmla="*/ 19 w 49"/>
                <a:gd name="T11" fmla="*/ 10 h 22"/>
                <a:gd name="T12" fmla="*/ 0 w 49"/>
                <a:gd name="T13" fmla="*/ 15 h 22"/>
                <a:gd name="T14" fmla="*/ 30 w 49"/>
                <a:gd name="T15" fmla="*/ 24 h 22"/>
                <a:gd name="T16" fmla="*/ 53 w 49"/>
                <a:gd name="T17" fmla="*/ 17 h 22"/>
                <a:gd name="T18" fmla="*/ 47 w 49"/>
                <a:gd name="T19" fmla="*/ 17 h 22"/>
                <a:gd name="T20" fmla="*/ 45 w 49"/>
                <a:gd name="T21" fmla="*/ 13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2"/>
                <a:gd name="T35" fmla="*/ 49 w 49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2">
                  <a:moveTo>
                    <a:pt x="42" y="12"/>
                  </a:moveTo>
                  <a:lnTo>
                    <a:pt x="43" y="9"/>
                  </a:lnTo>
                  <a:lnTo>
                    <a:pt x="30" y="0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8" y="9"/>
                  </a:lnTo>
                  <a:lnTo>
                    <a:pt x="0" y="14"/>
                  </a:lnTo>
                  <a:lnTo>
                    <a:pt x="28" y="22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0" name="Freeform 439"/>
            <p:cNvSpPr>
              <a:spLocks noChangeAspect="1"/>
            </p:cNvSpPr>
            <p:nvPr/>
          </p:nvSpPr>
          <p:spPr bwMode="auto">
            <a:xfrm>
              <a:off x="3132688" y="1864071"/>
              <a:ext cx="73331" cy="20000"/>
            </a:xfrm>
            <a:custGeom>
              <a:avLst/>
              <a:gdLst>
                <a:gd name="T0" fmla="*/ 36 w 48"/>
                <a:gd name="T1" fmla="*/ 0 h 13"/>
                <a:gd name="T2" fmla="*/ 2 w 48"/>
                <a:gd name="T3" fmla="*/ 0 h 13"/>
                <a:gd name="T4" fmla="*/ 0 w 48"/>
                <a:gd name="T5" fmla="*/ 4 h 13"/>
                <a:gd name="T6" fmla="*/ 6 w 48"/>
                <a:gd name="T7" fmla="*/ 8 h 13"/>
                <a:gd name="T8" fmla="*/ 10 w 48"/>
                <a:gd name="T9" fmla="*/ 13 h 13"/>
                <a:gd name="T10" fmla="*/ 53 w 48"/>
                <a:gd name="T11" fmla="*/ 10 h 13"/>
                <a:gd name="T12" fmla="*/ 36 w 4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3"/>
                <a:gd name="T23" fmla="*/ 48 w 4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3">
                  <a:moveTo>
                    <a:pt x="33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9" y="13"/>
                  </a:lnTo>
                  <a:lnTo>
                    <a:pt x="48" y="1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1" name="Freeform 440"/>
            <p:cNvSpPr>
              <a:spLocks noChangeAspect="1"/>
            </p:cNvSpPr>
            <p:nvPr/>
          </p:nvSpPr>
          <p:spPr bwMode="auto">
            <a:xfrm>
              <a:off x="3102248" y="1996379"/>
              <a:ext cx="45659" cy="30769"/>
            </a:xfrm>
            <a:custGeom>
              <a:avLst/>
              <a:gdLst>
                <a:gd name="T0" fmla="*/ 30 w 30"/>
                <a:gd name="T1" fmla="*/ 13 h 17"/>
                <a:gd name="T2" fmla="*/ 4 w 30"/>
                <a:gd name="T3" fmla="*/ 20 h 17"/>
                <a:gd name="T4" fmla="*/ 0 w 30"/>
                <a:gd name="T5" fmla="*/ 9 h 17"/>
                <a:gd name="T6" fmla="*/ 21 w 30"/>
                <a:gd name="T7" fmla="*/ 0 h 17"/>
                <a:gd name="T8" fmla="*/ 33 w 30"/>
                <a:gd name="T9" fmla="*/ 4 h 17"/>
                <a:gd name="T10" fmla="*/ 30 w 30"/>
                <a:gd name="T11" fmla="*/ 1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7"/>
                <a:gd name="T20" fmla="*/ 30 w 3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7">
                  <a:moveTo>
                    <a:pt x="27" y="11"/>
                  </a:moveTo>
                  <a:lnTo>
                    <a:pt x="4" y="17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2" name="Freeform 441"/>
            <p:cNvSpPr>
              <a:spLocks noChangeAspect="1"/>
            </p:cNvSpPr>
            <p:nvPr/>
          </p:nvSpPr>
          <p:spPr bwMode="auto">
            <a:xfrm>
              <a:off x="2963889" y="1744071"/>
              <a:ext cx="52577" cy="24616"/>
            </a:xfrm>
            <a:custGeom>
              <a:avLst/>
              <a:gdLst>
                <a:gd name="T0" fmla="*/ 0 w 34"/>
                <a:gd name="T1" fmla="*/ 7 h 13"/>
                <a:gd name="T2" fmla="*/ 4 w 34"/>
                <a:gd name="T3" fmla="*/ 0 h 13"/>
                <a:gd name="T4" fmla="*/ 38 w 34"/>
                <a:gd name="T5" fmla="*/ 6 h 13"/>
                <a:gd name="T6" fmla="*/ 32 w 34"/>
                <a:gd name="T7" fmla="*/ 10 h 13"/>
                <a:gd name="T8" fmla="*/ 4 w 34"/>
                <a:gd name="T9" fmla="*/ 16 h 13"/>
                <a:gd name="T10" fmla="*/ 0 w 34"/>
                <a:gd name="T11" fmla="*/ 10 h 13"/>
                <a:gd name="T12" fmla="*/ 0 w 34"/>
                <a:gd name="T13" fmla="*/ 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6"/>
                  </a:moveTo>
                  <a:lnTo>
                    <a:pt x="4" y="0"/>
                  </a:lnTo>
                  <a:lnTo>
                    <a:pt x="34" y="5"/>
                  </a:lnTo>
                  <a:lnTo>
                    <a:pt x="29" y="8"/>
                  </a:lnTo>
                  <a:lnTo>
                    <a:pt x="4" y="13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3" name="Freeform 442"/>
            <p:cNvSpPr>
              <a:spLocks noChangeAspect="1"/>
            </p:cNvSpPr>
            <p:nvPr/>
          </p:nvSpPr>
          <p:spPr bwMode="auto">
            <a:xfrm>
              <a:off x="2905778" y="1816378"/>
              <a:ext cx="51193" cy="16923"/>
            </a:xfrm>
            <a:custGeom>
              <a:avLst/>
              <a:gdLst>
                <a:gd name="T0" fmla="*/ 11 w 35"/>
                <a:gd name="T1" fmla="*/ 11 h 11"/>
                <a:gd name="T2" fmla="*/ 0 w 35"/>
                <a:gd name="T3" fmla="*/ 8 h 11"/>
                <a:gd name="T4" fmla="*/ 27 w 35"/>
                <a:gd name="T5" fmla="*/ 0 h 11"/>
                <a:gd name="T6" fmla="*/ 37 w 35"/>
                <a:gd name="T7" fmla="*/ 7 h 11"/>
                <a:gd name="T8" fmla="*/ 33 w 35"/>
                <a:gd name="T9" fmla="*/ 11 h 11"/>
                <a:gd name="T10" fmla="*/ 11 w 3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1"/>
                <a:gd name="T20" fmla="*/ 35 w 3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1">
                  <a:moveTo>
                    <a:pt x="10" y="11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1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4" name="Freeform 443"/>
            <p:cNvSpPr>
              <a:spLocks noChangeAspect="1"/>
            </p:cNvSpPr>
            <p:nvPr/>
          </p:nvSpPr>
          <p:spPr bwMode="auto">
            <a:xfrm>
              <a:off x="2699622" y="1860994"/>
              <a:ext cx="42891" cy="20000"/>
            </a:xfrm>
            <a:custGeom>
              <a:avLst/>
              <a:gdLst>
                <a:gd name="T0" fmla="*/ 9 w 28"/>
                <a:gd name="T1" fmla="*/ 13 h 12"/>
                <a:gd name="T2" fmla="*/ 0 w 28"/>
                <a:gd name="T3" fmla="*/ 4 h 12"/>
                <a:gd name="T4" fmla="*/ 27 w 28"/>
                <a:gd name="T5" fmla="*/ 0 h 12"/>
                <a:gd name="T6" fmla="*/ 31 w 28"/>
                <a:gd name="T7" fmla="*/ 3 h 12"/>
                <a:gd name="T8" fmla="*/ 9 w 28"/>
                <a:gd name="T9" fmla="*/ 1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2"/>
                <a:gd name="T17" fmla="*/ 28 w 2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2">
                  <a:moveTo>
                    <a:pt x="8" y="12"/>
                  </a:moveTo>
                  <a:lnTo>
                    <a:pt x="0" y="4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5" name="Freeform 444"/>
            <p:cNvSpPr>
              <a:spLocks noChangeAspect="1"/>
            </p:cNvSpPr>
            <p:nvPr/>
          </p:nvSpPr>
          <p:spPr bwMode="auto">
            <a:xfrm>
              <a:off x="3356829" y="1651763"/>
              <a:ext cx="956063" cy="570771"/>
            </a:xfrm>
            <a:custGeom>
              <a:avLst/>
              <a:gdLst>
                <a:gd name="T0" fmla="*/ 118 w 622"/>
                <a:gd name="T1" fmla="*/ 293 h 334"/>
                <a:gd name="T2" fmla="*/ 140 w 622"/>
                <a:gd name="T3" fmla="*/ 288 h 334"/>
                <a:gd name="T4" fmla="*/ 122 w 622"/>
                <a:gd name="T5" fmla="*/ 307 h 334"/>
                <a:gd name="T6" fmla="*/ 132 w 622"/>
                <a:gd name="T7" fmla="*/ 319 h 334"/>
                <a:gd name="T8" fmla="*/ 140 w 622"/>
                <a:gd name="T9" fmla="*/ 338 h 334"/>
                <a:gd name="T10" fmla="*/ 146 w 622"/>
                <a:gd name="T11" fmla="*/ 345 h 334"/>
                <a:gd name="T12" fmla="*/ 156 w 622"/>
                <a:gd name="T13" fmla="*/ 355 h 334"/>
                <a:gd name="T14" fmla="*/ 180 w 622"/>
                <a:gd name="T15" fmla="*/ 360 h 334"/>
                <a:gd name="T16" fmla="*/ 189 w 622"/>
                <a:gd name="T17" fmla="*/ 371 h 334"/>
                <a:gd name="T18" fmla="*/ 219 w 622"/>
                <a:gd name="T19" fmla="*/ 360 h 334"/>
                <a:gd name="T20" fmla="*/ 224 w 622"/>
                <a:gd name="T21" fmla="*/ 349 h 334"/>
                <a:gd name="T22" fmla="*/ 238 w 622"/>
                <a:gd name="T23" fmla="*/ 333 h 334"/>
                <a:gd name="T24" fmla="*/ 248 w 622"/>
                <a:gd name="T25" fmla="*/ 313 h 334"/>
                <a:gd name="T26" fmla="*/ 260 w 622"/>
                <a:gd name="T27" fmla="*/ 302 h 334"/>
                <a:gd name="T28" fmla="*/ 286 w 622"/>
                <a:gd name="T29" fmla="*/ 273 h 334"/>
                <a:gd name="T30" fmla="*/ 320 w 622"/>
                <a:gd name="T31" fmla="*/ 265 h 334"/>
                <a:gd name="T32" fmla="*/ 381 w 622"/>
                <a:gd name="T33" fmla="*/ 241 h 334"/>
                <a:gd name="T34" fmla="*/ 438 w 622"/>
                <a:gd name="T35" fmla="*/ 227 h 334"/>
                <a:gd name="T36" fmla="*/ 535 w 622"/>
                <a:gd name="T37" fmla="*/ 194 h 334"/>
                <a:gd name="T38" fmla="*/ 471 w 622"/>
                <a:gd name="T39" fmla="*/ 180 h 334"/>
                <a:gd name="T40" fmla="*/ 471 w 622"/>
                <a:gd name="T41" fmla="*/ 162 h 334"/>
                <a:gd name="T42" fmla="*/ 547 w 622"/>
                <a:gd name="T43" fmla="*/ 187 h 334"/>
                <a:gd name="T44" fmla="*/ 540 w 622"/>
                <a:gd name="T45" fmla="*/ 164 h 334"/>
                <a:gd name="T46" fmla="*/ 489 w 622"/>
                <a:gd name="T47" fmla="*/ 151 h 334"/>
                <a:gd name="T48" fmla="*/ 511 w 622"/>
                <a:gd name="T49" fmla="*/ 141 h 334"/>
                <a:gd name="T50" fmla="*/ 554 w 622"/>
                <a:gd name="T51" fmla="*/ 142 h 334"/>
                <a:gd name="T52" fmla="*/ 591 w 622"/>
                <a:gd name="T53" fmla="*/ 126 h 334"/>
                <a:gd name="T54" fmla="*/ 561 w 622"/>
                <a:gd name="T55" fmla="*/ 106 h 334"/>
                <a:gd name="T56" fmla="*/ 565 w 622"/>
                <a:gd name="T57" fmla="*/ 94 h 334"/>
                <a:gd name="T58" fmla="*/ 604 w 622"/>
                <a:gd name="T59" fmla="*/ 76 h 334"/>
                <a:gd name="T60" fmla="*/ 600 w 622"/>
                <a:gd name="T61" fmla="*/ 53 h 334"/>
                <a:gd name="T62" fmla="*/ 644 w 622"/>
                <a:gd name="T63" fmla="*/ 34 h 334"/>
                <a:gd name="T64" fmla="*/ 605 w 622"/>
                <a:gd name="T65" fmla="*/ 24 h 334"/>
                <a:gd name="T66" fmla="*/ 532 w 622"/>
                <a:gd name="T67" fmla="*/ 26 h 334"/>
                <a:gd name="T68" fmla="*/ 559 w 622"/>
                <a:gd name="T69" fmla="*/ 8 h 334"/>
                <a:gd name="T70" fmla="*/ 425 w 622"/>
                <a:gd name="T71" fmla="*/ 4 h 334"/>
                <a:gd name="T72" fmla="*/ 380 w 622"/>
                <a:gd name="T73" fmla="*/ 8 h 334"/>
                <a:gd name="T74" fmla="*/ 349 w 622"/>
                <a:gd name="T75" fmla="*/ 18 h 334"/>
                <a:gd name="T76" fmla="*/ 246 w 622"/>
                <a:gd name="T77" fmla="*/ 22 h 334"/>
                <a:gd name="T78" fmla="*/ 164 w 622"/>
                <a:gd name="T79" fmla="*/ 27 h 334"/>
                <a:gd name="T80" fmla="*/ 106 w 622"/>
                <a:gd name="T81" fmla="*/ 46 h 334"/>
                <a:gd name="T82" fmla="*/ 21 w 622"/>
                <a:gd name="T83" fmla="*/ 76 h 334"/>
                <a:gd name="T84" fmla="*/ 42 w 622"/>
                <a:gd name="T85" fmla="*/ 82 h 334"/>
                <a:gd name="T86" fmla="*/ 47 w 622"/>
                <a:gd name="T87" fmla="*/ 99 h 334"/>
                <a:gd name="T88" fmla="*/ 147 w 622"/>
                <a:gd name="T89" fmla="*/ 121 h 334"/>
                <a:gd name="T90" fmla="*/ 151 w 622"/>
                <a:gd name="T91" fmla="*/ 147 h 334"/>
                <a:gd name="T92" fmla="*/ 151 w 622"/>
                <a:gd name="T93" fmla="*/ 169 h 334"/>
                <a:gd name="T94" fmla="*/ 178 w 622"/>
                <a:gd name="T95" fmla="*/ 172 h 334"/>
                <a:gd name="T96" fmla="*/ 180 w 622"/>
                <a:gd name="T97" fmla="*/ 182 h 334"/>
                <a:gd name="T98" fmla="*/ 176 w 622"/>
                <a:gd name="T99" fmla="*/ 204 h 334"/>
                <a:gd name="T100" fmla="*/ 169 w 622"/>
                <a:gd name="T101" fmla="*/ 215 h 334"/>
                <a:gd name="T102" fmla="*/ 139 w 622"/>
                <a:gd name="T103" fmla="*/ 227 h 334"/>
                <a:gd name="T104" fmla="*/ 152 w 622"/>
                <a:gd name="T105" fmla="*/ 233 h 334"/>
                <a:gd name="T106" fmla="*/ 140 w 622"/>
                <a:gd name="T107" fmla="*/ 234 h 334"/>
                <a:gd name="T108" fmla="*/ 132 w 622"/>
                <a:gd name="T109" fmla="*/ 248 h 334"/>
                <a:gd name="T110" fmla="*/ 138 w 622"/>
                <a:gd name="T111" fmla="*/ 253 h 334"/>
                <a:gd name="T112" fmla="*/ 116 w 622"/>
                <a:gd name="T113" fmla="*/ 268 h 3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2"/>
                <a:gd name="T172" fmla="*/ 0 h 334"/>
                <a:gd name="T173" fmla="*/ 622 w 622"/>
                <a:gd name="T174" fmla="*/ 334 h 3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2" h="334">
                  <a:moveTo>
                    <a:pt x="131" y="242"/>
                  </a:moveTo>
                  <a:lnTo>
                    <a:pt x="115" y="246"/>
                  </a:lnTo>
                  <a:lnTo>
                    <a:pt x="109" y="251"/>
                  </a:lnTo>
                  <a:lnTo>
                    <a:pt x="108" y="254"/>
                  </a:lnTo>
                  <a:lnTo>
                    <a:pt x="119" y="253"/>
                  </a:lnTo>
                  <a:lnTo>
                    <a:pt x="113" y="256"/>
                  </a:lnTo>
                  <a:lnTo>
                    <a:pt x="106" y="264"/>
                  </a:lnTo>
                  <a:lnTo>
                    <a:pt x="115" y="262"/>
                  </a:lnTo>
                  <a:lnTo>
                    <a:pt x="122" y="258"/>
                  </a:lnTo>
                  <a:lnTo>
                    <a:pt x="125" y="250"/>
                  </a:lnTo>
                  <a:lnTo>
                    <a:pt x="127" y="254"/>
                  </a:lnTo>
                  <a:lnTo>
                    <a:pt x="132" y="256"/>
                  </a:lnTo>
                  <a:lnTo>
                    <a:pt x="134" y="263"/>
                  </a:lnTo>
                  <a:lnTo>
                    <a:pt x="126" y="259"/>
                  </a:lnTo>
                  <a:lnTo>
                    <a:pt x="127" y="263"/>
                  </a:lnTo>
                  <a:lnTo>
                    <a:pt x="113" y="266"/>
                  </a:lnTo>
                  <a:lnTo>
                    <a:pt x="125" y="265"/>
                  </a:lnTo>
                  <a:lnTo>
                    <a:pt x="128" y="265"/>
                  </a:lnTo>
                  <a:lnTo>
                    <a:pt x="109" y="269"/>
                  </a:lnTo>
                  <a:lnTo>
                    <a:pt x="115" y="271"/>
                  </a:lnTo>
                  <a:lnTo>
                    <a:pt x="110" y="276"/>
                  </a:lnTo>
                  <a:lnTo>
                    <a:pt x="116" y="275"/>
                  </a:lnTo>
                  <a:lnTo>
                    <a:pt x="113" y="277"/>
                  </a:lnTo>
                  <a:lnTo>
                    <a:pt x="112" y="278"/>
                  </a:lnTo>
                  <a:lnTo>
                    <a:pt x="119" y="280"/>
                  </a:lnTo>
                  <a:lnTo>
                    <a:pt x="112" y="281"/>
                  </a:lnTo>
                  <a:lnTo>
                    <a:pt x="120" y="283"/>
                  </a:lnTo>
                  <a:lnTo>
                    <a:pt x="119" y="287"/>
                  </a:lnTo>
                  <a:lnTo>
                    <a:pt x="124" y="286"/>
                  </a:lnTo>
                  <a:lnTo>
                    <a:pt x="120" y="289"/>
                  </a:lnTo>
                  <a:lnTo>
                    <a:pt x="118" y="292"/>
                  </a:lnTo>
                  <a:lnTo>
                    <a:pt x="124" y="298"/>
                  </a:lnTo>
                  <a:lnTo>
                    <a:pt x="122" y="300"/>
                  </a:lnTo>
                  <a:lnTo>
                    <a:pt x="128" y="300"/>
                  </a:lnTo>
                  <a:lnTo>
                    <a:pt x="126" y="304"/>
                  </a:lnTo>
                  <a:lnTo>
                    <a:pt x="130" y="302"/>
                  </a:lnTo>
                  <a:lnTo>
                    <a:pt x="128" y="306"/>
                  </a:lnTo>
                  <a:lnTo>
                    <a:pt x="131" y="307"/>
                  </a:lnTo>
                  <a:lnTo>
                    <a:pt x="126" y="308"/>
                  </a:lnTo>
                  <a:lnTo>
                    <a:pt x="132" y="308"/>
                  </a:lnTo>
                  <a:lnTo>
                    <a:pt x="130" y="311"/>
                  </a:lnTo>
                  <a:lnTo>
                    <a:pt x="131" y="311"/>
                  </a:lnTo>
                  <a:lnTo>
                    <a:pt x="130" y="314"/>
                  </a:lnTo>
                  <a:lnTo>
                    <a:pt x="136" y="313"/>
                  </a:lnTo>
                  <a:lnTo>
                    <a:pt x="137" y="317"/>
                  </a:lnTo>
                  <a:lnTo>
                    <a:pt x="134" y="318"/>
                  </a:lnTo>
                  <a:lnTo>
                    <a:pt x="136" y="318"/>
                  </a:lnTo>
                  <a:lnTo>
                    <a:pt x="136" y="319"/>
                  </a:lnTo>
                  <a:lnTo>
                    <a:pt x="140" y="320"/>
                  </a:lnTo>
                  <a:lnTo>
                    <a:pt x="149" y="319"/>
                  </a:lnTo>
                  <a:lnTo>
                    <a:pt x="163" y="314"/>
                  </a:lnTo>
                  <a:lnTo>
                    <a:pt x="163" y="317"/>
                  </a:lnTo>
                  <a:lnTo>
                    <a:pt x="169" y="314"/>
                  </a:lnTo>
                  <a:lnTo>
                    <a:pt x="161" y="320"/>
                  </a:lnTo>
                  <a:lnTo>
                    <a:pt x="167" y="319"/>
                  </a:lnTo>
                  <a:lnTo>
                    <a:pt x="162" y="324"/>
                  </a:lnTo>
                  <a:lnTo>
                    <a:pt x="169" y="323"/>
                  </a:lnTo>
                  <a:lnTo>
                    <a:pt x="168" y="325"/>
                  </a:lnTo>
                  <a:lnTo>
                    <a:pt x="173" y="324"/>
                  </a:lnTo>
                  <a:lnTo>
                    <a:pt x="168" y="330"/>
                  </a:lnTo>
                  <a:lnTo>
                    <a:pt x="175" y="326"/>
                  </a:lnTo>
                  <a:lnTo>
                    <a:pt x="168" y="331"/>
                  </a:lnTo>
                  <a:lnTo>
                    <a:pt x="170" y="334"/>
                  </a:lnTo>
                  <a:lnTo>
                    <a:pt x="181" y="329"/>
                  </a:lnTo>
                  <a:lnTo>
                    <a:pt x="191" y="332"/>
                  </a:lnTo>
                  <a:lnTo>
                    <a:pt x="192" y="330"/>
                  </a:lnTo>
                  <a:lnTo>
                    <a:pt x="190" y="328"/>
                  </a:lnTo>
                  <a:lnTo>
                    <a:pt x="181" y="324"/>
                  </a:lnTo>
                  <a:lnTo>
                    <a:pt x="194" y="325"/>
                  </a:lnTo>
                  <a:lnTo>
                    <a:pt x="197" y="324"/>
                  </a:lnTo>
                  <a:lnTo>
                    <a:pt x="194" y="322"/>
                  </a:lnTo>
                  <a:lnTo>
                    <a:pt x="196" y="320"/>
                  </a:lnTo>
                  <a:lnTo>
                    <a:pt x="194" y="319"/>
                  </a:lnTo>
                  <a:lnTo>
                    <a:pt x="202" y="319"/>
                  </a:lnTo>
                  <a:lnTo>
                    <a:pt x="194" y="317"/>
                  </a:lnTo>
                  <a:lnTo>
                    <a:pt x="202" y="317"/>
                  </a:lnTo>
                  <a:lnTo>
                    <a:pt x="202" y="314"/>
                  </a:lnTo>
                  <a:lnTo>
                    <a:pt x="202" y="313"/>
                  </a:lnTo>
                  <a:lnTo>
                    <a:pt x="205" y="312"/>
                  </a:lnTo>
                  <a:lnTo>
                    <a:pt x="203" y="310"/>
                  </a:lnTo>
                  <a:lnTo>
                    <a:pt x="209" y="308"/>
                  </a:lnTo>
                  <a:lnTo>
                    <a:pt x="208" y="306"/>
                  </a:lnTo>
                  <a:lnTo>
                    <a:pt x="212" y="301"/>
                  </a:lnTo>
                  <a:lnTo>
                    <a:pt x="214" y="300"/>
                  </a:lnTo>
                  <a:lnTo>
                    <a:pt x="210" y="295"/>
                  </a:lnTo>
                  <a:lnTo>
                    <a:pt x="212" y="295"/>
                  </a:lnTo>
                  <a:lnTo>
                    <a:pt x="208" y="290"/>
                  </a:lnTo>
                  <a:lnTo>
                    <a:pt x="217" y="287"/>
                  </a:lnTo>
                  <a:lnTo>
                    <a:pt x="226" y="286"/>
                  </a:lnTo>
                  <a:lnTo>
                    <a:pt x="223" y="284"/>
                  </a:lnTo>
                  <a:lnTo>
                    <a:pt x="223" y="282"/>
                  </a:lnTo>
                  <a:lnTo>
                    <a:pt x="228" y="282"/>
                  </a:lnTo>
                  <a:lnTo>
                    <a:pt x="229" y="278"/>
                  </a:lnTo>
                  <a:lnTo>
                    <a:pt x="233" y="280"/>
                  </a:lnTo>
                  <a:lnTo>
                    <a:pt x="230" y="278"/>
                  </a:lnTo>
                  <a:lnTo>
                    <a:pt x="234" y="277"/>
                  </a:lnTo>
                  <a:lnTo>
                    <a:pt x="239" y="275"/>
                  </a:lnTo>
                  <a:lnTo>
                    <a:pt x="234" y="272"/>
                  </a:lnTo>
                  <a:lnTo>
                    <a:pt x="244" y="272"/>
                  </a:lnTo>
                  <a:lnTo>
                    <a:pt x="241" y="266"/>
                  </a:lnTo>
                  <a:lnTo>
                    <a:pt x="234" y="264"/>
                  </a:lnTo>
                  <a:lnTo>
                    <a:pt x="246" y="262"/>
                  </a:lnTo>
                  <a:lnTo>
                    <a:pt x="246" y="252"/>
                  </a:lnTo>
                  <a:lnTo>
                    <a:pt x="258" y="251"/>
                  </a:lnTo>
                  <a:lnTo>
                    <a:pt x="257" y="246"/>
                  </a:lnTo>
                  <a:lnTo>
                    <a:pt x="265" y="245"/>
                  </a:lnTo>
                  <a:lnTo>
                    <a:pt x="270" y="244"/>
                  </a:lnTo>
                  <a:lnTo>
                    <a:pt x="283" y="241"/>
                  </a:lnTo>
                  <a:lnTo>
                    <a:pt x="281" y="240"/>
                  </a:lnTo>
                  <a:lnTo>
                    <a:pt x="289" y="233"/>
                  </a:lnTo>
                  <a:lnTo>
                    <a:pt x="295" y="234"/>
                  </a:lnTo>
                  <a:lnTo>
                    <a:pt x="288" y="239"/>
                  </a:lnTo>
                  <a:lnTo>
                    <a:pt x="295" y="240"/>
                  </a:lnTo>
                  <a:lnTo>
                    <a:pt x="313" y="235"/>
                  </a:lnTo>
                  <a:lnTo>
                    <a:pt x="314" y="232"/>
                  </a:lnTo>
                  <a:lnTo>
                    <a:pt x="319" y="233"/>
                  </a:lnTo>
                  <a:lnTo>
                    <a:pt x="330" y="229"/>
                  </a:lnTo>
                  <a:lnTo>
                    <a:pt x="332" y="227"/>
                  </a:lnTo>
                  <a:lnTo>
                    <a:pt x="343" y="217"/>
                  </a:lnTo>
                  <a:lnTo>
                    <a:pt x="361" y="209"/>
                  </a:lnTo>
                  <a:lnTo>
                    <a:pt x="361" y="204"/>
                  </a:lnTo>
                  <a:lnTo>
                    <a:pt x="364" y="199"/>
                  </a:lnTo>
                  <a:lnTo>
                    <a:pt x="377" y="206"/>
                  </a:lnTo>
                  <a:lnTo>
                    <a:pt x="384" y="204"/>
                  </a:lnTo>
                  <a:lnTo>
                    <a:pt x="390" y="203"/>
                  </a:lnTo>
                  <a:lnTo>
                    <a:pt x="394" y="204"/>
                  </a:lnTo>
                  <a:lnTo>
                    <a:pt x="419" y="198"/>
                  </a:lnTo>
                  <a:lnTo>
                    <a:pt x="444" y="192"/>
                  </a:lnTo>
                  <a:lnTo>
                    <a:pt x="452" y="188"/>
                  </a:lnTo>
                  <a:lnTo>
                    <a:pt x="462" y="184"/>
                  </a:lnTo>
                  <a:lnTo>
                    <a:pt x="467" y="181"/>
                  </a:lnTo>
                  <a:lnTo>
                    <a:pt x="474" y="178"/>
                  </a:lnTo>
                  <a:lnTo>
                    <a:pt x="482" y="175"/>
                  </a:lnTo>
                  <a:lnTo>
                    <a:pt x="448" y="172"/>
                  </a:lnTo>
                  <a:lnTo>
                    <a:pt x="419" y="176"/>
                  </a:lnTo>
                  <a:lnTo>
                    <a:pt x="418" y="174"/>
                  </a:lnTo>
                  <a:lnTo>
                    <a:pt x="438" y="169"/>
                  </a:lnTo>
                  <a:lnTo>
                    <a:pt x="409" y="169"/>
                  </a:lnTo>
                  <a:lnTo>
                    <a:pt x="424" y="163"/>
                  </a:lnTo>
                  <a:lnTo>
                    <a:pt x="424" y="162"/>
                  </a:lnTo>
                  <a:lnTo>
                    <a:pt x="425" y="161"/>
                  </a:lnTo>
                  <a:lnTo>
                    <a:pt x="451" y="160"/>
                  </a:lnTo>
                  <a:lnTo>
                    <a:pt x="450" y="155"/>
                  </a:lnTo>
                  <a:lnTo>
                    <a:pt x="449" y="155"/>
                  </a:lnTo>
                  <a:lnTo>
                    <a:pt x="426" y="154"/>
                  </a:lnTo>
                  <a:lnTo>
                    <a:pt x="433" y="151"/>
                  </a:lnTo>
                  <a:lnTo>
                    <a:pt x="424" y="146"/>
                  </a:lnTo>
                  <a:lnTo>
                    <a:pt x="446" y="154"/>
                  </a:lnTo>
                  <a:lnTo>
                    <a:pt x="466" y="161"/>
                  </a:lnTo>
                  <a:lnTo>
                    <a:pt x="473" y="170"/>
                  </a:lnTo>
                  <a:lnTo>
                    <a:pt x="482" y="168"/>
                  </a:lnTo>
                  <a:lnTo>
                    <a:pt x="485" y="164"/>
                  </a:lnTo>
                  <a:lnTo>
                    <a:pt x="486" y="169"/>
                  </a:lnTo>
                  <a:lnTo>
                    <a:pt x="492" y="168"/>
                  </a:lnTo>
                  <a:lnTo>
                    <a:pt x="492" y="162"/>
                  </a:lnTo>
                  <a:lnTo>
                    <a:pt x="493" y="155"/>
                  </a:lnTo>
                  <a:lnTo>
                    <a:pt x="486" y="156"/>
                  </a:lnTo>
                  <a:lnTo>
                    <a:pt x="490" y="152"/>
                  </a:lnTo>
                  <a:lnTo>
                    <a:pt x="485" y="152"/>
                  </a:lnTo>
                  <a:lnTo>
                    <a:pt x="482" y="151"/>
                  </a:lnTo>
                  <a:lnTo>
                    <a:pt x="486" y="148"/>
                  </a:lnTo>
                  <a:lnTo>
                    <a:pt x="460" y="142"/>
                  </a:lnTo>
                  <a:lnTo>
                    <a:pt x="456" y="144"/>
                  </a:lnTo>
                  <a:lnTo>
                    <a:pt x="456" y="140"/>
                  </a:lnTo>
                  <a:lnTo>
                    <a:pt x="466" y="138"/>
                  </a:lnTo>
                  <a:lnTo>
                    <a:pt x="450" y="137"/>
                  </a:lnTo>
                  <a:lnTo>
                    <a:pt x="443" y="137"/>
                  </a:lnTo>
                  <a:lnTo>
                    <a:pt x="440" y="136"/>
                  </a:lnTo>
                  <a:lnTo>
                    <a:pt x="463" y="132"/>
                  </a:lnTo>
                  <a:lnTo>
                    <a:pt x="439" y="131"/>
                  </a:lnTo>
                  <a:lnTo>
                    <a:pt x="438" y="133"/>
                  </a:lnTo>
                  <a:lnTo>
                    <a:pt x="438" y="131"/>
                  </a:lnTo>
                  <a:lnTo>
                    <a:pt x="445" y="128"/>
                  </a:lnTo>
                  <a:lnTo>
                    <a:pt x="443" y="126"/>
                  </a:lnTo>
                  <a:lnTo>
                    <a:pt x="460" y="127"/>
                  </a:lnTo>
                  <a:lnTo>
                    <a:pt x="466" y="124"/>
                  </a:lnTo>
                  <a:lnTo>
                    <a:pt x="463" y="121"/>
                  </a:lnTo>
                  <a:lnTo>
                    <a:pt x="472" y="124"/>
                  </a:lnTo>
                  <a:lnTo>
                    <a:pt x="482" y="122"/>
                  </a:lnTo>
                  <a:lnTo>
                    <a:pt x="491" y="125"/>
                  </a:lnTo>
                  <a:lnTo>
                    <a:pt x="478" y="124"/>
                  </a:lnTo>
                  <a:lnTo>
                    <a:pt x="499" y="128"/>
                  </a:lnTo>
                  <a:lnTo>
                    <a:pt x="516" y="124"/>
                  </a:lnTo>
                  <a:lnTo>
                    <a:pt x="517" y="120"/>
                  </a:lnTo>
                  <a:lnTo>
                    <a:pt x="502" y="120"/>
                  </a:lnTo>
                  <a:lnTo>
                    <a:pt x="500" y="121"/>
                  </a:lnTo>
                  <a:lnTo>
                    <a:pt x="497" y="115"/>
                  </a:lnTo>
                  <a:lnTo>
                    <a:pt x="503" y="110"/>
                  </a:lnTo>
                  <a:lnTo>
                    <a:pt x="532" y="113"/>
                  </a:lnTo>
                  <a:lnTo>
                    <a:pt x="529" y="108"/>
                  </a:lnTo>
                  <a:lnTo>
                    <a:pt x="517" y="108"/>
                  </a:lnTo>
                  <a:lnTo>
                    <a:pt x="515" y="103"/>
                  </a:lnTo>
                  <a:lnTo>
                    <a:pt x="504" y="103"/>
                  </a:lnTo>
                  <a:lnTo>
                    <a:pt x="516" y="101"/>
                  </a:lnTo>
                  <a:lnTo>
                    <a:pt x="504" y="97"/>
                  </a:lnTo>
                  <a:lnTo>
                    <a:pt x="505" y="95"/>
                  </a:lnTo>
                  <a:lnTo>
                    <a:pt x="530" y="101"/>
                  </a:lnTo>
                  <a:lnTo>
                    <a:pt x="529" y="91"/>
                  </a:lnTo>
                  <a:lnTo>
                    <a:pt x="510" y="91"/>
                  </a:lnTo>
                  <a:lnTo>
                    <a:pt x="532" y="89"/>
                  </a:lnTo>
                  <a:lnTo>
                    <a:pt x="520" y="88"/>
                  </a:lnTo>
                  <a:lnTo>
                    <a:pt x="512" y="85"/>
                  </a:lnTo>
                  <a:lnTo>
                    <a:pt x="509" y="85"/>
                  </a:lnTo>
                  <a:lnTo>
                    <a:pt x="503" y="80"/>
                  </a:lnTo>
                  <a:lnTo>
                    <a:pt x="520" y="79"/>
                  </a:lnTo>
                  <a:lnTo>
                    <a:pt x="550" y="79"/>
                  </a:lnTo>
                  <a:lnTo>
                    <a:pt x="548" y="72"/>
                  </a:lnTo>
                  <a:lnTo>
                    <a:pt x="532" y="72"/>
                  </a:lnTo>
                  <a:lnTo>
                    <a:pt x="524" y="68"/>
                  </a:lnTo>
                  <a:lnTo>
                    <a:pt x="544" y="68"/>
                  </a:lnTo>
                  <a:lnTo>
                    <a:pt x="523" y="65"/>
                  </a:lnTo>
                  <a:lnTo>
                    <a:pt x="518" y="68"/>
                  </a:lnTo>
                  <a:lnTo>
                    <a:pt x="515" y="66"/>
                  </a:lnTo>
                  <a:lnTo>
                    <a:pt x="523" y="55"/>
                  </a:lnTo>
                  <a:lnTo>
                    <a:pt x="539" y="52"/>
                  </a:lnTo>
                  <a:lnTo>
                    <a:pt x="546" y="47"/>
                  </a:lnTo>
                  <a:lnTo>
                    <a:pt x="540" y="48"/>
                  </a:lnTo>
                  <a:lnTo>
                    <a:pt x="548" y="41"/>
                  </a:lnTo>
                  <a:lnTo>
                    <a:pt x="560" y="40"/>
                  </a:lnTo>
                  <a:lnTo>
                    <a:pt x="562" y="36"/>
                  </a:lnTo>
                  <a:lnTo>
                    <a:pt x="539" y="40"/>
                  </a:lnTo>
                  <a:lnTo>
                    <a:pt x="535" y="37"/>
                  </a:lnTo>
                  <a:lnTo>
                    <a:pt x="557" y="35"/>
                  </a:lnTo>
                  <a:lnTo>
                    <a:pt x="580" y="31"/>
                  </a:lnTo>
                  <a:lnTo>
                    <a:pt x="538" y="31"/>
                  </a:lnTo>
                  <a:lnTo>
                    <a:pt x="596" y="28"/>
                  </a:lnTo>
                  <a:lnTo>
                    <a:pt x="594" y="25"/>
                  </a:lnTo>
                  <a:lnTo>
                    <a:pt x="622" y="20"/>
                  </a:lnTo>
                  <a:lnTo>
                    <a:pt x="586" y="17"/>
                  </a:lnTo>
                  <a:lnTo>
                    <a:pt x="566" y="20"/>
                  </a:lnTo>
                  <a:lnTo>
                    <a:pt x="545" y="22"/>
                  </a:lnTo>
                  <a:lnTo>
                    <a:pt x="544" y="20"/>
                  </a:lnTo>
                  <a:lnTo>
                    <a:pt x="504" y="31"/>
                  </a:lnTo>
                  <a:lnTo>
                    <a:pt x="518" y="24"/>
                  </a:lnTo>
                  <a:lnTo>
                    <a:pt x="528" y="17"/>
                  </a:lnTo>
                  <a:lnTo>
                    <a:pt x="512" y="16"/>
                  </a:lnTo>
                  <a:lnTo>
                    <a:pt x="508" y="18"/>
                  </a:lnTo>
                  <a:lnTo>
                    <a:pt x="479" y="23"/>
                  </a:lnTo>
                  <a:lnTo>
                    <a:pt x="493" y="19"/>
                  </a:lnTo>
                  <a:lnTo>
                    <a:pt x="497" y="16"/>
                  </a:lnTo>
                  <a:lnTo>
                    <a:pt x="428" y="19"/>
                  </a:lnTo>
                  <a:lnTo>
                    <a:pt x="449" y="14"/>
                  </a:lnTo>
                  <a:lnTo>
                    <a:pt x="488" y="14"/>
                  </a:lnTo>
                  <a:lnTo>
                    <a:pt x="535" y="11"/>
                  </a:lnTo>
                  <a:lnTo>
                    <a:pt x="503" y="7"/>
                  </a:lnTo>
                  <a:lnTo>
                    <a:pt x="504" y="5"/>
                  </a:lnTo>
                  <a:lnTo>
                    <a:pt x="410" y="6"/>
                  </a:lnTo>
                  <a:lnTo>
                    <a:pt x="422" y="6"/>
                  </a:lnTo>
                  <a:lnTo>
                    <a:pt x="494" y="4"/>
                  </a:lnTo>
                  <a:lnTo>
                    <a:pt x="466" y="0"/>
                  </a:lnTo>
                  <a:lnTo>
                    <a:pt x="377" y="1"/>
                  </a:lnTo>
                  <a:lnTo>
                    <a:pt x="383" y="4"/>
                  </a:lnTo>
                  <a:lnTo>
                    <a:pt x="376" y="5"/>
                  </a:lnTo>
                  <a:lnTo>
                    <a:pt x="373" y="6"/>
                  </a:lnTo>
                  <a:lnTo>
                    <a:pt x="350" y="5"/>
                  </a:lnTo>
                  <a:lnTo>
                    <a:pt x="319" y="4"/>
                  </a:lnTo>
                  <a:lnTo>
                    <a:pt x="324" y="6"/>
                  </a:lnTo>
                  <a:lnTo>
                    <a:pt x="301" y="5"/>
                  </a:lnTo>
                  <a:lnTo>
                    <a:pt x="342" y="7"/>
                  </a:lnTo>
                  <a:lnTo>
                    <a:pt x="361" y="11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14" y="8"/>
                  </a:lnTo>
                  <a:lnTo>
                    <a:pt x="326" y="13"/>
                  </a:lnTo>
                  <a:lnTo>
                    <a:pt x="317" y="13"/>
                  </a:lnTo>
                  <a:lnTo>
                    <a:pt x="314" y="16"/>
                  </a:lnTo>
                  <a:lnTo>
                    <a:pt x="314" y="18"/>
                  </a:lnTo>
                  <a:lnTo>
                    <a:pt x="262" y="11"/>
                  </a:lnTo>
                  <a:lnTo>
                    <a:pt x="258" y="17"/>
                  </a:lnTo>
                  <a:lnTo>
                    <a:pt x="258" y="19"/>
                  </a:lnTo>
                  <a:lnTo>
                    <a:pt x="235" y="16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4" y="13"/>
                  </a:lnTo>
                  <a:lnTo>
                    <a:pt x="173" y="16"/>
                  </a:lnTo>
                  <a:lnTo>
                    <a:pt x="188" y="22"/>
                  </a:lnTo>
                  <a:lnTo>
                    <a:pt x="175" y="19"/>
                  </a:lnTo>
                  <a:lnTo>
                    <a:pt x="151" y="18"/>
                  </a:lnTo>
                  <a:lnTo>
                    <a:pt x="151" y="20"/>
                  </a:lnTo>
                  <a:lnTo>
                    <a:pt x="148" y="24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25"/>
                  </a:lnTo>
                  <a:lnTo>
                    <a:pt x="74" y="35"/>
                  </a:lnTo>
                  <a:lnTo>
                    <a:pt x="106" y="36"/>
                  </a:lnTo>
                  <a:lnTo>
                    <a:pt x="97" y="37"/>
                  </a:lnTo>
                  <a:lnTo>
                    <a:pt x="95" y="41"/>
                  </a:lnTo>
                  <a:lnTo>
                    <a:pt x="84" y="47"/>
                  </a:lnTo>
                  <a:lnTo>
                    <a:pt x="46" y="52"/>
                  </a:lnTo>
                  <a:lnTo>
                    <a:pt x="5" y="58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8" y="70"/>
                  </a:lnTo>
                  <a:lnTo>
                    <a:pt x="34" y="71"/>
                  </a:lnTo>
                  <a:lnTo>
                    <a:pt x="56" y="68"/>
                  </a:lnTo>
                  <a:lnTo>
                    <a:pt x="53" y="73"/>
                  </a:lnTo>
                  <a:lnTo>
                    <a:pt x="26" y="73"/>
                  </a:lnTo>
                  <a:lnTo>
                    <a:pt x="47" y="76"/>
                  </a:lnTo>
                  <a:lnTo>
                    <a:pt x="38" y="74"/>
                  </a:lnTo>
                  <a:lnTo>
                    <a:pt x="0" y="77"/>
                  </a:lnTo>
                  <a:lnTo>
                    <a:pt x="13" y="78"/>
                  </a:lnTo>
                  <a:lnTo>
                    <a:pt x="24" y="82"/>
                  </a:lnTo>
                  <a:lnTo>
                    <a:pt x="12" y="85"/>
                  </a:lnTo>
                  <a:lnTo>
                    <a:pt x="38" y="91"/>
                  </a:lnTo>
                  <a:lnTo>
                    <a:pt x="35" y="89"/>
                  </a:lnTo>
                  <a:lnTo>
                    <a:pt x="42" y="89"/>
                  </a:lnTo>
                  <a:lnTo>
                    <a:pt x="48" y="89"/>
                  </a:lnTo>
                  <a:lnTo>
                    <a:pt x="66" y="86"/>
                  </a:lnTo>
                  <a:lnTo>
                    <a:pt x="74" y="86"/>
                  </a:lnTo>
                  <a:lnTo>
                    <a:pt x="121" y="95"/>
                  </a:lnTo>
                  <a:lnTo>
                    <a:pt x="118" y="100"/>
                  </a:lnTo>
                  <a:lnTo>
                    <a:pt x="128" y="106"/>
                  </a:lnTo>
                  <a:lnTo>
                    <a:pt x="132" y="109"/>
                  </a:lnTo>
                  <a:lnTo>
                    <a:pt x="128" y="113"/>
                  </a:lnTo>
                  <a:lnTo>
                    <a:pt x="124" y="115"/>
                  </a:lnTo>
                  <a:lnTo>
                    <a:pt x="132" y="115"/>
                  </a:lnTo>
                  <a:lnTo>
                    <a:pt x="132" y="121"/>
                  </a:lnTo>
                  <a:lnTo>
                    <a:pt x="133" y="126"/>
                  </a:lnTo>
                  <a:lnTo>
                    <a:pt x="132" y="130"/>
                  </a:lnTo>
                  <a:lnTo>
                    <a:pt x="136" y="132"/>
                  </a:lnTo>
                  <a:lnTo>
                    <a:pt x="133" y="139"/>
                  </a:lnTo>
                  <a:lnTo>
                    <a:pt x="127" y="142"/>
                  </a:lnTo>
                  <a:lnTo>
                    <a:pt x="124" y="146"/>
                  </a:lnTo>
                  <a:lnTo>
                    <a:pt x="131" y="146"/>
                  </a:lnTo>
                  <a:lnTo>
                    <a:pt x="116" y="151"/>
                  </a:lnTo>
                  <a:lnTo>
                    <a:pt x="122" y="156"/>
                  </a:lnTo>
                  <a:lnTo>
                    <a:pt x="136" y="152"/>
                  </a:lnTo>
                  <a:lnTo>
                    <a:pt x="143" y="142"/>
                  </a:lnTo>
                  <a:lnTo>
                    <a:pt x="144" y="150"/>
                  </a:lnTo>
                  <a:lnTo>
                    <a:pt x="151" y="148"/>
                  </a:lnTo>
                  <a:lnTo>
                    <a:pt x="149" y="150"/>
                  </a:lnTo>
                  <a:lnTo>
                    <a:pt x="160" y="152"/>
                  </a:lnTo>
                  <a:lnTo>
                    <a:pt x="149" y="155"/>
                  </a:lnTo>
                  <a:lnTo>
                    <a:pt x="160" y="155"/>
                  </a:lnTo>
                  <a:lnTo>
                    <a:pt x="151" y="158"/>
                  </a:lnTo>
                  <a:lnTo>
                    <a:pt x="157" y="157"/>
                  </a:lnTo>
                  <a:lnTo>
                    <a:pt x="154" y="158"/>
                  </a:lnTo>
                  <a:lnTo>
                    <a:pt x="162" y="162"/>
                  </a:lnTo>
                  <a:lnTo>
                    <a:pt x="155" y="161"/>
                  </a:lnTo>
                  <a:lnTo>
                    <a:pt x="163" y="164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63" y="170"/>
                  </a:lnTo>
                  <a:lnTo>
                    <a:pt x="127" y="164"/>
                  </a:lnTo>
                  <a:lnTo>
                    <a:pt x="125" y="169"/>
                  </a:lnTo>
                  <a:lnTo>
                    <a:pt x="163" y="178"/>
                  </a:lnTo>
                  <a:lnTo>
                    <a:pt x="157" y="181"/>
                  </a:lnTo>
                  <a:lnTo>
                    <a:pt x="158" y="184"/>
                  </a:lnTo>
                  <a:lnTo>
                    <a:pt x="154" y="186"/>
                  </a:lnTo>
                  <a:lnTo>
                    <a:pt x="156" y="188"/>
                  </a:lnTo>
                  <a:lnTo>
                    <a:pt x="160" y="190"/>
                  </a:lnTo>
                  <a:lnTo>
                    <a:pt x="160" y="192"/>
                  </a:lnTo>
                  <a:lnTo>
                    <a:pt x="154" y="190"/>
                  </a:lnTo>
                  <a:lnTo>
                    <a:pt x="148" y="193"/>
                  </a:lnTo>
                  <a:lnTo>
                    <a:pt x="152" y="194"/>
                  </a:lnTo>
                  <a:lnTo>
                    <a:pt x="122" y="202"/>
                  </a:lnTo>
                  <a:lnTo>
                    <a:pt x="125" y="204"/>
                  </a:lnTo>
                  <a:lnTo>
                    <a:pt x="143" y="202"/>
                  </a:lnTo>
                  <a:lnTo>
                    <a:pt x="149" y="199"/>
                  </a:lnTo>
                  <a:lnTo>
                    <a:pt x="144" y="204"/>
                  </a:lnTo>
                  <a:lnTo>
                    <a:pt x="149" y="208"/>
                  </a:lnTo>
                  <a:lnTo>
                    <a:pt x="125" y="204"/>
                  </a:lnTo>
                  <a:lnTo>
                    <a:pt x="120" y="204"/>
                  </a:lnTo>
                  <a:lnTo>
                    <a:pt x="130" y="208"/>
                  </a:lnTo>
                  <a:lnTo>
                    <a:pt x="118" y="206"/>
                  </a:lnTo>
                  <a:lnTo>
                    <a:pt x="109" y="212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7" y="210"/>
                  </a:lnTo>
                  <a:lnTo>
                    <a:pt x="143" y="209"/>
                  </a:lnTo>
                  <a:lnTo>
                    <a:pt x="148" y="209"/>
                  </a:lnTo>
                  <a:lnTo>
                    <a:pt x="142" y="211"/>
                  </a:lnTo>
                  <a:lnTo>
                    <a:pt x="150" y="211"/>
                  </a:lnTo>
                  <a:lnTo>
                    <a:pt x="145" y="212"/>
                  </a:lnTo>
                  <a:lnTo>
                    <a:pt x="148" y="215"/>
                  </a:lnTo>
                  <a:lnTo>
                    <a:pt x="126" y="211"/>
                  </a:lnTo>
                  <a:lnTo>
                    <a:pt x="106" y="217"/>
                  </a:lnTo>
                  <a:lnTo>
                    <a:pt x="133" y="217"/>
                  </a:lnTo>
                  <a:lnTo>
                    <a:pt x="140" y="220"/>
                  </a:lnTo>
                  <a:lnTo>
                    <a:pt x="133" y="218"/>
                  </a:lnTo>
                  <a:lnTo>
                    <a:pt x="104" y="220"/>
                  </a:lnTo>
                  <a:lnTo>
                    <a:pt x="108" y="222"/>
                  </a:lnTo>
                  <a:lnTo>
                    <a:pt x="119" y="223"/>
                  </a:lnTo>
                  <a:lnTo>
                    <a:pt x="113" y="226"/>
                  </a:lnTo>
                  <a:lnTo>
                    <a:pt x="112" y="227"/>
                  </a:lnTo>
                  <a:lnTo>
                    <a:pt x="108" y="227"/>
                  </a:lnTo>
                  <a:lnTo>
                    <a:pt x="115" y="229"/>
                  </a:lnTo>
                  <a:lnTo>
                    <a:pt x="104" y="230"/>
                  </a:lnTo>
                  <a:lnTo>
                    <a:pt x="102" y="234"/>
                  </a:lnTo>
                  <a:lnTo>
                    <a:pt x="124" y="228"/>
                  </a:lnTo>
                  <a:lnTo>
                    <a:pt x="145" y="222"/>
                  </a:lnTo>
                  <a:lnTo>
                    <a:pt x="139" y="224"/>
                  </a:lnTo>
                  <a:lnTo>
                    <a:pt x="102" y="238"/>
                  </a:lnTo>
                  <a:lnTo>
                    <a:pt x="107" y="238"/>
                  </a:lnTo>
                  <a:lnTo>
                    <a:pt x="102" y="239"/>
                  </a:lnTo>
                  <a:lnTo>
                    <a:pt x="121" y="236"/>
                  </a:lnTo>
                  <a:lnTo>
                    <a:pt x="104" y="241"/>
                  </a:lnTo>
                  <a:lnTo>
                    <a:pt x="106" y="244"/>
                  </a:lnTo>
                  <a:lnTo>
                    <a:pt x="108" y="245"/>
                  </a:lnTo>
                  <a:lnTo>
                    <a:pt x="116" y="245"/>
                  </a:lnTo>
                  <a:lnTo>
                    <a:pt x="131" y="242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6" name="Freeform 456"/>
            <p:cNvSpPr>
              <a:spLocks noChangeAspect="1"/>
            </p:cNvSpPr>
            <p:nvPr/>
          </p:nvSpPr>
          <p:spPr bwMode="auto">
            <a:xfrm>
              <a:off x="2984643" y="3047150"/>
              <a:ext cx="6918" cy="3077"/>
            </a:xfrm>
            <a:custGeom>
              <a:avLst/>
              <a:gdLst>
                <a:gd name="T0" fmla="*/ 5 w 2"/>
                <a:gd name="T1" fmla="*/ 0 h 2"/>
                <a:gd name="T2" fmla="*/ 3 w 2"/>
                <a:gd name="T3" fmla="*/ 1 h 2"/>
                <a:gd name="T4" fmla="*/ 3 w 2"/>
                <a:gd name="T5" fmla="*/ 2 h 2"/>
                <a:gd name="T6" fmla="*/ 0 w 2"/>
                <a:gd name="T7" fmla="*/ 2 h 2"/>
                <a:gd name="T8" fmla="*/ 3 w 2"/>
                <a:gd name="T9" fmla="*/ 2 h 2"/>
                <a:gd name="T10" fmla="*/ 5 w 2"/>
                <a:gd name="T11" fmla="*/ 1 h 2"/>
                <a:gd name="T12" fmla="*/ 5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7" name="Freeform 460"/>
            <p:cNvSpPr>
              <a:spLocks noChangeAspect="1"/>
            </p:cNvSpPr>
            <p:nvPr/>
          </p:nvSpPr>
          <p:spPr bwMode="auto">
            <a:xfrm>
              <a:off x="1700669" y="2530227"/>
              <a:ext cx="1328249" cy="738463"/>
            </a:xfrm>
            <a:custGeom>
              <a:avLst/>
              <a:gdLst>
                <a:gd name="T0" fmla="*/ 950 w 864"/>
                <a:gd name="T1" fmla="*/ 40 h 431"/>
                <a:gd name="T2" fmla="*/ 899 w 864"/>
                <a:gd name="T3" fmla="*/ 77 h 431"/>
                <a:gd name="T4" fmla="*/ 796 w 864"/>
                <a:gd name="T5" fmla="*/ 112 h 431"/>
                <a:gd name="T6" fmla="*/ 720 w 864"/>
                <a:gd name="T7" fmla="*/ 139 h 431"/>
                <a:gd name="T8" fmla="*/ 710 w 864"/>
                <a:gd name="T9" fmla="*/ 114 h 431"/>
                <a:gd name="T10" fmla="*/ 700 w 864"/>
                <a:gd name="T11" fmla="*/ 63 h 431"/>
                <a:gd name="T12" fmla="*/ 646 w 864"/>
                <a:gd name="T13" fmla="*/ 21 h 431"/>
                <a:gd name="T14" fmla="*/ 558 w 864"/>
                <a:gd name="T15" fmla="*/ 10 h 431"/>
                <a:gd name="T16" fmla="*/ 472 w 864"/>
                <a:gd name="T17" fmla="*/ 7 h 431"/>
                <a:gd name="T18" fmla="*/ 340 w 864"/>
                <a:gd name="T19" fmla="*/ 7 h 431"/>
                <a:gd name="T20" fmla="*/ 207 w 864"/>
                <a:gd name="T21" fmla="*/ 7 h 431"/>
                <a:gd name="T22" fmla="*/ 113 w 864"/>
                <a:gd name="T23" fmla="*/ 39 h 431"/>
                <a:gd name="T24" fmla="*/ 103 w 864"/>
                <a:gd name="T25" fmla="*/ 39 h 431"/>
                <a:gd name="T26" fmla="*/ 84 w 864"/>
                <a:gd name="T27" fmla="*/ 46 h 431"/>
                <a:gd name="T28" fmla="*/ 73 w 864"/>
                <a:gd name="T29" fmla="*/ 60 h 431"/>
                <a:gd name="T30" fmla="*/ 30 w 864"/>
                <a:gd name="T31" fmla="*/ 124 h 431"/>
                <a:gd name="T32" fmla="*/ 0 w 864"/>
                <a:gd name="T33" fmla="*/ 196 h 431"/>
                <a:gd name="T34" fmla="*/ 11 w 864"/>
                <a:gd name="T35" fmla="*/ 223 h 431"/>
                <a:gd name="T36" fmla="*/ 11 w 864"/>
                <a:gd name="T37" fmla="*/ 244 h 431"/>
                <a:gd name="T38" fmla="*/ 19 w 864"/>
                <a:gd name="T39" fmla="*/ 294 h 431"/>
                <a:gd name="T40" fmla="*/ 96 w 864"/>
                <a:gd name="T41" fmla="*/ 330 h 431"/>
                <a:gd name="T42" fmla="*/ 171 w 864"/>
                <a:gd name="T43" fmla="*/ 356 h 431"/>
                <a:gd name="T44" fmla="*/ 247 w 864"/>
                <a:gd name="T45" fmla="*/ 388 h 431"/>
                <a:gd name="T46" fmla="*/ 311 w 864"/>
                <a:gd name="T47" fmla="*/ 409 h 431"/>
                <a:gd name="T48" fmla="*/ 356 w 864"/>
                <a:gd name="T49" fmla="*/ 441 h 431"/>
                <a:gd name="T50" fmla="*/ 364 w 864"/>
                <a:gd name="T51" fmla="*/ 423 h 431"/>
                <a:gd name="T52" fmla="*/ 383 w 864"/>
                <a:gd name="T53" fmla="*/ 414 h 431"/>
                <a:gd name="T54" fmla="*/ 416 w 864"/>
                <a:gd name="T55" fmla="*/ 393 h 431"/>
                <a:gd name="T56" fmla="*/ 458 w 864"/>
                <a:gd name="T57" fmla="*/ 390 h 431"/>
                <a:gd name="T58" fmla="*/ 490 w 864"/>
                <a:gd name="T59" fmla="*/ 391 h 431"/>
                <a:gd name="T60" fmla="*/ 504 w 864"/>
                <a:gd name="T61" fmla="*/ 384 h 431"/>
                <a:gd name="T62" fmla="*/ 529 w 864"/>
                <a:gd name="T63" fmla="*/ 376 h 431"/>
                <a:gd name="T64" fmla="*/ 544 w 864"/>
                <a:gd name="T65" fmla="*/ 376 h 431"/>
                <a:gd name="T66" fmla="*/ 572 w 864"/>
                <a:gd name="T67" fmla="*/ 383 h 431"/>
                <a:gd name="T68" fmla="*/ 613 w 864"/>
                <a:gd name="T69" fmla="*/ 408 h 431"/>
                <a:gd name="T70" fmla="*/ 611 w 864"/>
                <a:gd name="T71" fmla="*/ 437 h 431"/>
                <a:gd name="T72" fmla="*/ 619 w 864"/>
                <a:gd name="T73" fmla="*/ 454 h 431"/>
                <a:gd name="T74" fmla="*/ 651 w 864"/>
                <a:gd name="T75" fmla="*/ 444 h 431"/>
                <a:gd name="T76" fmla="*/ 646 w 864"/>
                <a:gd name="T77" fmla="*/ 394 h 431"/>
                <a:gd name="T78" fmla="*/ 657 w 864"/>
                <a:gd name="T79" fmla="*/ 346 h 431"/>
                <a:gd name="T80" fmla="*/ 693 w 864"/>
                <a:gd name="T81" fmla="*/ 317 h 431"/>
                <a:gd name="T82" fmla="*/ 738 w 864"/>
                <a:gd name="T83" fmla="*/ 281 h 431"/>
                <a:gd name="T84" fmla="*/ 763 w 864"/>
                <a:gd name="T85" fmla="*/ 264 h 431"/>
                <a:gd name="T86" fmla="*/ 757 w 864"/>
                <a:gd name="T87" fmla="*/ 262 h 431"/>
                <a:gd name="T88" fmla="*/ 762 w 864"/>
                <a:gd name="T89" fmla="*/ 244 h 431"/>
                <a:gd name="T90" fmla="*/ 763 w 864"/>
                <a:gd name="T91" fmla="*/ 237 h 431"/>
                <a:gd name="T92" fmla="*/ 760 w 864"/>
                <a:gd name="T93" fmla="*/ 207 h 431"/>
                <a:gd name="T94" fmla="*/ 771 w 864"/>
                <a:gd name="T95" fmla="*/ 199 h 431"/>
                <a:gd name="T96" fmla="*/ 777 w 864"/>
                <a:gd name="T97" fmla="*/ 219 h 431"/>
                <a:gd name="T98" fmla="*/ 789 w 864"/>
                <a:gd name="T99" fmla="*/ 215 h 431"/>
                <a:gd name="T100" fmla="*/ 793 w 864"/>
                <a:gd name="T101" fmla="*/ 204 h 431"/>
                <a:gd name="T102" fmla="*/ 823 w 864"/>
                <a:gd name="T103" fmla="*/ 167 h 431"/>
                <a:gd name="T104" fmla="*/ 871 w 864"/>
                <a:gd name="T105" fmla="*/ 150 h 431"/>
                <a:gd name="T106" fmla="*/ 892 w 864"/>
                <a:gd name="T107" fmla="*/ 148 h 431"/>
                <a:gd name="T108" fmla="*/ 910 w 864"/>
                <a:gd name="T109" fmla="*/ 107 h 431"/>
                <a:gd name="T110" fmla="*/ 939 w 864"/>
                <a:gd name="T111" fmla="*/ 97 h 4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4"/>
                <a:gd name="T169" fmla="*/ 0 h 431"/>
                <a:gd name="T170" fmla="*/ 864 w 864"/>
                <a:gd name="T171" fmla="*/ 431 h 4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4" h="431">
                  <a:moveTo>
                    <a:pt x="863" y="79"/>
                  </a:moveTo>
                  <a:lnTo>
                    <a:pt x="862" y="73"/>
                  </a:lnTo>
                  <a:lnTo>
                    <a:pt x="858" y="61"/>
                  </a:lnTo>
                  <a:lnTo>
                    <a:pt x="864" y="39"/>
                  </a:lnTo>
                  <a:lnTo>
                    <a:pt x="855" y="36"/>
                  </a:lnTo>
                  <a:lnTo>
                    <a:pt x="849" y="36"/>
                  </a:lnTo>
                  <a:lnTo>
                    <a:pt x="848" y="33"/>
                  </a:lnTo>
                  <a:lnTo>
                    <a:pt x="834" y="45"/>
                  </a:lnTo>
                  <a:lnTo>
                    <a:pt x="822" y="59"/>
                  </a:lnTo>
                  <a:lnTo>
                    <a:pt x="809" y="69"/>
                  </a:lnTo>
                  <a:lnTo>
                    <a:pt x="800" y="75"/>
                  </a:lnTo>
                  <a:lnTo>
                    <a:pt x="772" y="78"/>
                  </a:lnTo>
                  <a:lnTo>
                    <a:pt x="744" y="79"/>
                  </a:lnTo>
                  <a:lnTo>
                    <a:pt x="730" y="90"/>
                  </a:lnTo>
                  <a:lnTo>
                    <a:pt x="716" y="101"/>
                  </a:lnTo>
                  <a:lnTo>
                    <a:pt x="698" y="102"/>
                  </a:lnTo>
                  <a:lnTo>
                    <a:pt x="681" y="103"/>
                  </a:lnTo>
                  <a:lnTo>
                    <a:pt x="680" y="115"/>
                  </a:lnTo>
                  <a:lnTo>
                    <a:pt x="664" y="120"/>
                  </a:lnTo>
                  <a:lnTo>
                    <a:pt x="648" y="125"/>
                  </a:lnTo>
                  <a:lnTo>
                    <a:pt x="634" y="129"/>
                  </a:lnTo>
                  <a:lnTo>
                    <a:pt x="618" y="135"/>
                  </a:lnTo>
                  <a:lnTo>
                    <a:pt x="614" y="128"/>
                  </a:lnTo>
                  <a:lnTo>
                    <a:pt x="632" y="111"/>
                  </a:lnTo>
                  <a:lnTo>
                    <a:pt x="639" y="102"/>
                  </a:lnTo>
                  <a:lnTo>
                    <a:pt x="641" y="85"/>
                  </a:lnTo>
                  <a:lnTo>
                    <a:pt x="645" y="69"/>
                  </a:lnTo>
                  <a:lnTo>
                    <a:pt x="634" y="61"/>
                  </a:lnTo>
                  <a:lnTo>
                    <a:pt x="635" y="56"/>
                  </a:lnTo>
                  <a:lnTo>
                    <a:pt x="630" y="57"/>
                  </a:lnTo>
                  <a:lnTo>
                    <a:pt x="629" y="50"/>
                  </a:lnTo>
                  <a:lnTo>
                    <a:pt x="617" y="42"/>
                  </a:lnTo>
                  <a:lnTo>
                    <a:pt x="605" y="35"/>
                  </a:lnTo>
                  <a:lnTo>
                    <a:pt x="593" y="27"/>
                  </a:lnTo>
                  <a:lnTo>
                    <a:pt x="581" y="19"/>
                  </a:lnTo>
                  <a:lnTo>
                    <a:pt x="562" y="24"/>
                  </a:lnTo>
                  <a:lnTo>
                    <a:pt x="550" y="19"/>
                  </a:lnTo>
                  <a:lnTo>
                    <a:pt x="538" y="21"/>
                  </a:lnTo>
                  <a:lnTo>
                    <a:pt x="518" y="13"/>
                  </a:lnTo>
                  <a:lnTo>
                    <a:pt x="502" y="9"/>
                  </a:lnTo>
                  <a:lnTo>
                    <a:pt x="503" y="0"/>
                  </a:lnTo>
                  <a:lnTo>
                    <a:pt x="497" y="6"/>
                  </a:lnTo>
                  <a:lnTo>
                    <a:pt x="473" y="6"/>
                  </a:lnTo>
                  <a:lnTo>
                    <a:pt x="449" y="6"/>
                  </a:lnTo>
                  <a:lnTo>
                    <a:pt x="425" y="6"/>
                  </a:lnTo>
                  <a:lnTo>
                    <a:pt x="401" y="6"/>
                  </a:lnTo>
                  <a:lnTo>
                    <a:pt x="377" y="6"/>
                  </a:lnTo>
                  <a:lnTo>
                    <a:pt x="354" y="6"/>
                  </a:lnTo>
                  <a:lnTo>
                    <a:pt x="330" y="6"/>
                  </a:lnTo>
                  <a:lnTo>
                    <a:pt x="306" y="6"/>
                  </a:lnTo>
                  <a:lnTo>
                    <a:pt x="282" y="6"/>
                  </a:lnTo>
                  <a:lnTo>
                    <a:pt x="258" y="6"/>
                  </a:lnTo>
                  <a:lnTo>
                    <a:pt x="234" y="6"/>
                  </a:lnTo>
                  <a:lnTo>
                    <a:pt x="210" y="6"/>
                  </a:lnTo>
                  <a:lnTo>
                    <a:pt x="186" y="6"/>
                  </a:lnTo>
                  <a:lnTo>
                    <a:pt x="162" y="6"/>
                  </a:lnTo>
                  <a:lnTo>
                    <a:pt x="138" y="6"/>
                  </a:lnTo>
                  <a:lnTo>
                    <a:pt x="114" y="6"/>
                  </a:lnTo>
                  <a:lnTo>
                    <a:pt x="110" y="20"/>
                  </a:lnTo>
                  <a:lnTo>
                    <a:pt x="102" y="35"/>
                  </a:lnTo>
                  <a:lnTo>
                    <a:pt x="92" y="39"/>
                  </a:lnTo>
                  <a:lnTo>
                    <a:pt x="94" y="36"/>
                  </a:lnTo>
                  <a:lnTo>
                    <a:pt x="95" y="38"/>
                  </a:lnTo>
                  <a:lnTo>
                    <a:pt x="106" y="25"/>
                  </a:lnTo>
                  <a:lnTo>
                    <a:pt x="93" y="35"/>
                  </a:lnTo>
                  <a:lnTo>
                    <a:pt x="92" y="35"/>
                  </a:lnTo>
                  <a:lnTo>
                    <a:pt x="100" y="27"/>
                  </a:lnTo>
                  <a:lnTo>
                    <a:pt x="105" y="21"/>
                  </a:lnTo>
                  <a:lnTo>
                    <a:pt x="83" y="17"/>
                  </a:lnTo>
                  <a:lnTo>
                    <a:pt x="76" y="41"/>
                  </a:lnTo>
                  <a:lnTo>
                    <a:pt x="74" y="43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70" y="47"/>
                  </a:lnTo>
                  <a:lnTo>
                    <a:pt x="66" y="54"/>
                  </a:lnTo>
                  <a:lnTo>
                    <a:pt x="76" y="56"/>
                  </a:lnTo>
                  <a:lnTo>
                    <a:pt x="69" y="56"/>
                  </a:lnTo>
                  <a:lnTo>
                    <a:pt x="62" y="65"/>
                  </a:lnTo>
                  <a:lnTo>
                    <a:pt x="44" y="87"/>
                  </a:lnTo>
                  <a:lnTo>
                    <a:pt x="27" y="111"/>
                  </a:lnTo>
                  <a:lnTo>
                    <a:pt x="22" y="126"/>
                  </a:lnTo>
                  <a:lnTo>
                    <a:pt x="17" y="140"/>
                  </a:lnTo>
                  <a:lnTo>
                    <a:pt x="2" y="157"/>
                  </a:lnTo>
                  <a:lnTo>
                    <a:pt x="3" y="163"/>
                  </a:lnTo>
                  <a:lnTo>
                    <a:pt x="0" y="176"/>
                  </a:lnTo>
                  <a:lnTo>
                    <a:pt x="3" y="188"/>
                  </a:lnTo>
                  <a:lnTo>
                    <a:pt x="5" y="199"/>
                  </a:lnTo>
                  <a:lnTo>
                    <a:pt x="4" y="197"/>
                  </a:lnTo>
                  <a:lnTo>
                    <a:pt x="3" y="200"/>
                  </a:lnTo>
                  <a:lnTo>
                    <a:pt x="10" y="200"/>
                  </a:lnTo>
                  <a:lnTo>
                    <a:pt x="14" y="200"/>
                  </a:lnTo>
                  <a:lnTo>
                    <a:pt x="11" y="210"/>
                  </a:lnTo>
                  <a:lnTo>
                    <a:pt x="8" y="207"/>
                  </a:lnTo>
                  <a:lnTo>
                    <a:pt x="5" y="210"/>
                  </a:lnTo>
                  <a:lnTo>
                    <a:pt x="10" y="219"/>
                  </a:lnTo>
                  <a:lnTo>
                    <a:pt x="5" y="227"/>
                  </a:lnTo>
                  <a:lnTo>
                    <a:pt x="9" y="236"/>
                  </a:lnTo>
                  <a:lnTo>
                    <a:pt x="12" y="247"/>
                  </a:lnTo>
                  <a:lnTo>
                    <a:pt x="9" y="263"/>
                  </a:lnTo>
                  <a:lnTo>
                    <a:pt x="17" y="264"/>
                  </a:lnTo>
                  <a:lnTo>
                    <a:pt x="33" y="272"/>
                  </a:lnTo>
                  <a:lnTo>
                    <a:pt x="48" y="284"/>
                  </a:lnTo>
                  <a:lnTo>
                    <a:pt x="48" y="299"/>
                  </a:lnTo>
                  <a:lnTo>
                    <a:pt x="66" y="297"/>
                  </a:lnTo>
                  <a:lnTo>
                    <a:pt x="86" y="296"/>
                  </a:lnTo>
                  <a:lnTo>
                    <a:pt x="96" y="302"/>
                  </a:lnTo>
                  <a:lnTo>
                    <a:pt x="108" y="308"/>
                  </a:lnTo>
                  <a:lnTo>
                    <a:pt x="120" y="314"/>
                  </a:lnTo>
                  <a:lnTo>
                    <a:pt x="132" y="320"/>
                  </a:lnTo>
                  <a:lnTo>
                    <a:pt x="154" y="320"/>
                  </a:lnTo>
                  <a:lnTo>
                    <a:pt x="176" y="320"/>
                  </a:lnTo>
                  <a:lnTo>
                    <a:pt x="179" y="312"/>
                  </a:lnTo>
                  <a:lnTo>
                    <a:pt x="204" y="312"/>
                  </a:lnTo>
                  <a:lnTo>
                    <a:pt x="218" y="330"/>
                  </a:lnTo>
                  <a:lnTo>
                    <a:pt x="222" y="348"/>
                  </a:lnTo>
                  <a:lnTo>
                    <a:pt x="231" y="355"/>
                  </a:lnTo>
                  <a:lnTo>
                    <a:pt x="240" y="362"/>
                  </a:lnTo>
                  <a:lnTo>
                    <a:pt x="251" y="349"/>
                  </a:lnTo>
                  <a:lnTo>
                    <a:pt x="273" y="351"/>
                  </a:lnTo>
                  <a:lnTo>
                    <a:pt x="280" y="367"/>
                  </a:lnTo>
                  <a:lnTo>
                    <a:pt x="286" y="384"/>
                  </a:lnTo>
                  <a:lnTo>
                    <a:pt x="292" y="405"/>
                  </a:lnTo>
                  <a:lnTo>
                    <a:pt x="302" y="414"/>
                  </a:lnTo>
                  <a:lnTo>
                    <a:pt x="321" y="416"/>
                  </a:lnTo>
                  <a:lnTo>
                    <a:pt x="320" y="396"/>
                  </a:lnTo>
                  <a:lnTo>
                    <a:pt x="318" y="393"/>
                  </a:lnTo>
                  <a:lnTo>
                    <a:pt x="317" y="390"/>
                  </a:lnTo>
                  <a:lnTo>
                    <a:pt x="322" y="392"/>
                  </a:lnTo>
                  <a:lnTo>
                    <a:pt x="324" y="383"/>
                  </a:lnTo>
                  <a:lnTo>
                    <a:pt x="328" y="380"/>
                  </a:lnTo>
                  <a:lnTo>
                    <a:pt x="336" y="374"/>
                  </a:lnTo>
                  <a:lnTo>
                    <a:pt x="341" y="371"/>
                  </a:lnTo>
                  <a:lnTo>
                    <a:pt x="341" y="368"/>
                  </a:lnTo>
                  <a:lnTo>
                    <a:pt x="348" y="368"/>
                  </a:lnTo>
                  <a:lnTo>
                    <a:pt x="345" y="372"/>
                  </a:lnTo>
                  <a:lnTo>
                    <a:pt x="353" y="367"/>
                  </a:lnTo>
                  <a:lnTo>
                    <a:pt x="350" y="367"/>
                  </a:lnTo>
                  <a:lnTo>
                    <a:pt x="368" y="355"/>
                  </a:lnTo>
                  <a:lnTo>
                    <a:pt x="370" y="350"/>
                  </a:lnTo>
                  <a:lnTo>
                    <a:pt x="374" y="353"/>
                  </a:lnTo>
                  <a:lnTo>
                    <a:pt x="372" y="354"/>
                  </a:lnTo>
                  <a:lnTo>
                    <a:pt x="384" y="347"/>
                  </a:lnTo>
                  <a:lnTo>
                    <a:pt x="387" y="347"/>
                  </a:lnTo>
                  <a:lnTo>
                    <a:pt x="399" y="349"/>
                  </a:lnTo>
                  <a:lnTo>
                    <a:pt x="412" y="350"/>
                  </a:lnTo>
                  <a:lnTo>
                    <a:pt x="419" y="349"/>
                  </a:lnTo>
                  <a:lnTo>
                    <a:pt x="424" y="355"/>
                  </a:lnTo>
                  <a:lnTo>
                    <a:pt x="434" y="357"/>
                  </a:lnTo>
                  <a:lnTo>
                    <a:pt x="442" y="359"/>
                  </a:lnTo>
                  <a:lnTo>
                    <a:pt x="441" y="351"/>
                  </a:lnTo>
                  <a:lnTo>
                    <a:pt x="453" y="360"/>
                  </a:lnTo>
                  <a:lnTo>
                    <a:pt x="450" y="363"/>
                  </a:lnTo>
                  <a:lnTo>
                    <a:pt x="455" y="357"/>
                  </a:lnTo>
                  <a:lnTo>
                    <a:pt x="449" y="349"/>
                  </a:lnTo>
                  <a:lnTo>
                    <a:pt x="454" y="345"/>
                  </a:lnTo>
                  <a:lnTo>
                    <a:pt x="452" y="344"/>
                  </a:lnTo>
                  <a:lnTo>
                    <a:pt x="450" y="343"/>
                  </a:lnTo>
                  <a:lnTo>
                    <a:pt x="440" y="341"/>
                  </a:lnTo>
                  <a:lnTo>
                    <a:pt x="450" y="341"/>
                  </a:lnTo>
                  <a:lnTo>
                    <a:pt x="476" y="338"/>
                  </a:lnTo>
                  <a:lnTo>
                    <a:pt x="479" y="331"/>
                  </a:lnTo>
                  <a:lnTo>
                    <a:pt x="478" y="339"/>
                  </a:lnTo>
                  <a:lnTo>
                    <a:pt x="485" y="338"/>
                  </a:lnTo>
                  <a:lnTo>
                    <a:pt x="494" y="336"/>
                  </a:lnTo>
                  <a:lnTo>
                    <a:pt x="490" y="338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509" y="339"/>
                  </a:lnTo>
                  <a:lnTo>
                    <a:pt x="513" y="339"/>
                  </a:lnTo>
                  <a:lnTo>
                    <a:pt x="515" y="344"/>
                  </a:lnTo>
                  <a:lnTo>
                    <a:pt x="512" y="342"/>
                  </a:lnTo>
                  <a:lnTo>
                    <a:pt x="515" y="350"/>
                  </a:lnTo>
                  <a:lnTo>
                    <a:pt x="537" y="343"/>
                  </a:lnTo>
                  <a:lnTo>
                    <a:pt x="545" y="354"/>
                  </a:lnTo>
                  <a:lnTo>
                    <a:pt x="552" y="366"/>
                  </a:lnTo>
                  <a:lnTo>
                    <a:pt x="549" y="386"/>
                  </a:lnTo>
                  <a:lnTo>
                    <a:pt x="548" y="383"/>
                  </a:lnTo>
                  <a:lnTo>
                    <a:pt x="549" y="386"/>
                  </a:lnTo>
                  <a:lnTo>
                    <a:pt x="552" y="381"/>
                  </a:lnTo>
                  <a:lnTo>
                    <a:pt x="550" y="392"/>
                  </a:lnTo>
                  <a:lnTo>
                    <a:pt x="554" y="399"/>
                  </a:lnTo>
                  <a:lnTo>
                    <a:pt x="556" y="401"/>
                  </a:lnTo>
                  <a:lnTo>
                    <a:pt x="556" y="407"/>
                  </a:lnTo>
                  <a:lnTo>
                    <a:pt x="560" y="403"/>
                  </a:lnTo>
                  <a:lnTo>
                    <a:pt x="557" y="408"/>
                  </a:lnTo>
                  <a:lnTo>
                    <a:pt x="560" y="417"/>
                  </a:lnTo>
                  <a:lnTo>
                    <a:pt x="567" y="431"/>
                  </a:lnTo>
                  <a:lnTo>
                    <a:pt x="576" y="428"/>
                  </a:lnTo>
                  <a:lnTo>
                    <a:pt x="581" y="414"/>
                  </a:lnTo>
                  <a:lnTo>
                    <a:pt x="586" y="399"/>
                  </a:lnTo>
                  <a:lnTo>
                    <a:pt x="584" y="384"/>
                  </a:lnTo>
                  <a:lnTo>
                    <a:pt x="581" y="368"/>
                  </a:lnTo>
                  <a:lnTo>
                    <a:pt x="584" y="383"/>
                  </a:lnTo>
                  <a:lnTo>
                    <a:pt x="582" y="368"/>
                  </a:lnTo>
                  <a:lnTo>
                    <a:pt x="581" y="354"/>
                  </a:lnTo>
                  <a:lnTo>
                    <a:pt x="580" y="339"/>
                  </a:lnTo>
                  <a:lnTo>
                    <a:pt x="579" y="325"/>
                  </a:lnTo>
                  <a:lnTo>
                    <a:pt x="584" y="321"/>
                  </a:lnTo>
                  <a:lnTo>
                    <a:pt x="585" y="319"/>
                  </a:lnTo>
                  <a:lnTo>
                    <a:pt x="591" y="311"/>
                  </a:lnTo>
                  <a:lnTo>
                    <a:pt x="596" y="302"/>
                  </a:lnTo>
                  <a:lnTo>
                    <a:pt x="597" y="301"/>
                  </a:lnTo>
                  <a:lnTo>
                    <a:pt x="602" y="300"/>
                  </a:lnTo>
                  <a:lnTo>
                    <a:pt x="622" y="285"/>
                  </a:lnTo>
                  <a:lnTo>
                    <a:pt x="624" y="285"/>
                  </a:lnTo>
                  <a:lnTo>
                    <a:pt x="640" y="275"/>
                  </a:lnTo>
                  <a:lnTo>
                    <a:pt x="646" y="272"/>
                  </a:lnTo>
                  <a:lnTo>
                    <a:pt x="657" y="261"/>
                  </a:lnTo>
                  <a:lnTo>
                    <a:pt x="675" y="255"/>
                  </a:lnTo>
                  <a:lnTo>
                    <a:pt x="664" y="252"/>
                  </a:lnTo>
                  <a:lnTo>
                    <a:pt x="671" y="253"/>
                  </a:lnTo>
                  <a:lnTo>
                    <a:pt x="674" y="249"/>
                  </a:lnTo>
                  <a:lnTo>
                    <a:pt x="666" y="245"/>
                  </a:lnTo>
                  <a:lnTo>
                    <a:pt x="682" y="246"/>
                  </a:lnTo>
                  <a:lnTo>
                    <a:pt x="687" y="237"/>
                  </a:lnTo>
                  <a:lnTo>
                    <a:pt x="683" y="240"/>
                  </a:lnTo>
                  <a:lnTo>
                    <a:pt x="678" y="236"/>
                  </a:lnTo>
                  <a:lnTo>
                    <a:pt x="674" y="234"/>
                  </a:lnTo>
                  <a:lnTo>
                    <a:pt x="675" y="234"/>
                  </a:lnTo>
                  <a:lnTo>
                    <a:pt x="681" y="235"/>
                  </a:lnTo>
                  <a:lnTo>
                    <a:pt x="686" y="234"/>
                  </a:lnTo>
                  <a:lnTo>
                    <a:pt x="688" y="235"/>
                  </a:lnTo>
                  <a:lnTo>
                    <a:pt x="689" y="224"/>
                  </a:lnTo>
                  <a:lnTo>
                    <a:pt x="690" y="240"/>
                  </a:lnTo>
                  <a:lnTo>
                    <a:pt x="686" y="219"/>
                  </a:lnTo>
                  <a:lnTo>
                    <a:pt x="680" y="218"/>
                  </a:lnTo>
                  <a:lnTo>
                    <a:pt x="675" y="212"/>
                  </a:lnTo>
                  <a:lnTo>
                    <a:pt x="686" y="217"/>
                  </a:lnTo>
                  <a:lnTo>
                    <a:pt x="681" y="209"/>
                  </a:lnTo>
                  <a:lnTo>
                    <a:pt x="687" y="213"/>
                  </a:lnTo>
                  <a:lnTo>
                    <a:pt x="680" y="199"/>
                  </a:lnTo>
                  <a:lnTo>
                    <a:pt x="689" y="205"/>
                  </a:lnTo>
                  <a:lnTo>
                    <a:pt x="682" y="193"/>
                  </a:lnTo>
                  <a:lnTo>
                    <a:pt x="677" y="193"/>
                  </a:lnTo>
                  <a:lnTo>
                    <a:pt x="684" y="186"/>
                  </a:lnTo>
                  <a:lnTo>
                    <a:pt x="682" y="193"/>
                  </a:lnTo>
                  <a:lnTo>
                    <a:pt x="690" y="198"/>
                  </a:lnTo>
                  <a:lnTo>
                    <a:pt x="688" y="188"/>
                  </a:lnTo>
                  <a:lnTo>
                    <a:pt x="692" y="194"/>
                  </a:lnTo>
                  <a:lnTo>
                    <a:pt x="694" y="179"/>
                  </a:lnTo>
                  <a:lnTo>
                    <a:pt x="704" y="175"/>
                  </a:lnTo>
                  <a:lnTo>
                    <a:pt x="698" y="185"/>
                  </a:lnTo>
                  <a:lnTo>
                    <a:pt x="695" y="189"/>
                  </a:lnTo>
                  <a:lnTo>
                    <a:pt x="694" y="194"/>
                  </a:lnTo>
                  <a:lnTo>
                    <a:pt x="699" y="197"/>
                  </a:lnTo>
                  <a:lnTo>
                    <a:pt x="696" y="201"/>
                  </a:lnTo>
                  <a:lnTo>
                    <a:pt x="698" y="205"/>
                  </a:lnTo>
                  <a:lnTo>
                    <a:pt x="694" y="207"/>
                  </a:lnTo>
                  <a:lnTo>
                    <a:pt x="690" y="213"/>
                  </a:lnTo>
                  <a:lnTo>
                    <a:pt x="710" y="193"/>
                  </a:lnTo>
                  <a:lnTo>
                    <a:pt x="708" y="175"/>
                  </a:lnTo>
                  <a:lnTo>
                    <a:pt x="717" y="167"/>
                  </a:lnTo>
                  <a:lnTo>
                    <a:pt x="710" y="171"/>
                  </a:lnTo>
                  <a:lnTo>
                    <a:pt x="716" y="179"/>
                  </a:lnTo>
                  <a:lnTo>
                    <a:pt x="714" y="183"/>
                  </a:lnTo>
                  <a:lnTo>
                    <a:pt x="732" y="167"/>
                  </a:lnTo>
                  <a:lnTo>
                    <a:pt x="732" y="169"/>
                  </a:lnTo>
                  <a:lnTo>
                    <a:pt x="735" y="157"/>
                  </a:lnTo>
                  <a:lnTo>
                    <a:pt x="742" y="144"/>
                  </a:lnTo>
                  <a:lnTo>
                    <a:pt x="741" y="150"/>
                  </a:lnTo>
                  <a:lnTo>
                    <a:pt x="746" y="147"/>
                  </a:lnTo>
                  <a:lnTo>
                    <a:pt x="762" y="144"/>
                  </a:lnTo>
                  <a:lnTo>
                    <a:pt x="778" y="140"/>
                  </a:lnTo>
                  <a:lnTo>
                    <a:pt x="782" y="135"/>
                  </a:lnTo>
                  <a:lnTo>
                    <a:pt x="784" y="135"/>
                  </a:lnTo>
                  <a:lnTo>
                    <a:pt x="790" y="139"/>
                  </a:lnTo>
                  <a:lnTo>
                    <a:pt x="794" y="140"/>
                  </a:lnTo>
                  <a:lnTo>
                    <a:pt x="803" y="135"/>
                  </a:lnTo>
                  <a:lnTo>
                    <a:pt x="802" y="128"/>
                  </a:lnTo>
                  <a:lnTo>
                    <a:pt x="803" y="133"/>
                  </a:lnTo>
                  <a:lnTo>
                    <a:pt x="795" y="129"/>
                  </a:lnTo>
                  <a:lnTo>
                    <a:pt x="796" y="120"/>
                  </a:lnTo>
                  <a:lnTo>
                    <a:pt x="797" y="116"/>
                  </a:lnTo>
                  <a:lnTo>
                    <a:pt x="814" y="98"/>
                  </a:lnTo>
                  <a:lnTo>
                    <a:pt x="819" y="96"/>
                  </a:lnTo>
                  <a:lnTo>
                    <a:pt x="821" y="97"/>
                  </a:lnTo>
                  <a:lnTo>
                    <a:pt x="834" y="85"/>
                  </a:lnTo>
                  <a:lnTo>
                    <a:pt x="834" y="86"/>
                  </a:lnTo>
                  <a:lnTo>
                    <a:pt x="838" y="86"/>
                  </a:lnTo>
                  <a:lnTo>
                    <a:pt x="845" y="87"/>
                  </a:lnTo>
                  <a:lnTo>
                    <a:pt x="863" y="7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8" name="Freeform 461"/>
            <p:cNvSpPr>
              <a:spLocks noChangeAspect="1"/>
            </p:cNvSpPr>
            <p:nvPr/>
          </p:nvSpPr>
          <p:spPr bwMode="auto">
            <a:xfrm>
              <a:off x="1165218" y="1922533"/>
              <a:ext cx="845375" cy="450770"/>
            </a:xfrm>
            <a:custGeom>
              <a:avLst/>
              <a:gdLst>
                <a:gd name="T0" fmla="*/ 491 w 550"/>
                <a:gd name="T1" fmla="*/ 254 h 264"/>
                <a:gd name="T2" fmla="*/ 473 w 550"/>
                <a:gd name="T3" fmla="*/ 206 h 264"/>
                <a:gd name="T4" fmla="*/ 447 w 550"/>
                <a:gd name="T5" fmla="*/ 194 h 264"/>
                <a:gd name="T6" fmla="*/ 471 w 550"/>
                <a:gd name="T7" fmla="*/ 150 h 264"/>
                <a:gd name="T8" fmla="*/ 563 w 550"/>
                <a:gd name="T9" fmla="*/ 67 h 264"/>
                <a:gd name="T10" fmla="*/ 555 w 550"/>
                <a:gd name="T11" fmla="*/ 18 h 264"/>
                <a:gd name="T12" fmla="*/ 477 w 550"/>
                <a:gd name="T13" fmla="*/ 7 h 264"/>
                <a:gd name="T14" fmla="*/ 459 w 550"/>
                <a:gd name="T15" fmla="*/ 1 h 264"/>
                <a:gd name="T16" fmla="*/ 395 w 550"/>
                <a:gd name="T17" fmla="*/ 11 h 264"/>
                <a:gd name="T18" fmla="*/ 360 w 550"/>
                <a:gd name="T19" fmla="*/ 18 h 264"/>
                <a:gd name="T20" fmla="*/ 256 w 550"/>
                <a:gd name="T21" fmla="*/ 50 h 264"/>
                <a:gd name="T22" fmla="*/ 278 w 550"/>
                <a:gd name="T23" fmla="*/ 80 h 264"/>
                <a:gd name="T24" fmla="*/ 269 w 550"/>
                <a:gd name="T25" fmla="*/ 84 h 264"/>
                <a:gd name="T26" fmla="*/ 247 w 550"/>
                <a:gd name="T27" fmla="*/ 80 h 264"/>
                <a:gd name="T28" fmla="*/ 172 w 550"/>
                <a:gd name="T29" fmla="*/ 104 h 264"/>
                <a:gd name="T30" fmla="*/ 244 w 550"/>
                <a:gd name="T31" fmla="*/ 108 h 264"/>
                <a:gd name="T32" fmla="*/ 200 w 550"/>
                <a:gd name="T33" fmla="*/ 134 h 264"/>
                <a:gd name="T34" fmla="*/ 143 w 550"/>
                <a:gd name="T35" fmla="*/ 150 h 264"/>
                <a:gd name="T36" fmla="*/ 107 w 550"/>
                <a:gd name="T37" fmla="*/ 164 h 264"/>
                <a:gd name="T38" fmla="*/ 120 w 550"/>
                <a:gd name="T39" fmla="*/ 168 h 264"/>
                <a:gd name="T40" fmla="*/ 117 w 550"/>
                <a:gd name="T41" fmla="*/ 181 h 264"/>
                <a:gd name="T42" fmla="*/ 90 w 550"/>
                <a:gd name="T43" fmla="*/ 188 h 264"/>
                <a:gd name="T44" fmla="*/ 122 w 550"/>
                <a:gd name="T45" fmla="*/ 196 h 264"/>
                <a:gd name="T46" fmla="*/ 98 w 550"/>
                <a:gd name="T47" fmla="*/ 221 h 264"/>
                <a:gd name="T48" fmla="*/ 152 w 550"/>
                <a:gd name="T49" fmla="*/ 214 h 264"/>
                <a:gd name="T50" fmla="*/ 177 w 550"/>
                <a:gd name="T51" fmla="*/ 214 h 264"/>
                <a:gd name="T52" fmla="*/ 138 w 550"/>
                <a:gd name="T53" fmla="*/ 241 h 264"/>
                <a:gd name="T54" fmla="*/ 63 w 550"/>
                <a:gd name="T55" fmla="*/ 273 h 264"/>
                <a:gd name="T56" fmla="*/ 42 w 550"/>
                <a:gd name="T57" fmla="*/ 273 h 264"/>
                <a:gd name="T58" fmla="*/ 16 w 550"/>
                <a:gd name="T59" fmla="*/ 286 h 264"/>
                <a:gd name="T60" fmla="*/ 38 w 550"/>
                <a:gd name="T61" fmla="*/ 280 h 264"/>
                <a:gd name="T62" fmla="*/ 90 w 550"/>
                <a:gd name="T63" fmla="*/ 271 h 264"/>
                <a:gd name="T64" fmla="*/ 187 w 550"/>
                <a:gd name="T65" fmla="*/ 233 h 264"/>
                <a:gd name="T66" fmla="*/ 253 w 550"/>
                <a:gd name="T67" fmla="*/ 199 h 264"/>
                <a:gd name="T68" fmla="*/ 330 w 550"/>
                <a:gd name="T69" fmla="*/ 170 h 264"/>
                <a:gd name="T70" fmla="*/ 287 w 550"/>
                <a:gd name="T71" fmla="*/ 184 h 264"/>
                <a:gd name="T72" fmla="*/ 264 w 550"/>
                <a:gd name="T73" fmla="*/ 211 h 264"/>
                <a:gd name="T74" fmla="*/ 290 w 550"/>
                <a:gd name="T75" fmla="*/ 203 h 264"/>
                <a:gd name="T76" fmla="*/ 311 w 550"/>
                <a:gd name="T77" fmla="*/ 198 h 264"/>
                <a:gd name="T78" fmla="*/ 327 w 550"/>
                <a:gd name="T79" fmla="*/ 183 h 264"/>
                <a:gd name="T80" fmla="*/ 347 w 550"/>
                <a:gd name="T81" fmla="*/ 179 h 264"/>
                <a:gd name="T82" fmla="*/ 360 w 550"/>
                <a:gd name="T83" fmla="*/ 181 h 264"/>
                <a:gd name="T84" fmla="*/ 359 w 550"/>
                <a:gd name="T85" fmla="*/ 188 h 264"/>
                <a:gd name="T86" fmla="*/ 378 w 550"/>
                <a:gd name="T87" fmla="*/ 193 h 264"/>
                <a:gd name="T88" fmla="*/ 437 w 550"/>
                <a:gd name="T89" fmla="*/ 198 h 264"/>
                <a:gd name="T90" fmla="*/ 432 w 550"/>
                <a:gd name="T91" fmla="*/ 204 h 264"/>
                <a:gd name="T92" fmla="*/ 457 w 550"/>
                <a:gd name="T93" fmla="*/ 216 h 264"/>
                <a:gd name="T94" fmla="*/ 467 w 550"/>
                <a:gd name="T95" fmla="*/ 223 h 264"/>
                <a:gd name="T96" fmla="*/ 482 w 550"/>
                <a:gd name="T97" fmla="*/ 221 h 264"/>
                <a:gd name="T98" fmla="*/ 484 w 550"/>
                <a:gd name="T99" fmla="*/ 234 h 264"/>
                <a:gd name="T100" fmla="*/ 483 w 550"/>
                <a:gd name="T101" fmla="*/ 239 h 264"/>
                <a:gd name="T102" fmla="*/ 483 w 550"/>
                <a:gd name="T103" fmla="*/ 257 h 264"/>
                <a:gd name="T104" fmla="*/ 475 w 550"/>
                <a:gd name="T105" fmla="*/ 276 h 264"/>
                <a:gd name="T106" fmla="*/ 490 w 550"/>
                <a:gd name="T107" fmla="*/ 283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0"/>
                <a:gd name="T163" fmla="*/ 0 h 264"/>
                <a:gd name="T164" fmla="*/ 550 w 550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0" h="264">
                  <a:moveTo>
                    <a:pt x="447" y="256"/>
                  </a:moveTo>
                  <a:lnTo>
                    <a:pt x="455" y="245"/>
                  </a:lnTo>
                  <a:lnTo>
                    <a:pt x="449" y="238"/>
                  </a:lnTo>
                  <a:lnTo>
                    <a:pt x="442" y="229"/>
                  </a:lnTo>
                  <a:lnTo>
                    <a:pt x="446" y="214"/>
                  </a:lnTo>
                  <a:lnTo>
                    <a:pt x="449" y="198"/>
                  </a:lnTo>
                  <a:lnTo>
                    <a:pt x="444" y="180"/>
                  </a:lnTo>
                  <a:lnTo>
                    <a:pt x="426" y="186"/>
                  </a:lnTo>
                  <a:lnTo>
                    <a:pt x="417" y="191"/>
                  </a:lnTo>
                  <a:lnTo>
                    <a:pt x="405" y="196"/>
                  </a:lnTo>
                  <a:lnTo>
                    <a:pt x="405" y="179"/>
                  </a:lnTo>
                  <a:lnTo>
                    <a:pt x="402" y="175"/>
                  </a:lnTo>
                  <a:lnTo>
                    <a:pt x="408" y="172"/>
                  </a:lnTo>
                  <a:lnTo>
                    <a:pt x="383" y="172"/>
                  </a:lnTo>
                  <a:lnTo>
                    <a:pt x="404" y="154"/>
                  </a:lnTo>
                  <a:lnTo>
                    <a:pt x="424" y="135"/>
                  </a:lnTo>
                  <a:lnTo>
                    <a:pt x="444" y="115"/>
                  </a:lnTo>
                  <a:lnTo>
                    <a:pt x="464" y="96"/>
                  </a:lnTo>
                  <a:lnTo>
                    <a:pt x="485" y="78"/>
                  </a:lnTo>
                  <a:lnTo>
                    <a:pt x="507" y="60"/>
                  </a:lnTo>
                  <a:lnTo>
                    <a:pt x="528" y="42"/>
                  </a:lnTo>
                  <a:lnTo>
                    <a:pt x="550" y="24"/>
                  </a:lnTo>
                  <a:lnTo>
                    <a:pt x="524" y="18"/>
                  </a:lnTo>
                  <a:lnTo>
                    <a:pt x="500" y="16"/>
                  </a:lnTo>
                  <a:lnTo>
                    <a:pt x="474" y="13"/>
                  </a:lnTo>
                  <a:lnTo>
                    <a:pt x="443" y="11"/>
                  </a:lnTo>
                  <a:lnTo>
                    <a:pt x="441" y="9"/>
                  </a:lnTo>
                  <a:lnTo>
                    <a:pt x="429" y="6"/>
                  </a:lnTo>
                  <a:lnTo>
                    <a:pt x="422" y="6"/>
                  </a:lnTo>
                  <a:lnTo>
                    <a:pt x="418" y="4"/>
                  </a:lnTo>
                  <a:lnTo>
                    <a:pt x="406" y="6"/>
                  </a:lnTo>
                  <a:lnTo>
                    <a:pt x="413" y="1"/>
                  </a:lnTo>
                  <a:lnTo>
                    <a:pt x="406" y="0"/>
                  </a:lnTo>
                  <a:lnTo>
                    <a:pt x="372" y="7"/>
                  </a:lnTo>
                  <a:lnTo>
                    <a:pt x="366" y="7"/>
                  </a:lnTo>
                  <a:lnTo>
                    <a:pt x="356" y="10"/>
                  </a:lnTo>
                  <a:lnTo>
                    <a:pt x="354" y="12"/>
                  </a:lnTo>
                  <a:lnTo>
                    <a:pt x="347" y="16"/>
                  </a:lnTo>
                  <a:lnTo>
                    <a:pt x="352" y="11"/>
                  </a:lnTo>
                  <a:lnTo>
                    <a:pt x="324" y="16"/>
                  </a:lnTo>
                  <a:lnTo>
                    <a:pt x="296" y="25"/>
                  </a:lnTo>
                  <a:lnTo>
                    <a:pt x="268" y="36"/>
                  </a:lnTo>
                  <a:lnTo>
                    <a:pt x="244" y="36"/>
                  </a:lnTo>
                  <a:lnTo>
                    <a:pt x="230" y="45"/>
                  </a:lnTo>
                  <a:lnTo>
                    <a:pt x="240" y="60"/>
                  </a:lnTo>
                  <a:lnTo>
                    <a:pt x="236" y="64"/>
                  </a:lnTo>
                  <a:lnTo>
                    <a:pt x="255" y="66"/>
                  </a:lnTo>
                  <a:lnTo>
                    <a:pt x="250" y="72"/>
                  </a:lnTo>
                  <a:lnTo>
                    <a:pt x="264" y="73"/>
                  </a:lnTo>
                  <a:lnTo>
                    <a:pt x="245" y="72"/>
                  </a:lnTo>
                  <a:lnTo>
                    <a:pt x="244" y="67"/>
                  </a:lnTo>
                  <a:lnTo>
                    <a:pt x="242" y="76"/>
                  </a:lnTo>
                  <a:lnTo>
                    <a:pt x="246" y="79"/>
                  </a:lnTo>
                  <a:lnTo>
                    <a:pt x="238" y="79"/>
                  </a:lnTo>
                  <a:lnTo>
                    <a:pt x="210" y="78"/>
                  </a:lnTo>
                  <a:lnTo>
                    <a:pt x="222" y="72"/>
                  </a:lnTo>
                  <a:lnTo>
                    <a:pt x="191" y="77"/>
                  </a:lnTo>
                  <a:lnTo>
                    <a:pt x="152" y="88"/>
                  </a:lnTo>
                  <a:lnTo>
                    <a:pt x="165" y="93"/>
                  </a:lnTo>
                  <a:lnTo>
                    <a:pt x="155" y="94"/>
                  </a:lnTo>
                  <a:lnTo>
                    <a:pt x="153" y="103"/>
                  </a:lnTo>
                  <a:lnTo>
                    <a:pt x="186" y="103"/>
                  </a:lnTo>
                  <a:lnTo>
                    <a:pt x="191" y="106"/>
                  </a:lnTo>
                  <a:lnTo>
                    <a:pt x="220" y="97"/>
                  </a:lnTo>
                  <a:lnTo>
                    <a:pt x="214" y="105"/>
                  </a:lnTo>
                  <a:lnTo>
                    <a:pt x="208" y="106"/>
                  </a:lnTo>
                  <a:lnTo>
                    <a:pt x="202" y="115"/>
                  </a:lnTo>
                  <a:lnTo>
                    <a:pt x="180" y="121"/>
                  </a:lnTo>
                  <a:lnTo>
                    <a:pt x="149" y="129"/>
                  </a:lnTo>
                  <a:lnTo>
                    <a:pt x="155" y="125"/>
                  </a:lnTo>
                  <a:lnTo>
                    <a:pt x="143" y="127"/>
                  </a:lnTo>
                  <a:lnTo>
                    <a:pt x="129" y="135"/>
                  </a:lnTo>
                  <a:lnTo>
                    <a:pt x="131" y="135"/>
                  </a:lnTo>
                  <a:lnTo>
                    <a:pt x="125" y="137"/>
                  </a:lnTo>
                  <a:lnTo>
                    <a:pt x="104" y="147"/>
                  </a:lnTo>
                  <a:lnTo>
                    <a:pt x="96" y="148"/>
                  </a:lnTo>
                  <a:lnTo>
                    <a:pt x="99" y="150"/>
                  </a:lnTo>
                  <a:lnTo>
                    <a:pt x="90" y="153"/>
                  </a:lnTo>
                  <a:lnTo>
                    <a:pt x="93" y="157"/>
                  </a:lnTo>
                  <a:lnTo>
                    <a:pt x="108" y="151"/>
                  </a:lnTo>
                  <a:lnTo>
                    <a:pt x="94" y="159"/>
                  </a:lnTo>
                  <a:lnTo>
                    <a:pt x="95" y="161"/>
                  </a:lnTo>
                  <a:lnTo>
                    <a:pt x="110" y="162"/>
                  </a:lnTo>
                  <a:lnTo>
                    <a:pt x="105" y="163"/>
                  </a:lnTo>
                  <a:lnTo>
                    <a:pt x="107" y="166"/>
                  </a:lnTo>
                  <a:lnTo>
                    <a:pt x="98" y="166"/>
                  </a:lnTo>
                  <a:lnTo>
                    <a:pt x="92" y="163"/>
                  </a:lnTo>
                  <a:lnTo>
                    <a:pt x="81" y="169"/>
                  </a:lnTo>
                  <a:lnTo>
                    <a:pt x="87" y="180"/>
                  </a:lnTo>
                  <a:lnTo>
                    <a:pt x="110" y="174"/>
                  </a:lnTo>
                  <a:lnTo>
                    <a:pt x="124" y="167"/>
                  </a:lnTo>
                  <a:lnTo>
                    <a:pt x="110" y="177"/>
                  </a:lnTo>
                  <a:lnTo>
                    <a:pt x="100" y="187"/>
                  </a:lnTo>
                  <a:lnTo>
                    <a:pt x="96" y="192"/>
                  </a:lnTo>
                  <a:lnTo>
                    <a:pt x="96" y="193"/>
                  </a:lnTo>
                  <a:lnTo>
                    <a:pt x="88" y="199"/>
                  </a:lnTo>
                  <a:lnTo>
                    <a:pt x="114" y="195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37" y="193"/>
                  </a:lnTo>
                  <a:lnTo>
                    <a:pt x="142" y="193"/>
                  </a:lnTo>
                  <a:lnTo>
                    <a:pt x="132" y="197"/>
                  </a:lnTo>
                  <a:lnTo>
                    <a:pt x="135" y="201"/>
                  </a:lnTo>
                  <a:lnTo>
                    <a:pt x="159" y="193"/>
                  </a:lnTo>
                  <a:lnTo>
                    <a:pt x="136" y="207"/>
                  </a:lnTo>
                  <a:lnTo>
                    <a:pt x="140" y="207"/>
                  </a:lnTo>
                  <a:lnTo>
                    <a:pt x="137" y="207"/>
                  </a:lnTo>
                  <a:lnTo>
                    <a:pt x="124" y="217"/>
                  </a:lnTo>
                  <a:lnTo>
                    <a:pt x="117" y="219"/>
                  </a:lnTo>
                  <a:lnTo>
                    <a:pt x="95" y="231"/>
                  </a:lnTo>
                  <a:lnTo>
                    <a:pt x="60" y="241"/>
                  </a:lnTo>
                  <a:lnTo>
                    <a:pt x="57" y="246"/>
                  </a:lnTo>
                  <a:lnTo>
                    <a:pt x="51" y="246"/>
                  </a:lnTo>
                  <a:lnTo>
                    <a:pt x="48" y="249"/>
                  </a:lnTo>
                  <a:lnTo>
                    <a:pt x="48" y="246"/>
                  </a:lnTo>
                  <a:lnTo>
                    <a:pt x="38" y="246"/>
                  </a:lnTo>
                  <a:lnTo>
                    <a:pt x="0" y="262"/>
                  </a:lnTo>
                  <a:lnTo>
                    <a:pt x="3" y="261"/>
                  </a:lnTo>
                  <a:lnTo>
                    <a:pt x="5" y="262"/>
                  </a:lnTo>
                  <a:lnTo>
                    <a:pt x="14" y="258"/>
                  </a:lnTo>
                  <a:lnTo>
                    <a:pt x="15" y="259"/>
                  </a:lnTo>
                  <a:lnTo>
                    <a:pt x="32" y="252"/>
                  </a:lnTo>
                  <a:lnTo>
                    <a:pt x="39" y="252"/>
                  </a:lnTo>
                  <a:lnTo>
                    <a:pt x="34" y="252"/>
                  </a:lnTo>
                  <a:lnTo>
                    <a:pt x="51" y="250"/>
                  </a:lnTo>
                  <a:lnTo>
                    <a:pt x="62" y="249"/>
                  </a:lnTo>
                  <a:lnTo>
                    <a:pt x="65" y="247"/>
                  </a:lnTo>
                  <a:lnTo>
                    <a:pt x="81" y="244"/>
                  </a:lnTo>
                  <a:lnTo>
                    <a:pt x="86" y="243"/>
                  </a:lnTo>
                  <a:lnTo>
                    <a:pt x="89" y="239"/>
                  </a:lnTo>
                  <a:lnTo>
                    <a:pt x="131" y="223"/>
                  </a:lnTo>
                  <a:lnTo>
                    <a:pt x="168" y="210"/>
                  </a:lnTo>
                  <a:lnTo>
                    <a:pt x="201" y="196"/>
                  </a:lnTo>
                  <a:lnTo>
                    <a:pt x="194" y="192"/>
                  </a:lnTo>
                  <a:lnTo>
                    <a:pt x="222" y="180"/>
                  </a:lnTo>
                  <a:lnTo>
                    <a:pt x="228" y="179"/>
                  </a:lnTo>
                  <a:lnTo>
                    <a:pt x="232" y="173"/>
                  </a:lnTo>
                  <a:lnTo>
                    <a:pt x="256" y="163"/>
                  </a:lnTo>
                  <a:lnTo>
                    <a:pt x="280" y="156"/>
                  </a:lnTo>
                  <a:lnTo>
                    <a:pt x="297" y="153"/>
                  </a:lnTo>
                  <a:lnTo>
                    <a:pt x="286" y="157"/>
                  </a:lnTo>
                  <a:lnTo>
                    <a:pt x="290" y="162"/>
                  </a:lnTo>
                  <a:lnTo>
                    <a:pt x="284" y="161"/>
                  </a:lnTo>
                  <a:lnTo>
                    <a:pt x="258" y="166"/>
                  </a:lnTo>
                  <a:lnTo>
                    <a:pt x="236" y="183"/>
                  </a:lnTo>
                  <a:lnTo>
                    <a:pt x="248" y="180"/>
                  </a:lnTo>
                  <a:lnTo>
                    <a:pt x="230" y="187"/>
                  </a:lnTo>
                  <a:lnTo>
                    <a:pt x="238" y="190"/>
                  </a:lnTo>
                  <a:lnTo>
                    <a:pt x="256" y="181"/>
                  </a:lnTo>
                  <a:lnTo>
                    <a:pt x="251" y="185"/>
                  </a:lnTo>
                  <a:lnTo>
                    <a:pt x="257" y="183"/>
                  </a:lnTo>
                  <a:lnTo>
                    <a:pt x="261" y="183"/>
                  </a:lnTo>
                  <a:lnTo>
                    <a:pt x="263" y="179"/>
                  </a:lnTo>
                  <a:lnTo>
                    <a:pt x="264" y="181"/>
                  </a:lnTo>
                  <a:lnTo>
                    <a:pt x="272" y="177"/>
                  </a:lnTo>
                  <a:lnTo>
                    <a:pt x="280" y="178"/>
                  </a:lnTo>
                  <a:lnTo>
                    <a:pt x="296" y="171"/>
                  </a:lnTo>
                  <a:lnTo>
                    <a:pt x="293" y="169"/>
                  </a:lnTo>
                  <a:lnTo>
                    <a:pt x="298" y="167"/>
                  </a:lnTo>
                  <a:lnTo>
                    <a:pt x="294" y="165"/>
                  </a:lnTo>
                  <a:lnTo>
                    <a:pt x="303" y="162"/>
                  </a:lnTo>
                  <a:lnTo>
                    <a:pt x="316" y="156"/>
                  </a:lnTo>
                  <a:lnTo>
                    <a:pt x="305" y="162"/>
                  </a:lnTo>
                  <a:lnTo>
                    <a:pt x="312" y="161"/>
                  </a:lnTo>
                  <a:lnTo>
                    <a:pt x="311" y="162"/>
                  </a:lnTo>
                  <a:lnTo>
                    <a:pt x="330" y="159"/>
                  </a:lnTo>
                  <a:lnTo>
                    <a:pt x="326" y="160"/>
                  </a:lnTo>
                  <a:lnTo>
                    <a:pt x="324" y="163"/>
                  </a:lnTo>
                  <a:lnTo>
                    <a:pt x="321" y="165"/>
                  </a:lnTo>
                  <a:lnTo>
                    <a:pt x="327" y="165"/>
                  </a:lnTo>
                  <a:lnTo>
                    <a:pt x="328" y="166"/>
                  </a:lnTo>
                  <a:lnTo>
                    <a:pt x="323" y="169"/>
                  </a:lnTo>
                  <a:lnTo>
                    <a:pt x="328" y="172"/>
                  </a:lnTo>
                  <a:lnTo>
                    <a:pt x="341" y="167"/>
                  </a:lnTo>
                  <a:lnTo>
                    <a:pt x="336" y="171"/>
                  </a:lnTo>
                  <a:lnTo>
                    <a:pt x="340" y="174"/>
                  </a:lnTo>
                  <a:lnTo>
                    <a:pt x="357" y="175"/>
                  </a:lnTo>
                  <a:lnTo>
                    <a:pt x="375" y="177"/>
                  </a:lnTo>
                  <a:lnTo>
                    <a:pt x="375" y="181"/>
                  </a:lnTo>
                  <a:lnTo>
                    <a:pt x="393" y="178"/>
                  </a:lnTo>
                  <a:lnTo>
                    <a:pt x="400" y="180"/>
                  </a:lnTo>
                  <a:lnTo>
                    <a:pt x="394" y="183"/>
                  </a:lnTo>
                  <a:lnTo>
                    <a:pt x="398" y="178"/>
                  </a:lnTo>
                  <a:lnTo>
                    <a:pt x="389" y="184"/>
                  </a:lnTo>
                  <a:lnTo>
                    <a:pt x="398" y="195"/>
                  </a:lnTo>
                  <a:lnTo>
                    <a:pt x="407" y="205"/>
                  </a:lnTo>
                  <a:lnTo>
                    <a:pt x="413" y="205"/>
                  </a:lnTo>
                  <a:lnTo>
                    <a:pt x="411" y="195"/>
                  </a:lnTo>
                  <a:lnTo>
                    <a:pt x="417" y="197"/>
                  </a:lnTo>
                  <a:lnTo>
                    <a:pt x="423" y="195"/>
                  </a:lnTo>
                  <a:lnTo>
                    <a:pt x="424" y="196"/>
                  </a:lnTo>
                  <a:lnTo>
                    <a:pt x="420" y="201"/>
                  </a:lnTo>
                  <a:lnTo>
                    <a:pt x="420" y="203"/>
                  </a:lnTo>
                  <a:lnTo>
                    <a:pt x="422" y="207"/>
                  </a:lnTo>
                  <a:lnTo>
                    <a:pt x="436" y="190"/>
                  </a:lnTo>
                  <a:lnTo>
                    <a:pt x="434" y="199"/>
                  </a:lnTo>
                  <a:lnTo>
                    <a:pt x="436" y="207"/>
                  </a:lnTo>
                  <a:lnTo>
                    <a:pt x="440" y="205"/>
                  </a:lnTo>
                  <a:lnTo>
                    <a:pt x="441" y="209"/>
                  </a:lnTo>
                  <a:lnTo>
                    <a:pt x="436" y="211"/>
                  </a:lnTo>
                  <a:lnTo>
                    <a:pt x="444" y="213"/>
                  </a:lnTo>
                  <a:lnTo>
                    <a:pt x="440" y="213"/>
                  </a:lnTo>
                  <a:lnTo>
                    <a:pt x="440" y="217"/>
                  </a:lnTo>
                  <a:lnTo>
                    <a:pt x="435" y="215"/>
                  </a:lnTo>
                  <a:lnTo>
                    <a:pt x="436" y="221"/>
                  </a:lnTo>
                  <a:lnTo>
                    <a:pt x="431" y="222"/>
                  </a:lnTo>
                  <a:lnTo>
                    <a:pt x="432" y="225"/>
                  </a:lnTo>
                  <a:lnTo>
                    <a:pt x="435" y="232"/>
                  </a:lnTo>
                  <a:lnTo>
                    <a:pt x="441" y="240"/>
                  </a:lnTo>
                  <a:lnTo>
                    <a:pt x="435" y="240"/>
                  </a:lnTo>
                  <a:lnTo>
                    <a:pt x="422" y="251"/>
                  </a:lnTo>
                  <a:lnTo>
                    <a:pt x="428" y="249"/>
                  </a:lnTo>
                  <a:lnTo>
                    <a:pt x="446" y="243"/>
                  </a:lnTo>
                  <a:lnTo>
                    <a:pt x="435" y="256"/>
                  </a:lnTo>
                  <a:lnTo>
                    <a:pt x="430" y="257"/>
                  </a:lnTo>
                  <a:lnTo>
                    <a:pt x="441" y="255"/>
                  </a:lnTo>
                  <a:lnTo>
                    <a:pt x="434" y="259"/>
                  </a:lnTo>
                  <a:lnTo>
                    <a:pt x="430" y="264"/>
                  </a:lnTo>
                  <a:lnTo>
                    <a:pt x="447" y="25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39" name="Freeform 462"/>
            <p:cNvSpPr>
              <a:spLocks noChangeAspect="1"/>
            </p:cNvSpPr>
            <p:nvPr/>
          </p:nvSpPr>
          <p:spPr bwMode="auto">
            <a:xfrm>
              <a:off x="1404580" y="2280995"/>
              <a:ext cx="59494" cy="33846"/>
            </a:xfrm>
            <a:custGeom>
              <a:avLst/>
              <a:gdLst>
                <a:gd name="T0" fmla="*/ 43 w 40"/>
                <a:gd name="T1" fmla="*/ 6 h 22"/>
                <a:gd name="T2" fmla="*/ 39 w 40"/>
                <a:gd name="T3" fmla="*/ 5 h 22"/>
                <a:gd name="T4" fmla="*/ 40 w 40"/>
                <a:gd name="T5" fmla="*/ 3 h 22"/>
                <a:gd name="T6" fmla="*/ 38 w 40"/>
                <a:gd name="T7" fmla="*/ 3 h 22"/>
                <a:gd name="T8" fmla="*/ 33 w 40"/>
                <a:gd name="T9" fmla="*/ 0 h 22"/>
                <a:gd name="T10" fmla="*/ 31 w 40"/>
                <a:gd name="T11" fmla="*/ 4 h 22"/>
                <a:gd name="T12" fmla="*/ 26 w 40"/>
                <a:gd name="T13" fmla="*/ 4 h 22"/>
                <a:gd name="T14" fmla="*/ 19 w 40"/>
                <a:gd name="T15" fmla="*/ 5 h 22"/>
                <a:gd name="T16" fmla="*/ 14 w 40"/>
                <a:gd name="T17" fmla="*/ 12 h 22"/>
                <a:gd name="T18" fmla="*/ 13 w 40"/>
                <a:gd name="T19" fmla="*/ 6 h 22"/>
                <a:gd name="T20" fmla="*/ 1 w 40"/>
                <a:gd name="T21" fmla="*/ 12 h 22"/>
                <a:gd name="T22" fmla="*/ 1 w 40"/>
                <a:gd name="T23" fmla="*/ 18 h 22"/>
                <a:gd name="T24" fmla="*/ 3 w 40"/>
                <a:gd name="T25" fmla="*/ 16 h 22"/>
                <a:gd name="T26" fmla="*/ 8 w 40"/>
                <a:gd name="T27" fmla="*/ 16 h 22"/>
                <a:gd name="T28" fmla="*/ 0 w 40"/>
                <a:gd name="T29" fmla="*/ 22 h 22"/>
                <a:gd name="T30" fmla="*/ 10 w 40"/>
                <a:gd name="T31" fmla="*/ 16 h 22"/>
                <a:gd name="T32" fmla="*/ 27 w 40"/>
                <a:gd name="T33" fmla="*/ 11 h 22"/>
                <a:gd name="T34" fmla="*/ 30 w 40"/>
                <a:gd name="T35" fmla="*/ 10 h 22"/>
                <a:gd name="T36" fmla="*/ 43 w 40"/>
                <a:gd name="T37" fmla="*/ 6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22"/>
                <a:gd name="T59" fmla="*/ 40 w 40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22">
                  <a:moveTo>
                    <a:pt x="40" y="6"/>
                  </a:moveTo>
                  <a:lnTo>
                    <a:pt x="36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1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18" y="5"/>
                  </a:lnTo>
                  <a:lnTo>
                    <a:pt x="13" y="12"/>
                  </a:lnTo>
                  <a:lnTo>
                    <a:pt x="12" y="6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0" y="22"/>
                  </a:lnTo>
                  <a:lnTo>
                    <a:pt x="9" y="16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0" name="Freeform 463"/>
            <p:cNvSpPr>
              <a:spLocks noChangeAspect="1"/>
            </p:cNvSpPr>
            <p:nvPr/>
          </p:nvSpPr>
          <p:spPr bwMode="auto">
            <a:xfrm>
              <a:off x="1260686" y="2119456"/>
              <a:ext cx="52577" cy="21538"/>
            </a:xfrm>
            <a:custGeom>
              <a:avLst/>
              <a:gdLst>
                <a:gd name="T0" fmla="*/ 38 w 33"/>
                <a:gd name="T1" fmla="*/ 8 h 11"/>
                <a:gd name="T2" fmla="*/ 18 w 33"/>
                <a:gd name="T3" fmla="*/ 14 h 11"/>
                <a:gd name="T4" fmla="*/ 12 w 33"/>
                <a:gd name="T5" fmla="*/ 4 h 11"/>
                <a:gd name="T6" fmla="*/ 15 w 33"/>
                <a:gd name="T7" fmla="*/ 9 h 11"/>
                <a:gd name="T8" fmla="*/ 0 w 33"/>
                <a:gd name="T9" fmla="*/ 8 h 11"/>
                <a:gd name="T10" fmla="*/ 5 w 33"/>
                <a:gd name="T11" fmla="*/ 0 h 11"/>
                <a:gd name="T12" fmla="*/ 21 w 33"/>
                <a:gd name="T13" fmla="*/ 0 h 11"/>
                <a:gd name="T14" fmla="*/ 38 w 33"/>
                <a:gd name="T15" fmla="*/ 8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1"/>
                <a:gd name="T26" fmla="*/ 33 w 3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1">
                  <a:moveTo>
                    <a:pt x="33" y="6"/>
                  </a:moveTo>
                  <a:lnTo>
                    <a:pt x="16" y="1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1" name="Freeform 464"/>
            <p:cNvSpPr>
              <a:spLocks noChangeAspect="1"/>
            </p:cNvSpPr>
            <p:nvPr/>
          </p:nvSpPr>
          <p:spPr bwMode="auto">
            <a:xfrm>
              <a:off x="1786452" y="2325610"/>
              <a:ext cx="24905" cy="50769"/>
            </a:xfrm>
            <a:custGeom>
              <a:avLst/>
              <a:gdLst>
                <a:gd name="T0" fmla="*/ 10 w 16"/>
                <a:gd name="T1" fmla="*/ 30 h 29"/>
                <a:gd name="T2" fmla="*/ 8 w 16"/>
                <a:gd name="T3" fmla="*/ 33 h 29"/>
                <a:gd name="T4" fmla="*/ 7 w 16"/>
                <a:gd name="T5" fmla="*/ 24 h 29"/>
                <a:gd name="T6" fmla="*/ 0 w 16"/>
                <a:gd name="T7" fmla="*/ 20 h 29"/>
                <a:gd name="T8" fmla="*/ 7 w 16"/>
                <a:gd name="T9" fmla="*/ 19 h 29"/>
                <a:gd name="T10" fmla="*/ 10 w 16"/>
                <a:gd name="T11" fmla="*/ 14 h 29"/>
                <a:gd name="T12" fmla="*/ 3 w 16"/>
                <a:gd name="T13" fmla="*/ 15 h 29"/>
                <a:gd name="T14" fmla="*/ 11 w 16"/>
                <a:gd name="T15" fmla="*/ 9 h 29"/>
                <a:gd name="T16" fmla="*/ 10 w 16"/>
                <a:gd name="T17" fmla="*/ 2 h 29"/>
                <a:gd name="T18" fmla="*/ 16 w 16"/>
                <a:gd name="T19" fmla="*/ 0 h 29"/>
                <a:gd name="T20" fmla="*/ 18 w 16"/>
                <a:gd name="T21" fmla="*/ 16 h 29"/>
                <a:gd name="T22" fmla="*/ 16 w 16"/>
                <a:gd name="T23" fmla="*/ 14 h 29"/>
                <a:gd name="T24" fmla="*/ 15 w 16"/>
                <a:gd name="T25" fmla="*/ 17 h 29"/>
                <a:gd name="T26" fmla="*/ 10 w 16"/>
                <a:gd name="T27" fmla="*/ 30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29"/>
                <a:gd name="T44" fmla="*/ 16 w 16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29">
                  <a:moveTo>
                    <a:pt x="9" y="26"/>
                  </a:moveTo>
                  <a:lnTo>
                    <a:pt x="7" y="29"/>
                  </a:lnTo>
                  <a:lnTo>
                    <a:pt x="6" y="21"/>
                  </a:lnTo>
                  <a:lnTo>
                    <a:pt x="0" y="18"/>
                  </a:lnTo>
                  <a:lnTo>
                    <a:pt x="6" y="17"/>
                  </a:lnTo>
                  <a:lnTo>
                    <a:pt x="9" y="12"/>
                  </a:lnTo>
                  <a:lnTo>
                    <a:pt x="3" y="13"/>
                  </a:lnTo>
                  <a:lnTo>
                    <a:pt x="10" y="8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2" name="Freeform 465"/>
            <p:cNvSpPr>
              <a:spLocks noChangeAspect="1"/>
            </p:cNvSpPr>
            <p:nvPr/>
          </p:nvSpPr>
          <p:spPr bwMode="auto">
            <a:xfrm>
              <a:off x="1801671" y="2273303"/>
              <a:ext cx="27672" cy="35384"/>
            </a:xfrm>
            <a:custGeom>
              <a:avLst/>
              <a:gdLst>
                <a:gd name="T0" fmla="*/ 19 w 18"/>
                <a:gd name="T1" fmla="*/ 12 h 20"/>
                <a:gd name="T2" fmla="*/ 13 w 18"/>
                <a:gd name="T3" fmla="*/ 14 h 20"/>
                <a:gd name="T4" fmla="*/ 0 w 18"/>
                <a:gd name="T5" fmla="*/ 23 h 20"/>
                <a:gd name="T6" fmla="*/ 3 w 18"/>
                <a:gd name="T7" fmla="*/ 17 h 20"/>
                <a:gd name="T8" fmla="*/ 16 w 18"/>
                <a:gd name="T9" fmla="*/ 0 h 20"/>
                <a:gd name="T10" fmla="*/ 20 w 18"/>
                <a:gd name="T11" fmla="*/ 1 h 20"/>
                <a:gd name="T12" fmla="*/ 19 w 18"/>
                <a:gd name="T13" fmla="*/ 1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0"/>
                <a:gd name="T23" fmla="*/ 18 w 1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0">
                  <a:moveTo>
                    <a:pt x="17" y="10"/>
                  </a:moveTo>
                  <a:lnTo>
                    <a:pt x="12" y="12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3" name="Freeform 466"/>
            <p:cNvSpPr>
              <a:spLocks noChangeAspect="1"/>
            </p:cNvSpPr>
            <p:nvPr/>
          </p:nvSpPr>
          <p:spPr bwMode="auto">
            <a:xfrm>
              <a:off x="1122327" y="2365611"/>
              <a:ext cx="40125" cy="13846"/>
            </a:xfrm>
            <a:custGeom>
              <a:avLst/>
              <a:gdLst>
                <a:gd name="T0" fmla="*/ 29 w 26"/>
                <a:gd name="T1" fmla="*/ 7 h 8"/>
                <a:gd name="T2" fmla="*/ 23 w 26"/>
                <a:gd name="T3" fmla="*/ 0 h 8"/>
                <a:gd name="T4" fmla="*/ 0 w 26"/>
                <a:gd name="T5" fmla="*/ 8 h 8"/>
                <a:gd name="T6" fmla="*/ 7 w 26"/>
                <a:gd name="T7" fmla="*/ 9 h 8"/>
                <a:gd name="T8" fmla="*/ 29 w 26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8"/>
                <a:gd name="T17" fmla="*/ 26 w 2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8">
                  <a:moveTo>
                    <a:pt x="26" y="6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6" y="8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4" name="Freeform 467"/>
            <p:cNvSpPr>
              <a:spLocks noChangeAspect="1"/>
            </p:cNvSpPr>
            <p:nvPr/>
          </p:nvSpPr>
          <p:spPr bwMode="auto">
            <a:xfrm>
              <a:off x="1238549" y="2211764"/>
              <a:ext cx="27672" cy="13846"/>
            </a:xfrm>
            <a:custGeom>
              <a:avLst/>
              <a:gdLst>
                <a:gd name="T0" fmla="*/ 20 w 19"/>
                <a:gd name="T1" fmla="*/ 8 h 8"/>
                <a:gd name="T2" fmla="*/ 13 w 19"/>
                <a:gd name="T3" fmla="*/ 9 h 8"/>
                <a:gd name="T4" fmla="*/ 0 w 19"/>
                <a:gd name="T5" fmla="*/ 5 h 8"/>
                <a:gd name="T6" fmla="*/ 20 w 19"/>
                <a:gd name="T7" fmla="*/ 0 h 8"/>
                <a:gd name="T8" fmla="*/ 20 w 19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8"/>
                <a:gd name="T17" fmla="*/ 19 w 1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8">
                  <a:moveTo>
                    <a:pt x="19" y="7"/>
                  </a:moveTo>
                  <a:lnTo>
                    <a:pt x="12" y="8"/>
                  </a:lnTo>
                  <a:lnTo>
                    <a:pt x="0" y="4"/>
                  </a:lnTo>
                  <a:lnTo>
                    <a:pt x="19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5" name="Freeform 468"/>
            <p:cNvSpPr>
              <a:spLocks noChangeAspect="1"/>
            </p:cNvSpPr>
            <p:nvPr/>
          </p:nvSpPr>
          <p:spPr bwMode="auto">
            <a:xfrm>
              <a:off x="1783684" y="2270226"/>
              <a:ext cx="27672" cy="24616"/>
            </a:xfrm>
            <a:custGeom>
              <a:avLst/>
              <a:gdLst>
                <a:gd name="T0" fmla="*/ 17 w 18"/>
                <a:gd name="T1" fmla="*/ 15 h 15"/>
                <a:gd name="T2" fmla="*/ 13 w 18"/>
                <a:gd name="T3" fmla="*/ 11 h 15"/>
                <a:gd name="T4" fmla="*/ 10 w 18"/>
                <a:gd name="T5" fmla="*/ 5 h 15"/>
                <a:gd name="T6" fmla="*/ 20 w 18"/>
                <a:gd name="T7" fmla="*/ 10 h 15"/>
                <a:gd name="T8" fmla="*/ 19 w 18"/>
                <a:gd name="T9" fmla="*/ 6 h 15"/>
                <a:gd name="T10" fmla="*/ 13 w 18"/>
                <a:gd name="T11" fmla="*/ 5 h 15"/>
                <a:gd name="T12" fmla="*/ 17 w 18"/>
                <a:gd name="T13" fmla="*/ 0 h 15"/>
                <a:gd name="T14" fmla="*/ 7 w 18"/>
                <a:gd name="T15" fmla="*/ 4 h 15"/>
                <a:gd name="T16" fmla="*/ 6 w 18"/>
                <a:gd name="T17" fmla="*/ 9 h 15"/>
                <a:gd name="T18" fmla="*/ 0 w 18"/>
                <a:gd name="T19" fmla="*/ 10 h 15"/>
                <a:gd name="T20" fmla="*/ 4 w 18"/>
                <a:gd name="T21" fmla="*/ 16 h 15"/>
                <a:gd name="T22" fmla="*/ 7 w 18"/>
                <a:gd name="T23" fmla="*/ 10 h 15"/>
                <a:gd name="T24" fmla="*/ 17 w 18"/>
                <a:gd name="T25" fmla="*/ 1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5"/>
                <a:gd name="T41" fmla="*/ 18 w 18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5">
                  <a:moveTo>
                    <a:pt x="15" y="14"/>
                  </a:moveTo>
                  <a:lnTo>
                    <a:pt x="12" y="10"/>
                  </a:lnTo>
                  <a:lnTo>
                    <a:pt x="9" y="5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6" y="4"/>
                  </a:lnTo>
                  <a:lnTo>
                    <a:pt x="5" y="8"/>
                  </a:lnTo>
                  <a:lnTo>
                    <a:pt x="0" y="9"/>
                  </a:lnTo>
                  <a:lnTo>
                    <a:pt x="4" y="15"/>
                  </a:lnTo>
                  <a:lnTo>
                    <a:pt x="6" y="9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6" name="Freeform 469"/>
            <p:cNvSpPr>
              <a:spLocks noChangeAspect="1"/>
            </p:cNvSpPr>
            <p:nvPr/>
          </p:nvSpPr>
          <p:spPr bwMode="auto">
            <a:xfrm>
              <a:off x="1779534" y="2294841"/>
              <a:ext cx="19371" cy="36923"/>
            </a:xfrm>
            <a:custGeom>
              <a:avLst/>
              <a:gdLst>
                <a:gd name="T0" fmla="*/ 0 w 12"/>
                <a:gd name="T1" fmla="*/ 24 h 21"/>
                <a:gd name="T2" fmla="*/ 14 w 12"/>
                <a:gd name="T3" fmla="*/ 0 h 21"/>
                <a:gd name="T4" fmla="*/ 5 w 12"/>
                <a:gd name="T5" fmla="*/ 5 h 21"/>
                <a:gd name="T6" fmla="*/ 0 w 12"/>
                <a:gd name="T7" fmla="*/ 2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1"/>
                <a:gd name="T14" fmla="*/ 12 w 1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1">
                  <a:moveTo>
                    <a:pt x="0" y="21"/>
                  </a:moveTo>
                  <a:lnTo>
                    <a:pt x="12" y="0"/>
                  </a:lnTo>
                  <a:lnTo>
                    <a:pt x="4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7" name="Freeform 470"/>
            <p:cNvSpPr>
              <a:spLocks noChangeAspect="1"/>
            </p:cNvSpPr>
            <p:nvPr/>
          </p:nvSpPr>
          <p:spPr bwMode="auto">
            <a:xfrm>
              <a:off x="1807206" y="2304072"/>
              <a:ext cx="19371" cy="21538"/>
            </a:xfrm>
            <a:custGeom>
              <a:avLst/>
              <a:gdLst>
                <a:gd name="T0" fmla="*/ 13 w 12"/>
                <a:gd name="T1" fmla="*/ 9 h 11"/>
                <a:gd name="T2" fmla="*/ 14 w 12"/>
                <a:gd name="T3" fmla="*/ 6 h 11"/>
                <a:gd name="T4" fmla="*/ 6 w 12"/>
                <a:gd name="T5" fmla="*/ 0 h 11"/>
                <a:gd name="T6" fmla="*/ 0 w 12"/>
                <a:gd name="T7" fmla="*/ 10 h 11"/>
                <a:gd name="T8" fmla="*/ 6 w 12"/>
                <a:gd name="T9" fmla="*/ 14 h 11"/>
                <a:gd name="T10" fmla="*/ 8 w 12"/>
                <a:gd name="T11" fmla="*/ 8 h 11"/>
                <a:gd name="T12" fmla="*/ 13 w 12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1"/>
                <a:gd name="T23" fmla="*/ 12 w 12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1">
                  <a:moveTo>
                    <a:pt x="11" y="7"/>
                  </a:moveTo>
                  <a:lnTo>
                    <a:pt x="12" y="5"/>
                  </a:lnTo>
                  <a:lnTo>
                    <a:pt x="5" y="0"/>
                  </a:lnTo>
                  <a:lnTo>
                    <a:pt x="0" y="8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8" name="Freeform 471"/>
            <p:cNvSpPr>
              <a:spLocks noChangeAspect="1"/>
            </p:cNvSpPr>
            <p:nvPr/>
          </p:nvSpPr>
          <p:spPr bwMode="auto">
            <a:xfrm>
              <a:off x="1789218" y="2311764"/>
              <a:ext cx="17986" cy="20000"/>
            </a:xfrm>
            <a:custGeom>
              <a:avLst/>
              <a:gdLst>
                <a:gd name="T0" fmla="*/ 13 w 12"/>
                <a:gd name="T1" fmla="*/ 4 h 12"/>
                <a:gd name="T2" fmla="*/ 0 w 12"/>
                <a:gd name="T3" fmla="*/ 13 h 12"/>
                <a:gd name="T4" fmla="*/ 7 w 12"/>
                <a:gd name="T5" fmla="*/ 0 h 12"/>
                <a:gd name="T6" fmla="*/ 13 w 12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4"/>
                  </a:moveTo>
                  <a:lnTo>
                    <a:pt x="0" y="12"/>
                  </a:lnTo>
                  <a:lnTo>
                    <a:pt x="6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449" name="Freeform 472"/>
            <p:cNvSpPr>
              <a:spLocks noChangeAspect="1"/>
            </p:cNvSpPr>
            <p:nvPr/>
          </p:nvSpPr>
          <p:spPr bwMode="auto">
            <a:xfrm>
              <a:off x="2835215" y="2779458"/>
              <a:ext cx="51193" cy="13846"/>
            </a:xfrm>
            <a:custGeom>
              <a:avLst/>
              <a:gdLst>
                <a:gd name="T0" fmla="*/ 37 w 35"/>
                <a:gd name="T1" fmla="*/ 1 h 8"/>
                <a:gd name="T2" fmla="*/ 26 w 35"/>
                <a:gd name="T3" fmla="*/ 5 h 8"/>
                <a:gd name="T4" fmla="*/ 29 w 35"/>
                <a:gd name="T5" fmla="*/ 0 h 8"/>
                <a:gd name="T6" fmla="*/ 0 w 35"/>
                <a:gd name="T7" fmla="*/ 9 h 8"/>
                <a:gd name="T8" fmla="*/ 18 w 35"/>
                <a:gd name="T9" fmla="*/ 6 h 8"/>
                <a:gd name="T10" fmla="*/ 37 w 3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8"/>
                <a:gd name="T20" fmla="*/ 35 w 3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8">
                  <a:moveTo>
                    <a:pt x="35" y="1"/>
                  </a:moveTo>
                  <a:lnTo>
                    <a:pt x="25" y="4"/>
                  </a:lnTo>
                  <a:lnTo>
                    <a:pt x="27" y="0"/>
                  </a:lnTo>
                  <a:lnTo>
                    <a:pt x="0" y="8"/>
                  </a:lnTo>
                  <a:lnTo>
                    <a:pt x="17" y="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" name="Freeform 473"/>
            <p:cNvSpPr>
              <a:spLocks noChangeAspect="1"/>
            </p:cNvSpPr>
            <p:nvPr/>
          </p:nvSpPr>
          <p:spPr bwMode="auto">
            <a:xfrm>
              <a:off x="3880014" y="3193304"/>
              <a:ext cx="202005" cy="209231"/>
            </a:xfrm>
            <a:custGeom>
              <a:avLst/>
              <a:gdLst>
                <a:gd name="T0" fmla="*/ 2 w 132"/>
                <a:gd name="T1" fmla="*/ 125 h 124"/>
                <a:gd name="T2" fmla="*/ 0 w 132"/>
                <a:gd name="T3" fmla="*/ 136 h 124"/>
                <a:gd name="T4" fmla="*/ 0 w 132"/>
                <a:gd name="T5" fmla="*/ 125 h 124"/>
                <a:gd name="T6" fmla="*/ 12 w 132"/>
                <a:gd name="T7" fmla="*/ 100 h 124"/>
                <a:gd name="T8" fmla="*/ 23 w 132"/>
                <a:gd name="T9" fmla="*/ 77 h 124"/>
                <a:gd name="T10" fmla="*/ 20 w 132"/>
                <a:gd name="T11" fmla="*/ 79 h 124"/>
                <a:gd name="T12" fmla="*/ 34 w 132"/>
                <a:gd name="T13" fmla="*/ 64 h 124"/>
                <a:gd name="T14" fmla="*/ 40 w 132"/>
                <a:gd name="T15" fmla="*/ 47 h 124"/>
                <a:gd name="T16" fmla="*/ 46 w 132"/>
                <a:gd name="T17" fmla="*/ 33 h 124"/>
                <a:gd name="T18" fmla="*/ 60 w 132"/>
                <a:gd name="T19" fmla="*/ 20 h 124"/>
                <a:gd name="T20" fmla="*/ 70 w 132"/>
                <a:gd name="T21" fmla="*/ 0 h 124"/>
                <a:gd name="T22" fmla="*/ 88 w 132"/>
                <a:gd name="T23" fmla="*/ 0 h 124"/>
                <a:gd name="T24" fmla="*/ 108 w 132"/>
                <a:gd name="T25" fmla="*/ 0 h 124"/>
                <a:gd name="T26" fmla="*/ 127 w 132"/>
                <a:gd name="T27" fmla="*/ 0 h 124"/>
                <a:gd name="T28" fmla="*/ 146 w 132"/>
                <a:gd name="T29" fmla="*/ 0 h 124"/>
                <a:gd name="T30" fmla="*/ 146 w 132"/>
                <a:gd name="T31" fmla="*/ 8 h 124"/>
                <a:gd name="T32" fmla="*/ 146 w 132"/>
                <a:gd name="T33" fmla="*/ 33 h 124"/>
                <a:gd name="T34" fmla="*/ 132 w 132"/>
                <a:gd name="T35" fmla="*/ 33 h 124"/>
                <a:gd name="T36" fmla="*/ 118 w 132"/>
                <a:gd name="T37" fmla="*/ 33 h 124"/>
                <a:gd name="T38" fmla="*/ 103 w 132"/>
                <a:gd name="T39" fmla="*/ 33 h 124"/>
                <a:gd name="T40" fmla="*/ 88 w 132"/>
                <a:gd name="T41" fmla="*/ 33 h 124"/>
                <a:gd name="T42" fmla="*/ 88 w 132"/>
                <a:gd name="T43" fmla="*/ 58 h 124"/>
                <a:gd name="T44" fmla="*/ 87 w 132"/>
                <a:gd name="T45" fmla="*/ 83 h 124"/>
                <a:gd name="T46" fmla="*/ 70 w 132"/>
                <a:gd name="T47" fmla="*/ 92 h 124"/>
                <a:gd name="T48" fmla="*/ 70 w 132"/>
                <a:gd name="T49" fmla="*/ 109 h 124"/>
                <a:gd name="T50" fmla="*/ 70 w 132"/>
                <a:gd name="T51" fmla="*/ 125 h 124"/>
                <a:gd name="T52" fmla="*/ 53 w 132"/>
                <a:gd name="T53" fmla="*/ 125 h 124"/>
                <a:gd name="T54" fmla="*/ 35 w 132"/>
                <a:gd name="T55" fmla="*/ 125 h 124"/>
                <a:gd name="T56" fmla="*/ 19 w 132"/>
                <a:gd name="T57" fmla="*/ 125 h 124"/>
                <a:gd name="T58" fmla="*/ 2 w 132"/>
                <a:gd name="T59" fmla="*/ 125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"/>
                <a:gd name="T91" fmla="*/ 0 h 124"/>
                <a:gd name="T92" fmla="*/ 132 w 132"/>
                <a:gd name="T93" fmla="*/ 124 h 1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" h="124">
                  <a:moveTo>
                    <a:pt x="2" y="114"/>
                  </a:moveTo>
                  <a:lnTo>
                    <a:pt x="0" y="124"/>
                  </a:lnTo>
                  <a:lnTo>
                    <a:pt x="0" y="114"/>
                  </a:lnTo>
                  <a:lnTo>
                    <a:pt x="11" y="91"/>
                  </a:lnTo>
                  <a:lnTo>
                    <a:pt x="21" y="70"/>
                  </a:lnTo>
                  <a:lnTo>
                    <a:pt x="18" y="72"/>
                  </a:lnTo>
                  <a:lnTo>
                    <a:pt x="31" y="58"/>
                  </a:lnTo>
                  <a:lnTo>
                    <a:pt x="36" y="43"/>
                  </a:lnTo>
                  <a:lnTo>
                    <a:pt x="42" y="30"/>
                  </a:lnTo>
                  <a:lnTo>
                    <a:pt x="54" y="18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32" y="7"/>
                  </a:lnTo>
                  <a:lnTo>
                    <a:pt x="132" y="30"/>
                  </a:lnTo>
                  <a:lnTo>
                    <a:pt x="119" y="30"/>
                  </a:lnTo>
                  <a:lnTo>
                    <a:pt x="107" y="30"/>
                  </a:lnTo>
                  <a:lnTo>
                    <a:pt x="93" y="30"/>
                  </a:lnTo>
                  <a:lnTo>
                    <a:pt x="80" y="30"/>
                  </a:lnTo>
                  <a:lnTo>
                    <a:pt x="80" y="53"/>
                  </a:lnTo>
                  <a:lnTo>
                    <a:pt x="79" y="76"/>
                  </a:lnTo>
                  <a:lnTo>
                    <a:pt x="63" y="84"/>
                  </a:lnTo>
                  <a:lnTo>
                    <a:pt x="63" y="99"/>
                  </a:lnTo>
                  <a:lnTo>
                    <a:pt x="63" y="114"/>
                  </a:lnTo>
                  <a:lnTo>
                    <a:pt x="48" y="114"/>
                  </a:lnTo>
                  <a:lnTo>
                    <a:pt x="32" y="114"/>
                  </a:lnTo>
                  <a:lnTo>
                    <a:pt x="17" y="114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DCE4EC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98425" indent="-98425"/>
              <a:endParaRPr lang="en-US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451" name="Text Box 31"/>
          <p:cNvSpPr txBox="1">
            <a:spLocks noChangeArrowheads="1"/>
          </p:cNvSpPr>
          <p:nvPr/>
        </p:nvSpPr>
        <p:spPr bwMode="auto">
          <a:xfrm>
            <a:off x="1468561" y="5412549"/>
            <a:ext cx="1163077" cy="853292"/>
          </a:xfrm>
          <a:prstGeom prst="rect">
            <a:avLst/>
          </a:prstGeom>
          <a:solidFill>
            <a:srgbClr val="6688B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b="1" dirty="0" smtClean="0">
                <a:solidFill>
                  <a:srgbClr val="FFFFFF"/>
                </a:solidFill>
              </a:rPr>
              <a:t>Americas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4 </a:t>
            </a:r>
            <a:r>
              <a:rPr lang="da-DK" sz="1000" dirty="0" err="1" smtClean="0">
                <a:solidFill>
                  <a:srgbClr val="FFFFFF"/>
                </a:solidFill>
              </a:rPr>
              <a:t>Countries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 </a:t>
            </a:r>
            <a:r>
              <a:rPr lang="da-DK" sz="1000" dirty="0" err="1" smtClean="0">
                <a:solidFill>
                  <a:srgbClr val="FFFFFF"/>
                </a:solidFill>
              </a:rPr>
              <a:t>PCOs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4 </a:t>
            </a:r>
            <a:r>
              <a:rPr lang="da-DK" sz="1000" dirty="0" err="1" smtClean="0">
                <a:solidFill>
                  <a:srgbClr val="FFFFFF"/>
                </a:solidFill>
              </a:rPr>
              <a:t>SCOs</a:t>
            </a:r>
            <a:endParaRPr lang="da-DK" sz="1000" dirty="0" smtClean="0">
              <a:solidFill>
                <a:srgbClr val="FFFFFF"/>
              </a:solidFill>
            </a:endParaRPr>
          </a:p>
        </p:txBody>
      </p:sp>
      <p:sp>
        <p:nvSpPr>
          <p:cNvPr id="452" name="Text Box 31"/>
          <p:cNvSpPr txBox="1">
            <a:spLocks noChangeArrowheads="1"/>
          </p:cNvSpPr>
          <p:nvPr/>
        </p:nvSpPr>
        <p:spPr bwMode="auto">
          <a:xfrm>
            <a:off x="3071802" y="5412548"/>
            <a:ext cx="1428759" cy="1037958"/>
          </a:xfrm>
          <a:prstGeom prst="rect">
            <a:avLst/>
          </a:prstGeom>
          <a:solidFill>
            <a:srgbClr val="6688B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b="1" dirty="0" smtClean="0">
                <a:solidFill>
                  <a:srgbClr val="FFFFFF"/>
                </a:solidFill>
              </a:rPr>
              <a:t>Western Europe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12 </a:t>
            </a:r>
            <a:r>
              <a:rPr lang="da-DK" sz="1000" dirty="0" err="1" smtClean="0">
                <a:solidFill>
                  <a:srgbClr val="FFFFFF"/>
                </a:solidFill>
              </a:rPr>
              <a:t>Countries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13 </a:t>
            </a:r>
            <a:r>
              <a:rPr lang="da-DK" sz="1000" dirty="0" err="1" smtClean="0">
                <a:solidFill>
                  <a:srgbClr val="FFFFFF"/>
                </a:solidFill>
              </a:rPr>
              <a:t>PCOs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12 </a:t>
            </a:r>
            <a:r>
              <a:rPr lang="da-DK" sz="1000" dirty="0" err="1" smtClean="0">
                <a:solidFill>
                  <a:srgbClr val="FFFFFF"/>
                </a:solidFill>
              </a:rPr>
              <a:t>SCOs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VFC + Group</a:t>
            </a:r>
          </a:p>
        </p:txBody>
      </p:sp>
      <p:sp>
        <p:nvSpPr>
          <p:cNvPr id="453" name="Text Box 31"/>
          <p:cNvSpPr txBox="1">
            <a:spLocks noChangeArrowheads="1"/>
          </p:cNvSpPr>
          <p:nvPr/>
        </p:nvSpPr>
        <p:spPr bwMode="auto">
          <a:xfrm>
            <a:off x="6567961" y="5412549"/>
            <a:ext cx="1163077" cy="853292"/>
          </a:xfrm>
          <a:prstGeom prst="rect">
            <a:avLst/>
          </a:prstGeom>
          <a:solidFill>
            <a:srgbClr val="6688B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b="1" dirty="0" smtClean="0">
                <a:solidFill>
                  <a:srgbClr val="FFFFFF"/>
                </a:solidFill>
              </a:rPr>
              <a:t>Asia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4 </a:t>
            </a:r>
            <a:r>
              <a:rPr lang="da-DK" sz="1000" dirty="0" err="1" smtClean="0">
                <a:solidFill>
                  <a:srgbClr val="FFFFFF"/>
                </a:solidFill>
              </a:rPr>
              <a:t>Countries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 </a:t>
            </a:r>
            <a:r>
              <a:rPr lang="da-DK" sz="1000" dirty="0" err="1" smtClean="0">
                <a:solidFill>
                  <a:srgbClr val="FFFFFF"/>
                </a:solidFill>
              </a:rPr>
              <a:t>PCOs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4 </a:t>
            </a:r>
            <a:r>
              <a:rPr lang="da-DK" sz="1000" dirty="0" err="1" smtClean="0">
                <a:solidFill>
                  <a:srgbClr val="FFFFFF"/>
                </a:solidFill>
              </a:rPr>
              <a:t>SCOs</a:t>
            </a:r>
            <a:endParaRPr lang="da-DK" sz="1000" dirty="0" smtClean="0">
              <a:solidFill>
                <a:srgbClr val="FFFFFF"/>
              </a:solidFill>
            </a:endParaRPr>
          </a:p>
        </p:txBody>
      </p:sp>
      <p:sp>
        <p:nvSpPr>
          <p:cNvPr id="454" name="Text Box 31"/>
          <p:cNvSpPr txBox="1">
            <a:spLocks noChangeArrowheads="1"/>
          </p:cNvSpPr>
          <p:nvPr/>
        </p:nvSpPr>
        <p:spPr bwMode="auto">
          <a:xfrm>
            <a:off x="4868161" y="5412544"/>
            <a:ext cx="1163077" cy="1007181"/>
          </a:xfrm>
          <a:prstGeom prst="rect">
            <a:avLst/>
          </a:prstGeom>
          <a:solidFill>
            <a:srgbClr val="6688B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b="1" dirty="0" smtClean="0">
                <a:solidFill>
                  <a:srgbClr val="FFFFFF"/>
                </a:solidFill>
              </a:rPr>
              <a:t>Eastern Europe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16 </a:t>
            </a:r>
            <a:r>
              <a:rPr lang="da-DK" sz="1000" dirty="0" err="1" smtClean="0">
                <a:solidFill>
                  <a:srgbClr val="FFFFFF"/>
                </a:solidFill>
              </a:rPr>
              <a:t>Countries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6 </a:t>
            </a:r>
            <a:r>
              <a:rPr lang="da-DK" sz="1000" dirty="0" err="1" smtClean="0">
                <a:solidFill>
                  <a:srgbClr val="FFFFFF"/>
                </a:solidFill>
              </a:rPr>
              <a:t>PCOs</a:t>
            </a:r>
            <a:endParaRPr lang="da-DK" sz="1000" dirty="0" smtClean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da-DK" sz="1000" dirty="0" smtClean="0">
                <a:solidFill>
                  <a:srgbClr val="FFFFFF"/>
                </a:solidFill>
              </a:rPr>
              <a:t>16 </a:t>
            </a:r>
            <a:r>
              <a:rPr lang="da-DK" sz="1000" dirty="0" err="1" smtClean="0">
                <a:solidFill>
                  <a:srgbClr val="FFFFFF"/>
                </a:solidFill>
              </a:rPr>
              <a:t>SCOs</a:t>
            </a:r>
            <a:endParaRPr lang="da-DK" sz="1000" dirty="0" smtClean="0">
              <a:solidFill>
                <a:srgbClr val="FFFFFF"/>
              </a:solidFill>
            </a:endParaRPr>
          </a:p>
        </p:txBody>
      </p:sp>
      <p:sp>
        <p:nvSpPr>
          <p:cNvPr id="458" name="Title 1"/>
          <p:cNvSpPr txBox="1">
            <a:spLocks/>
          </p:cNvSpPr>
          <p:nvPr/>
        </p:nvSpPr>
        <p:spPr bwMode="auto">
          <a:xfrm>
            <a:off x="357158" y="1071546"/>
            <a:ext cx="83582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defRPr/>
            </a:pP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Before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transition VELUX had 55+ separate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finance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functions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in 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and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being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part of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local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group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functions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, sales- 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or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production</a:t>
            </a:r>
            <a:r>
              <a:rPr lang="da-DK" sz="140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a-DK" sz="1400" kern="0" dirty="0" err="1" smtClean="0">
                <a:solidFill>
                  <a:srgbClr val="000000"/>
                </a:solidFill>
                <a:latin typeface="Verdana"/>
              </a:rPr>
              <a:t>companies</a:t>
            </a:r>
            <a:endParaRPr lang="da-DK" sz="1400" kern="0" dirty="0" smtClea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500034" y="6448032"/>
            <a:ext cx="50720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 err="1" smtClean="0">
                <a:solidFill>
                  <a:srgbClr val="000000"/>
                </a:solidFill>
              </a:rPr>
              <a:t>PCOs</a:t>
            </a:r>
            <a:r>
              <a:rPr lang="da-DK" sz="1000" dirty="0" smtClean="0">
                <a:solidFill>
                  <a:srgbClr val="000000"/>
                </a:solidFill>
              </a:rPr>
              <a:t> = </a:t>
            </a:r>
            <a:r>
              <a:rPr lang="da-DK" sz="1000" dirty="0" err="1" smtClean="0">
                <a:solidFill>
                  <a:srgbClr val="000000"/>
                </a:solidFill>
              </a:rPr>
              <a:t>Production</a:t>
            </a:r>
            <a:r>
              <a:rPr lang="da-DK" sz="1000" dirty="0" smtClean="0">
                <a:solidFill>
                  <a:srgbClr val="000000"/>
                </a:solidFill>
              </a:rPr>
              <a:t> </a:t>
            </a:r>
            <a:r>
              <a:rPr lang="da-DK" sz="1000" dirty="0" err="1" smtClean="0">
                <a:solidFill>
                  <a:srgbClr val="000000"/>
                </a:solidFill>
              </a:rPr>
              <a:t>companies</a:t>
            </a:r>
            <a:endParaRPr lang="da-DK" sz="1000" dirty="0" smtClean="0">
              <a:solidFill>
                <a:srgbClr val="000000"/>
              </a:solidFill>
            </a:endParaRPr>
          </a:p>
          <a:p>
            <a:r>
              <a:rPr lang="da-DK" sz="1000" dirty="0" err="1" smtClean="0">
                <a:solidFill>
                  <a:srgbClr val="000000"/>
                </a:solidFill>
              </a:rPr>
              <a:t>SCOs</a:t>
            </a:r>
            <a:r>
              <a:rPr lang="da-DK" sz="1000" dirty="0" smtClean="0">
                <a:solidFill>
                  <a:srgbClr val="000000"/>
                </a:solidFill>
              </a:rPr>
              <a:t> = Sales </a:t>
            </a:r>
            <a:r>
              <a:rPr lang="da-DK" sz="1000" dirty="0" err="1" smtClean="0">
                <a:solidFill>
                  <a:srgbClr val="000000"/>
                </a:solidFill>
              </a:rPr>
              <a:t>companies</a:t>
            </a:r>
            <a:endParaRPr lang="da-DK" sz="1000" dirty="0" smtClean="0">
              <a:solidFill>
                <a:srgbClr val="000000"/>
              </a:solidFill>
            </a:endParaRPr>
          </a:p>
        </p:txBody>
      </p:sp>
      <p:sp>
        <p:nvSpPr>
          <p:cNvPr id="457" name="Title 1"/>
          <p:cNvSpPr txBox="1">
            <a:spLocks/>
          </p:cNvSpPr>
          <p:nvPr/>
        </p:nvSpPr>
        <p:spPr>
          <a:xfrm>
            <a:off x="243157" y="277797"/>
            <a:ext cx="7032625" cy="72231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lang="da-DK" sz="2800" kern="0" dirty="0" smtClean="0">
                <a:solidFill>
                  <a:srgbClr val="000000"/>
                </a:solidFill>
                <a:latin typeface="Verdana"/>
              </a:rPr>
              <a:t>VELUX </a:t>
            </a:r>
            <a:r>
              <a:rPr lang="da-DK" sz="2800" kern="0" dirty="0" err="1" smtClean="0">
                <a:solidFill>
                  <a:srgbClr val="000000"/>
                </a:solidFill>
                <a:latin typeface="Verdana"/>
              </a:rPr>
              <a:t>finance</a:t>
            </a:r>
            <a:r>
              <a:rPr lang="da-DK" sz="2800" kern="0" dirty="0" smtClean="0">
                <a:solidFill>
                  <a:srgbClr val="000000"/>
                </a:solidFill>
                <a:latin typeface="Verdana"/>
              </a:rPr>
              <a:t> organisation -&gt; 2012</a:t>
            </a:r>
            <a:endParaRPr lang="da-DK" sz="2800" kern="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0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4"/>
          <p:cNvSpPr>
            <a:spLocks noGrp="1"/>
          </p:cNvSpPr>
          <p:nvPr>
            <p:ph type="title"/>
          </p:nvPr>
        </p:nvSpPr>
        <p:spPr>
          <a:xfrm>
            <a:off x="430660" y="620688"/>
            <a:ext cx="7032625" cy="469374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r>
              <a:rPr lang="da-DK" sz="2400" dirty="0" err="1" smtClean="0">
                <a:latin typeface="Verdana" pitchFamily="34" charset="0"/>
              </a:rPr>
              <a:t>Moving</a:t>
            </a:r>
            <a:r>
              <a:rPr lang="da-DK" sz="2400" dirty="0" smtClean="0">
                <a:latin typeface="Verdana" pitchFamily="34" charset="0"/>
              </a:rPr>
              <a:t> from 50+ </a:t>
            </a:r>
            <a:r>
              <a:rPr lang="da-DK" sz="2400" dirty="0" err="1" smtClean="0">
                <a:latin typeface="Verdana" pitchFamily="34" charset="0"/>
              </a:rPr>
              <a:t>finance</a:t>
            </a:r>
            <a:r>
              <a:rPr lang="da-DK" sz="2400" dirty="0" smtClean="0">
                <a:latin typeface="Verdana" pitchFamily="34" charset="0"/>
              </a:rPr>
              <a:t> </a:t>
            </a:r>
            <a:r>
              <a:rPr lang="da-DK" sz="2400" dirty="0" err="1" smtClean="0">
                <a:latin typeface="Verdana" pitchFamily="34" charset="0"/>
              </a:rPr>
              <a:t>departments</a:t>
            </a:r>
            <a:r>
              <a:rPr lang="da-DK" sz="2400" dirty="0" smtClean="0">
                <a:latin typeface="Verdana" pitchFamily="34" charset="0"/>
              </a:rPr>
              <a:t> to </a:t>
            </a:r>
            <a:r>
              <a:rPr lang="da-DK" sz="2400" dirty="0" err="1" smtClean="0">
                <a:latin typeface="Verdana" pitchFamily="34" charset="0"/>
              </a:rPr>
              <a:t>one</a:t>
            </a:r>
            <a:r>
              <a:rPr lang="da-DK" sz="2400" dirty="0" smtClean="0">
                <a:latin typeface="Verdana" pitchFamily="34" charset="0"/>
              </a:rPr>
              <a:t> global </a:t>
            </a:r>
            <a:r>
              <a:rPr lang="da-DK" sz="2400" dirty="0" err="1" smtClean="0">
                <a:latin typeface="Verdana" pitchFamily="34" charset="0"/>
              </a:rPr>
              <a:t>finance</a:t>
            </a:r>
            <a:r>
              <a:rPr lang="da-DK" sz="2400" dirty="0" smtClean="0">
                <a:latin typeface="Verdana" pitchFamily="34" charset="0"/>
              </a:rPr>
              <a:t> organisation in VELUX</a:t>
            </a:r>
            <a:endParaRPr lang="da-DK" sz="2400" dirty="0"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0" y="1988840"/>
            <a:ext cx="3830606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Isosceles Triangle 6"/>
          <p:cNvSpPr/>
          <p:nvPr/>
        </p:nvSpPr>
        <p:spPr bwMode="auto">
          <a:xfrm rot="5400000">
            <a:off x="3437874" y="3266982"/>
            <a:ext cx="2592288" cy="324036"/>
          </a:xfrm>
          <a:prstGeom prst="triangl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636912"/>
            <a:ext cx="27363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200" dirty="0" smtClean="0"/>
              <a:t>VELUX Global Finance</a:t>
            </a:r>
          </a:p>
        </p:txBody>
      </p:sp>
    </p:spTree>
    <p:extLst>
      <p:ext uri="{BB962C8B-B14F-4D97-AF65-F5344CB8AC3E}">
        <p14:creationId xmlns:p14="http://schemas.microsoft.com/office/powerpoint/2010/main" val="18013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1" descr="CUBE V-E 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75" y="2372744"/>
            <a:ext cx="1146175" cy="9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Elbow Connector 52"/>
          <p:cNvCxnSpPr/>
          <p:nvPr/>
        </p:nvCxnSpPr>
        <p:spPr>
          <a:xfrm rot="5400000">
            <a:off x="5114134" y="5920532"/>
            <a:ext cx="965202" cy="242889"/>
          </a:xfrm>
          <a:prstGeom prst="bentConnector3">
            <a:avLst>
              <a:gd name="adj1" fmla="val 15758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8" descr="global supply ne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1399"/>
            <a:ext cx="3003551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48" y="119624"/>
            <a:ext cx="7443989" cy="5942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VELUX Performance Model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476875" y="1575573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Gross/Net turnover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76875" y="2782073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Contribution 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6875" y="3512125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Contribution II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6875" y="3934400"/>
            <a:ext cx="1990725" cy="361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Local cost of sales, overhead et.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6875" y="4410848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Market contribution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63875" y="3714753"/>
            <a:ext cx="2109788" cy="1415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Group costs: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D&amp;D, Group-IT, Corporate marketing, Common logistics, HR, Finance, Group management etc.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76875" y="5251598"/>
            <a:ext cx="1990725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Market EBIT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01805" y="6367275"/>
            <a:ext cx="2613595" cy="3905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Group EBIT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8" name="Plus 67"/>
          <p:cNvSpPr/>
          <p:nvPr/>
        </p:nvSpPr>
        <p:spPr>
          <a:xfrm>
            <a:off x="5356225" y="5925125"/>
            <a:ext cx="242887" cy="2413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04686" y="5760944"/>
            <a:ext cx="137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Sum of all Market EBIT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4" name="Equal 83"/>
          <p:cNvSpPr/>
          <p:nvPr/>
        </p:nvSpPr>
        <p:spPr>
          <a:xfrm>
            <a:off x="5718175" y="6410835"/>
            <a:ext cx="301625" cy="301625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9832" y="2070983"/>
            <a:ext cx="1602000" cy="421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Raw materials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7648575" y="2426275"/>
            <a:ext cx="1673711" cy="1748194"/>
            <a:chOff x="7603639" y="1196976"/>
            <a:chExt cx="1673711" cy="1748194"/>
          </a:xfrm>
        </p:grpSpPr>
        <p:cxnSp>
          <p:nvCxnSpPr>
            <p:cNvPr id="90" name="Straight Arrow Connector 89"/>
            <p:cNvCxnSpPr/>
            <p:nvPr/>
          </p:nvCxnSpPr>
          <p:spPr>
            <a:xfrm>
              <a:off x="7829549" y="2537480"/>
              <a:ext cx="1254125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7256462" y="1964393"/>
              <a:ext cx="1146175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7829549" y="2054880"/>
              <a:ext cx="965200" cy="4222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7138889" y="1661726"/>
              <a:ext cx="12065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Products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118848">
              <a:off x="7817267" y="1931471"/>
              <a:ext cx="1387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Customers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89875" y="2483505"/>
              <a:ext cx="13874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Sales   channels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6" name="Right Brace 115"/>
          <p:cNvSpPr/>
          <p:nvPr/>
        </p:nvSpPr>
        <p:spPr>
          <a:xfrm>
            <a:off x="7467599" y="1702375"/>
            <a:ext cx="241301" cy="2955925"/>
          </a:xfrm>
          <a:prstGeom prst="rightBrace">
            <a:avLst>
              <a:gd name="adj1" fmla="val 8333"/>
              <a:gd name="adj2" fmla="val 503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rot="5400000">
            <a:off x="17462" y="3904238"/>
            <a:ext cx="6092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2128838" y="3904238"/>
            <a:ext cx="60928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0" y="978475"/>
            <a:ext cx="3063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Production companies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124200" y="705689"/>
            <a:ext cx="19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Wholesales &amp; support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173664" y="978475"/>
            <a:ext cx="24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Sales companies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0" y="1339195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ight Arrow 140"/>
          <p:cNvSpPr/>
          <p:nvPr/>
        </p:nvSpPr>
        <p:spPr>
          <a:xfrm>
            <a:off x="9831" y="2365950"/>
            <a:ext cx="1600461" cy="4222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Other prod. cost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4" name="Left Arrow 143"/>
          <p:cNvSpPr/>
          <p:nvPr/>
        </p:nvSpPr>
        <p:spPr>
          <a:xfrm>
            <a:off x="7588250" y="1400750"/>
            <a:ext cx="1555750" cy="4222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Sales prices</a:t>
            </a:r>
          </a:p>
        </p:txBody>
      </p:sp>
      <p:sp>
        <p:nvSpPr>
          <p:cNvPr id="145" name="Left Arrow 144"/>
          <p:cNvSpPr/>
          <p:nvPr/>
        </p:nvSpPr>
        <p:spPr>
          <a:xfrm>
            <a:off x="7588251" y="1642050"/>
            <a:ext cx="1555750" cy="4222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Trade conditions</a:t>
            </a:r>
          </a:p>
        </p:txBody>
      </p:sp>
      <p:sp>
        <p:nvSpPr>
          <p:cNvPr id="146" name="Left Arrow 145"/>
          <p:cNvSpPr/>
          <p:nvPr/>
        </p:nvSpPr>
        <p:spPr>
          <a:xfrm>
            <a:off x="7588251" y="1883350"/>
            <a:ext cx="1555750" cy="4222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Product mix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210051" y="2245300"/>
            <a:ext cx="2412999" cy="542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Logistic standard costs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6963" y="2667575"/>
            <a:ext cx="1600461" cy="4222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Product mix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76875" y="3150175"/>
            <a:ext cx="1990725" cy="301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Local marketing cost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460625" y="1883350"/>
            <a:ext cx="3679825" cy="542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Production standard costs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000628" y="4757223"/>
            <a:ext cx="2214578" cy="4933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Allocated Group cost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063875" y="5129882"/>
            <a:ext cx="3237931" cy="1432655"/>
            <a:chOff x="3063875" y="5129882"/>
            <a:chExt cx="3237931" cy="1432655"/>
          </a:xfrm>
        </p:grpSpPr>
        <p:cxnSp>
          <p:nvCxnSpPr>
            <p:cNvPr id="53" name="Elbow Connector 52"/>
            <p:cNvCxnSpPr>
              <a:stCxn id="37" idx="2"/>
              <a:endCxn id="43" idx="1"/>
            </p:cNvCxnSpPr>
            <p:nvPr/>
          </p:nvCxnSpPr>
          <p:spPr>
            <a:xfrm rot="16200000" flipH="1">
              <a:off x="4493960" y="4754692"/>
              <a:ext cx="1432655" cy="2183036"/>
            </a:xfrm>
            <a:prstGeom prst="bent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Plus 70"/>
            <p:cNvSpPr/>
            <p:nvPr/>
          </p:nvSpPr>
          <p:spPr>
            <a:xfrm>
              <a:off x="3994999" y="5925125"/>
              <a:ext cx="242887" cy="2413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63875" y="5587801"/>
              <a:ext cx="2109788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Group cost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0480" y="3995208"/>
            <a:ext cx="6111325" cy="2567330"/>
            <a:chOff x="190480" y="3995208"/>
            <a:chExt cx="6111325" cy="2567330"/>
          </a:xfrm>
        </p:grpSpPr>
        <p:cxnSp>
          <p:nvCxnSpPr>
            <p:cNvPr id="60" name="Elbow Connector 59"/>
            <p:cNvCxnSpPr>
              <a:endCxn id="43" idx="1"/>
            </p:cNvCxnSpPr>
            <p:nvPr/>
          </p:nvCxnSpPr>
          <p:spPr>
            <a:xfrm>
              <a:off x="1374775" y="5634425"/>
              <a:ext cx="4927030" cy="928113"/>
            </a:xfrm>
            <a:prstGeom prst="bentConnector3">
              <a:avLst>
                <a:gd name="adj1" fmla="val -2302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69900" y="3995208"/>
              <a:ext cx="1387475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Purchase price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525" y="4425808"/>
              <a:ext cx="1628775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Material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480" y="4672942"/>
              <a:ext cx="1452562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Labor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349" y="4916752"/>
              <a:ext cx="2214578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Overhead costs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0825" y="5162249"/>
              <a:ext cx="1628775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Depreciation cost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0034" y="5581972"/>
              <a:ext cx="1628775" cy="27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Other variance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6" name="Plus 55"/>
            <p:cNvSpPr/>
            <p:nvPr/>
          </p:nvSpPr>
          <p:spPr>
            <a:xfrm>
              <a:off x="1135758" y="5936548"/>
              <a:ext cx="242887" cy="2413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5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43" grpId="0" animBg="1"/>
      <p:bldP spid="68" grpId="0" animBg="1"/>
      <p:bldP spid="79" grpId="0"/>
      <p:bldP spid="84" grpId="0" animBg="1"/>
      <p:bldP spid="87" grpId="0" animBg="1"/>
      <p:bldP spid="116" grpId="0" animBg="1"/>
      <p:bldP spid="141" grpId="0" animBg="1"/>
      <p:bldP spid="144" grpId="0" animBg="1"/>
      <p:bldP spid="145" grpId="0" animBg="1"/>
      <p:bldP spid="146" grpId="0" animBg="1"/>
      <p:bldP spid="32" grpId="0" animBg="1"/>
      <p:bldP spid="49" grpId="0" animBg="1"/>
      <p:bldP spid="50" grpId="0" animBg="1"/>
      <p:bldP spid="1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663" y="260648"/>
            <a:ext cx="7032649" cy="576064"/>
          </a:xfrm>
        </p:spPr>
        <p:txBody>
          <a:bodyPr/>
          <a:lstStyle/>
          <a:p>
            <a:r>
              <a:rPr lang="en-GB" dirty="0" smtClean="0"/>
              <a:t>VELUX Performance Process</a:t>
            </a:r>
            <a:endParaRPr lang="en-GB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18" y="1916832"/>
            <a:ext cx="4570413" cy="342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5715956" y="1617679"/>
            <a:ext cx="3328711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GB" dirty="0" smtClean="0"/>
              <a:t>We decided to leave the traditional budgeting process behind us</a:t>
            </a:r>
          </a:p>
          <a:p>
            <a:pPr marL="177800" indent="-177800"/>
            <a:endParaRPr lang="en-GB" dirty="0" smtClean="0"/>
          </a:p>
          <a:p>
            <a:pPr marL="177800" indent="-177800"/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smtClean="0"/>
              <a:t>We decided to implement a new common financial performance process in all of VELUX</a:t>
            </a:r>
            <a:r>
              <a:rPr lang="en-GB" dirty="0"/>
              <a:t> </a:t>
            </a:r>
            <a:r>
              <a:rPr lang="en-GB" dirty="0" smtClean="0"/>
              <a:t>with distinct:</a:t>
            </a:r>
          </a:p>
          <a:p>
            <a:pPr marL="177800" indent="-177800"/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Target setting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Forecasting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Resource allocation</a:t>
            </a: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3727367" y="3345592"/>
            <a:ext cx="3143272" cy="57150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7xyjruvkiSkghNUj9V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NmXAeKSk6.L6ryXbfa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Lv.whbE.l0c3zW7Dsu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8iMi4iKk22sRF7Ei1P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a6tlJjkE6yzb1h3NSv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t22eQUOkyy_sbSKP4l9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zoWVwpYk.h9fkFavEC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bkYcTNikGS2rS1Mnj.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SO62yzoE2bed_.Kdrj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r7LGtL_kGu7jvdpSIU0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03-05-2010 20:43: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Xbf_agsk20yHB0wM_2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vy5NBdQU.cK4BjCtN2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Y8XlopdUWsh49TmTg7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0rUcJ0_U.om122LO6w7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66YcmCzkijGcRd_mOB6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o9_LuqHkSt2MV7jZ4e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sHmiCcv0aXfW4m_ih7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Um5G74Pkm2X94BeRRlE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7xyjruvkiSkghNUj9VC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NmXAeKSk6.L6ryXbfa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vy5NBdQU.cK4BjCtN2_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Lv.whbE.l0c3zW7Dsu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8iMi4iKk22sRF7Ei1P8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a6tlJjkE6yzb1h3NSv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t22eQUOkyy_sbSKP4l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zoWVwpYk.h9fkFavEC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bkYcTNikGS2rS1Mnj.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SO62yzoE2bed_.Kdrj4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r7LGtL_kGu7jvdpSIU0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Xbf_agsk20yHB0wM_2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Y8XlopdUWsh49TmTg7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0rUcJ0_U.om122LO6w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66YcmCzkijGcRd_mOB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o9_LuqHkSt2MV7jZ4e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sHmiCcv0aXfW4m_ih7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Um5G74Pkm2X94BeRRlEg"/>
</p:tagLst>
</file>

<file path=ppt/theme/theme1.xml><?xml version="1.0" encoding="utf-8"?>
<a:theme xmlns:a="http://schemas.openxmlformats.org/drawingml/2006/main" name="VELUX 4-3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E0E0DD"/>
      </a:accent3>
      <a:accent4>
        <a:srgbClr val="000000"/>
      </a:accent4>
      <a:accent5>
        <a:srgbClr val="FFAAAA"/>
      </a:accent5>
      <a:accent6>
        <a:srgbClr val="99B7CF"/>
      </a:accent6>
      <a:hlink>
        <a:srgbClr val="192E4F"/>
      </a:hlink>
      <a:folHlink>
        <a:srgbClr val="456B9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 VELUX 4-3" id="{64AAAEDF-5902-496E-AB1F-B5DAF41D96B3}" vid="{0DCDF2E2-6534-4ACA-AB2C-924BBBF29493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Whats up in Finance (VWC09 presentatio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ats up in Finance (VWC09 presentatio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LUX">
  <a:themeElements>
    <a:clrScheme name="Velux Original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FFFFFF"/>
      </a:accent3>
      <a:accent4>
        <a:srgbClr val="000000"/>
      </a:accent4>
      <a:accent5>
        <a:srgbClr val="FFAAAA"/>
      </a:accent5>
      <a:accent6>
        <a:srgbClr val="99B7CF"/>
      </a:accent6>
      <a:hlink>
        <a:srgbClr val="C4C4C2"/>
      </a:hlink>
      <a:folHlink>
        <a:srgbClr val="E0E0DD"/>
      </a:folHlink>
    </a:clrScheme>
    <a:fontScheme name="VELU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VELUX_template_31072013">
  <a:themeElements>
    <a:clrScheme name="VELUX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FFFFFF"/>
      </a:accent3>
      <a:accent4>
        <a:srgbClr val="000000"/>
      </a:accent4>
      <a:accent5>
        <a:srgbClr val="FFAAAA"/>
      </a:accent5>
      <a:accent6>
        <a:srgbClr val="99B7CF"/>
      </a:accent6>
      <a:hlink>
        <a:srgbClr val="C4C4C2"/>
      </a:hlink>
      <a:folHlink>
        <a:srgbClr val="E0E0DD"/>
      </a:folHlink>
    </a:clrScheme>
    <a:fontScheme name="TIA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0" indent="0">
          <a:buFontTx/>
          <a:buNone/>
          <a:defRPr sz="1200" kern="1200" dirty="0" smtClean="0">
            <a:solidFill>
              <a:schemeClr val="bg1"/>
            </a:solidFill>
            <a:latin typeface="Verdana" pitchFamily="34" charset="0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Blank">
  <a:themeElements>
    <a:clrScheme name="Velux Original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FFFFFF"/>
      </a:accent3>
      <a:accent4>
        <a:srgbClr val="000000"/>
      </a:accent4>
      <a:accent5>
        <a:srgbClr val="FFAAAA"/>
      </a:accent5>
      <a:accent6>
        <a:srgbClr val="99B7CF"/>
      </a:accent6>
      <a:hlink>
        <a:srgbClr val="C4C4C2"/>
      </a:hlink>
      <a:folHlink>
        <a:srgbClr val="E0E0DD"/>
      </a:folHlink>
    </a:clrScheme>
    <a:fontScheme name="VELU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1_Blank">
  <a:themeElements>
    <a:clrScheme name="Velux Original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FFFFFF"/>
      </a:accent3>
      <a:accent4>
        <a:srgbClr val="000000"/>
      </a:accent4>
      <a:accent5>
        <a:srgbClr val="FFAAAA"/>
      </a:accent5>
      <a:accent6>
        <a:srgbClr val="99B7CF"/>
      </a:accent6>
      <a:hlink>
        <a:srgbClr val="C4C4C2"/>
      </a:hlink>
      <a:folHlink>
        <a:srgbClr val="E0E0DD"/>
      </a:folHlink>
    </a:clrScheme>
    <a:fontScheme name="VELU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2_Blank">
  <a:themeElements>
    <a:clrScheme name="Velux Original">
      <a:dk1>
        <a:srgbClr val="000000"/>
      </a:dk1>
      <a:lt1>
        <a:srgbClr val="FFFFFF"/>
      </a:lt1>
      <a:dk2>
        <a:srgbClr val="000000"/>
      </a:dk2>
      <a:lt2>
        <a:srgbClr val="737371"/>
      </a:lt2>
      <a:accent1>
        <a:srgbClr val="FF0000"/>
      </a:accent1>
      <a:accent2>
        <a:srgbClr val="A9CAE4"/>
      </a:accent2>
      <a:accent3>
        <a:srgbClr val="FFFFFF"/>
      </a:accent3>
      <a:accent4>
        <a:srgbClr val="000000"/>
      </a:accent4>
      <a:accent5>
        <a:srgbClr val="FFAAAA"/>
      </a:accent5>
      <a:accent6>
        <a:srgbClr val="99B7CF"/>
      </a:accent6>
      <a:hlink>
        <a:srgbClr val="C4C4C2"/>
      </a:hlink>
      <a:folHlink>
        <a:srgbClr val="E0E0DD"/>
      </a:folHlink>
    </a:clrScheme>
    <a:fontScheme name="VELU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1560</Words>
  <Application>Microsoft Office PowerPoint</Application>
  <PresentationFormat>On-screen Show (4:3)</PresentationFormat>
  <Paragraphs>428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宋体</vt:lpstr>
      <vt:lpstr>Arial</vt:lpstr>
      <vt:lpstr>Verdana</vt:lpstr>
      <vt:lpstr>Wingdings</vt:lpstr>
      <vt:lpstr>VELUX 4-3</vt:lpstr>
      <vt:lpstr>3_Whats up in Finance (VWC09 presentation)</vt:lpstr>
      <vt:lpstr>Whats up in Finance (VWC09 presentation)</vt:lpstr>
      <vt:lpstr>VELUX</vt:lpstr>
      <vt:lpstr>VELUX_template_31072013</vt:lpstr>
      <vt:lpstr>Blank</vt:lpstr>
      <vt:lpstr>1_Blank</vt:lpstr>
      <vt:lpstr>2_Blank</vt:lpstr>
      <vt:lpstr>Photo Editor Photo</vt:lpstr>
      <vt:lpstr>Performance Management in VELUX</vt:lpstr>
      <vt:lpstr>A few facts about me….</vt:lpstr>
      <vt:lpstr>VELUX Roof Window</vt:lpstr>
      <vt:lpstr>40 sales companies and production companies in 11 countries</vt:lpstr>
      <vt:lpstr>Financial Management in VELUX</vt:lpstr>
      <vt:lpstr>PowerPoint Presentation</vt:lpstr>
      <vt:lpstr>Moving from 50+ finance departments to one global finance organisation in VELUX</vt:lpstr>
      <vt:lpstr>VELUX Performance Model</vt:lpstr>
      <vt:lpstr>VELUX Performance Process</vt:lpstr>
      <vt:lpstr>We go beyond budgeting!</vt:lpstr>
      <vt:lpstr>What’s in it for VELUX?</vt:lpstr>
      <vt:lpstr>VELUX Performance Process</vt:lpstr>
      <vt:lpstr>PowerPoint Presentation</vt:lpstr>
      <vt:lpstr>PowerPoint Presentation</vt:lpstr>
      <vt:lpstr>Financial Target-KPI’s </vt:lpstr>
      <vt:lpstr>New process and new roles</vt:lpstr>
      <vt:lpstr>Monthly process</vt:lpstr>
      <vt:lpstr>System view: Rolling forecasting</vt:lpstr>
      <vt:lpstr>System view: Rolling forecasting</vt:lpstr>
      <vt:lpstr>Dashboard Market Performance</vt:lpstr>
      <vt:lpstr>Dashboard Market Performance</vt:lpstr>
      <vt:lpstr>Dashboard Market Performance</vt:lpstr>
      <vt:lpstr>VELUX Performance Process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2014-02-10T11:53:02Z</dcterms:created>
  <dcterms:modified xsi:type="dcterms:W3CDTF">2015-10-30T16:21:26Z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