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73" r:id="rId2"/>
    <p:sldMasterId id="2147483786" r:id="rId3"/>
    <p:sldMasterId id="2147483798" r:id="rId4"/>
    <p:sldMasterId id="2147483805" r:id="rId5"/>
    <p:sldMasterId id="2147483826" r:id="rId6"/>
    <p:sldMasterId id="2147483833" r:id="rId7"/>
    <p:sldMasterId id="2147483863" r:id="rId8"/>
  </p:sldMasterIdLst>
  <p:notesMasterIdLst>
    <p:notesMasterId r:id="rId30"/>
  </p:notesMasterIdLst>
  <p:handoutMasterIdLst>
    <p:handoutMasterId r:id="rId31"/>
  </p:handoutMasterIdLst>
  <p:sldIdLst>
    <p:sldId id="478" r:id="rId9"/>
    <p:sldId id="490" r:id="rId10"/>
    <p:sldId id="496" r:id="rId11"/>
    <p:sldId id="485" r:id="rId12"/>
    <p:sldId id="486" r:id="rId13"/>
    <p:sldId id="497" r:id="rId14"/>
    <p:sldId id="488" r:id="rId15"/>
    <p:sldId id="492" r:id="rId16"/>
    <p:sldId id="484" r:id="rId17"/>
    <p:sldId id="498" r:id="rId18"/>
    <p:sldId id="499" r:id="rId19"/>
    <p:sldId id="398" r:id="rId20"/>
    <p:sldId id="475" r:id="rId21"/>
    <p:sldId id="500" r:id="rId22"/>
    <p:sldId id="501" r:id="rId23"/>
    <p:sldId id="461" r:id="rId24"/>
    <p:sldId id="489" r:id="rId25"/>
    <p:sldId id="435" r:id="rId26"/>
    <p:sldId id="436" r:id="rId27"/>
    <p:sldId id="397" r:id="rId28"/>
    <p:sldId id="481" r:id="rId29"/>
  </p:sldIdLst>
  <p:sldSz cx="9144000" cy="6858000" type="screen4x3"/>
  <p:notesSz cx="4581525" cy="6811963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99"/>
    <a:srgbClr val="003399"/>
    <a:srgbClr val="ABCCD9"/>
    <a:srgbClr val="8F8778"/>
    <a:srgbClr val="0434B1"/>
    <a:srgbClr val="0434FF"/>
    <a:srgbClr val="003366"/>
    <a:srgbClr val="005EA5"/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4660"/>
  </p:normalViewPr>
  <p:slideViewPr>
    <p:cSldViewPr>
      <p:cViewPr>
        <p:scale>
          <a:sx n="70" d="100"/>
          <a:sy n="70" d="100"/>
        </p:scale>
        <p:origin x="-75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plotArea>
      <c:layout>
        <c:manualLayout>
          <c:layoutTarget val="inner"/>
          <c:xMode val="edge"/>
          <c:yMode val="edge"/>
          <c:x val="7.5182926829268484E-2"/>
          <c:y val="8.0814830098243251E-2"/>
          <c:w val="0.89039972899728959"/>
          <c:h val="0.85863991302553866"/>
        </c:manualLayout>
      </c:layout>
      <c:barChart>
        <c:barDir val="col"/>
        <c:grouping val="clustered"/>
        <c:gapWidth val="134"/>
        <c:axId val="194968576"/>
        <c:axId val="196616960"/>
      </c:barChart>
      <c:catAx>
        <c:axId val="194968576"/>
        <c:scaling>
          <c:orientation val="minMax"/>
        </c:scaling>
        <c:axPos val="b"/>
        <c:tickLblPos val="nextTo"/>
        <c:txPr>
          <a:bodyPr/>
          <a:lstStyle/>
          <a:p>
            <a:pPr>
              <a:defRPr sz="600" baseline="0"/>
            </a:pPr>
            <a:endParaRPr lang="en-US"/>
          </a:p>
        </c:txPr>
        <c:crossAx val="196616960"/>
        <c:crosses val="autoZero"/>
        <c:auto val="1"/>
        <c:lblAlgn val="ctr"/>
        <c:lblOffset val="100"/>
        <c:tickMarkSkip val="1"/>
      </c:catAx>
      <c:valAx>
        <c:axId val="196616960"/>
        <c:scaling>
          <c:orientation val="minMax"/>
          <c:max val="90"/>
          <c:min val="55"/>
        </c:scaling>
        <c:axPos val="l"/>
        <c:majorGridlines/>
        <c:numFmt formatCode="General" sourceLinked="1"/>
        <c:tickLblPos val="nextTo"/>
        <c:spPr>
          <a:ln w="9525">
            <a:noFill/>
          </a:ln>
        </c:spPr>
        <c:txPr>
          <a:bodyPr/>
          <a:lstStyle/>
          <a:p>
            <a:pPr>
              <a:defRPr sz="1050"/>
            </a:pPr>
            <a:endParaRPr lang="en-US"/>
          </a:p>
        </c:txPr>
        <c:crossAx val="194968576"/>
        <c:crosses val="autoZero"/>
        <c:crossBetween val="between"/>
        <c:majorUnit val="5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7.5182926829268484E-2"/>
          <c:y val="8.0814830098243251E-2"/>
          <c:w val="0.89039972899728959"/>
          <c:h val="0.85863991302553866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Satisfaction</c:v>
                </c:pt>
              </c:strCache>
            </c:strRef>
          </c:tx>
          <c:spPr>
            <a:solidFill>
              <a:srgbClr val="002F98"/>
            </a:solidFill>
          </c:spPr>
          <c:dPt>
            <c:idx val="0"/>
            <c:spPr>
              <a:solidFill>
                <a:srgbClr val="002F98"/>
              </a:solidFill>
              <a:ln w="12700">
                <a:solidFill>
                  <a:schemeClr val="bg1"/>
                </a:solidFill>
              </a:ln>
            </c:spPr>
          </c:dPt>
          <c:cat>
            <c:strRef>
              <c:f>Sheet1!$A$2:$A$8</c:f>
              <c:strCache>
                <c:ptCount val="7"/>
                <c:pt idx="0">
                  <c:v>Handelsbanken</c:v>
                </c:pt>
                <c:pt idx="1">
                  <c:v>Barclays</c:v>
                </c:pt>
                <c:pt idx="2">
                  <c:v>HSBC</c:v>
                </c:pt>
                <c:pt idx="3">
                  <c:v>Lloyds</c:v>
                </c:pt>
                <c:pt idx="4">
                  <c:v>RBS/Nat West</c:v>
                </c:pt>
                <c:pt idx="5">
                  <c:v>Santander</c:v>
                </c:pt>
                <c:pt idx="6">
                  <c:v>Industry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83.6</c:v>
                </c:pt>
                <c:pt idx="1">
                  <c:v>70.400000000000006</c:v>
                </c:pt>
                <c:pt idx="2">
                  <c:v>70.5</c:v>
                </c:pt>
                <c:pt idx="3">
                  <c:v>71.900000000000006</c:v>
                </c:pt>
                <c:pt idx="4">
                  <c:v>69.099999999999994</c:v>
                </c:pt>
                <c:pt idx="5">
                  <c:v>73.900000000000006</c:v>
                </c:pt>
                <c:pt idx="6">
                  <c:v>73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Loyalty</c:v>
                </c:pt>
              </c:strCache>
            </c:strRef>
          </c:tx>
          <c:spPr>
            <a:solidFill>
              <a:srgbClr val="ABCCD9"/>
            </a:solidFill>
            <a:ln w="12700">
              <a:solidFill>
                <a:schemeClr val="bg1"/>
              </a:solidFill>
            </a:ln>
          </c:spPr>
          <c:cat>
            <c:strRef>
              <c:f>Sheet1!$A$2:$A$8</c:f>
              <c:strCache>
                <c:ptCount val="7"/>
                <c:pt idx="0">
                  <c:v>Handelsbanken</c:v>
                </c:pt>
                <c:pt idx="1">
                  <c:v>Barclays</c:v>
                </c:pt>
                <c:pt idx="2">
                  <c:v>HSBC</c:v>
                </c:pt>
                <c:pt idx="3">
                  <c:v>Lloyds</c:v>
                </c:pt>
                <c:pt idx="4">
                  <c:v>RBS/Nat West</c:v>
                </c:pt>
                <c:pt idx="5">
                  <c:v>Santander</c:v>
                </c:pt>
                <c:pt idx="6">
                  <c:v>Industry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89.4</c:v>
                </c:pt>
                <c:pt idx="1">
                  <c:v>71.7</c:v>
                </c:pt>
                <c:pt idx="2">
                  <c:v>71.5</c:v>
                </c:pt>
                <c:pt idx="3">
                  <c:v>74.7</c:v>
                </c:pt>
                <c:pt idx="4">
                  <c:v>69.900000000000006</c:v>
                </c:pt>
                <c:pt idx="5">
                  <c:v>76</c:v>
                </c:pt>
                <c:pt idx="6">
                  <c:v>75.3</c:v>
                </c:pt>
              </c:numCache>
            </c:numRef>
          </c:val>
        </c:ser>
        <c:gapWidth val="134"/>
        <c:axId val="199249920"/>
        <c:axId val="199252608"/>
      </c:barChart>
      <c:catAx>
        <c:axId val="199249920"/>
        <c:scaling>
          <c:orientation val="minMax"/>
        </c:scaling>
        <c:axPos val="b"/>
        <c:tickLblPos val="nextTo"/>
        <c:txPr>
          <a:bodyPr/>
          <a:lstStyle/>
          <a:p>
            <a:pPr>
              <a:defRPr sz="600" baseline="0"/>
            </a:pPr>
            <a:endParaRPr lang="en-US"/>
          </a:p>
        </c:txPr>
        <c:crossAx val="199252608"/>
        <c:crosses val="autoZero"/>
        <c:auto val="1"/>
        <c:lblAlgn val="ctr"/>
        <c:lblOffset val="100"/>
        <c:tickMarkSkip val="1"/>
      </c:catAx>
      <c:valAx>
        <c:axId val="199252608"/>
        <c:scaling>
          <c:orientation val="minMax"/>
          <c:max val="90"/>
          <c:min val="55"/>
        </c:scaling>
        <c:axPos val="l"/>
        <c:majorGridlines/>
        <c:numFmt formatCode="General" sourceLinked="1"/>
        <c:tickLblPos val="nextTo"/>
        <c:spPr>
          <a:ln w="9525">
            <a:noFill/>
          </a:ln>
        </c:spPr>
        <c:txPr>
          <a:bodyPr/>
          <a:lstStyle/>
          <a:p>
            <a:pPr>
              <a:defRPr sz="1050"/>
            </a:pPr>
            <a:endParaRPr lang="en-US"/>
          </a:p>
        </c:txPr>
        <c:crossAx val="199249920"/>
        <c:crosses val="autoZero"/>
        <c:crossBetween val="between"/>
        <c:majorUnit val="5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Satisfaction</c:v>
                </c:pt>
              </c:strCache>
            </c:strRef>
          </c:tx>
          <c:spPr>
            <a:solidFill>
              <a:srgbClr val="002F98"/>
            </a:solidFill>
            <a:ln w="12700">
              <a:solidFill>
                <a:schemeClr val="bg1"/>
              </a:solidFill>
            </a:ln>
          </c:spPr>
          <c:cat>
            <c:strRef>
              <c:f>Sheet1!$A$2:$A$8</c:f>
              <c:strCache>
                <c:ptCount val="7"/>
                <c:pt idx="0">
                  <c:v>Handelsbanken</c:v>
                </c:pt>
                <c:pt idx="1">
                  <c:v>Barclays</c:v>
                </c:pt>
                <c:pt idx="2">
                  <c:v>HSBC</c:v>
                </c:pt>
                <c:pt idx="3">
                  <c:v>Lloyds</c:v>
                </c:pt>
                <c:pt idx="4">
                  <c:v>RBS/Nat West</c:v>
                </c:pt>
                <c:pt idx="5">
                  <c:v>Santander</c:v>
                </c:pt>
                <c:pt idx="6">
                  <c:v>Industry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80.7</c:v>
                </c:pt>
                <c:pt idx="1">
                  <c:v>65.7</c:v>
                </c:pt>
                <c:pt idx="2">
                  <c:v>64.8</c:v>
                </c:pt>
                <c:pt idx="3">
                  <c:v>68.099999999999994</c:v>
                </c:pt>
                <c:pt idx="4">
                  <c:v>68.8</c:v>
                </c:pt>
                <c:pt idx="5">
                  <c:v>68.599999999999994</c:v>
                </c:pt>
                <c:pt idx="6">
                  <c:v>67.7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Loyalty</c:v>
                </c:pt>
              </c:strCache>
            </c:strRef>
          </c:tx>
          <c:spPr>
            <a:solidFill>
              <a:srgbClr val="ABCCD9"/>
            </a:solidFill>
            <a:ln w="12700">
              <a:solidFill>
                <a:schemeClr val="bg1"/>
              </a:solidFill>
            </a:ln>
          </c:spPr>
          <c:cat>
            <c:strRef>
              <c:f>Sheet1!$A$2:$A$8</c:f>
              <c:strCache>
                <c:ptCount val="7"/>
                <c:pt idx="0">
                  <c:v>Handelsbanken</c:v>
                </c:pt>
                <c:pt idx="1">
                  <c:v>Barclays</c:v>
                </c:pt>
                <c:pt idx="2">
                  <c:v>HSBC</c:v>
                </c:pt>
                <c:pt idx="3">
                  <c:v>Lloyds</c:v>
                </c:pt>
                <c:pt idx="4">
                  <c:v>RBS/Nat West</c:v>
                </c:pt>
                <c:pt idx="5">
                  <c:v>Santander</c:v>
                </c:pt>
                <c:pt idx="6">
                  <c:v>Industry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85.6</c:v>
                </c:pt>
                <c:pt idx="1">
                  <c:v>65.7</c:v>
                </c:pt>
                <c:pt idx="2">
                  <c:v>64.400000000000006</c:v>
                </c:pt>
                <c:pt idx="3">
                  <c:v>68.3</c:v>
                </c:pt>
                <c:pt idx="4">
                  <c:v>68.400000000000006</c:v>
                </c:pt>
                <c:pt idx="5">
                  <c:v>73</c:v>
                </c:pt>
                <c:pt idx="6">
                  <c:v>67.3</c:v>
                </c:pt>
              </c:numCache>
            </c:numRef>
          </c:val>
        </c:ser>
        <c:gapWidth val="134"/>
        <c:axId val="199958912"/>
        <c:axId val="199961216"/>
      </c:barChart>
      <c:catAx>
        <c:axId val="199958912"/>
        <c:scaling>
          <c:orientation val="minMax"/>
        </c:scaling>
        <c:axPos val="b"/>
        <c:tickLblPos val="nextTo"/>
        <c:txPr>
          <a:bodyPr/>
          <a:lstStyle/>
          <a:p>
            <a:pPr>
              <a:defRPr sz="600" baseline="0"/>
            </a:pPr>
            <a:endParaRPr lang="en-US"/>
          </a:p>
        </c:txPr>
        <c:crossAx val="199961216"/>
        <c:crosses val="autoZero"/>
        <c:auto val="1"/>
        <c:lblAlgn val="ctr"/>
        <c:lblOffset val="100"/>
        <c:tickMarkSkip val="1"/>
      </c:catAx>
      <c:valAx>
        <c:axId val="199961216"/>
        <c:scaling>
          <c:orientation val="minMax"/>
          <c:max val="90"/>
          <c:min val="55"/>
        </c:scaling>
        <c:axPos val="l"/>
        <c:majorGridlines/>
        <c:numFmt formatCode="General" sourceLinked="1"/>
        <c:tickLblPos val="nextTo"/>
        <c:spPr>
          <a:ln w="9525">
            <a:noFill/>
          </a:ln>
        </c:spPr>
        <c:txPr>
          <a:bodyPr/>
          <a:lstStyle/>
          <a:p>
            <a:pPr>
              <a:defRPr sz="1050"/>
            </a:pPr>
            <a:endParaRPr lang="en-US"/>
          </a:p>
        </c:txPr>
        <c:crossAx val="199958912"/>
        <c:crosses val="autoZero"/>
        <c:crossBetween val="between"/>
        <c:majorUnit val="5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362063-5381-4035-AF35-63C728C60728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91937F4-298E-43C3-AA59-2C0BEF9B266B}">
      <dgm:prSet phldrT="[Text]" custT="1"/>
      <dgm:spPr>
        <a:solidFill>
          <a:srgbClr val="003399"/>
        </a:solidFill>
        <a:ln>
          <a:solidFill>
            <a:srgbClr val="003399"/>
          </a:solidFill>
        </a:ln>
      </dgm:spPr>
      <dgm:t>
        <a:bodyPr/>
        <a:lstStyle/>
        <a:p>
          <a:r>
            <a:rPr lang="en-GB" sz="1800" b="0" u="none" dirty="0" smtClean="0">
              <a:solidFill>
                <a:schemeClr val="bg1"/>
              </a:solidFill>
            </a:rPr>
            <a:t>Everyday focus on long-term customer satisfaction, risk management and cost control</a:t>
          </a:r>
          <a:endParaRPr lang="en-GB" sz="1800" b="0" u="none" dirty="0" smtClean="0">
            <a:solidFill>
              <a:schemeClr val="bg1"/>
            </a:solidFill>
            <a:latin typeface="Arial" charset="0"/>
          </a:endParaRPr>
        </a:p>
      </dgm:t>
    </dgm:pt>
    <dgm:pt modelId="{4644AB23-F7B0-4649-BCFE-6E8079F9A966}" type="parTrans" cxnId="{7CAF3E77-C32E-4197-926F-74B4CE6C279D}">
      <dgm:prSet/>
      <dgm:spPr/>
      <dgm:t>
        <a:bodyPr/>
        <a:lstStyle/>
        <a:p>
          <a:endParaRPr lang="en-GB" sz="1800"/>
        </a:p>
      </dgm:t>
    </dgm:pt>
    <dgm:pt modelId="{7318C730-C2E1-4A62-AC76-A4DCB55F0E5A}" type="sibTrans" cxnId="{7CAF3E77-C32E-4197-926F-74B4CE6C279D}">
      <dgm:prSet/>
      <dgm:spPr>
        <a:ln>
          <a:solidFill>
            <a:srgbClr val="005EA5"/>
          </a:solidFill>
        </a:ln>
      </dgm:spPr>
      <dgm:t>
        <a:bodyPr/>
        <a:lstStyle/>
        <a:p>
          <a:endParaRPr lang="en-GB" sz="1800"/>
        </a:p>
      </dgm:t>
    </dgm:pt>
    <dgm:pt modelId="{25B90899-F43D-422E-9206-18A103528B80}">
      <dgm:prSet phldrT="[Text]" custT="1"/>
      <dgm:spPr>
        <a:solidFill>
          <a:srgbClr val="003399"/>
        </a:solidFill>
        <a:ln>
          <a:solidFill>
            <a:srgbClr val="003399"/>
          </a:solidFill>
        </a:ln>
      </dgm:spPr>
      <dgm:t>
        <a:bodyPr/>
        <a:lstStyle/>
        <a:p>
          <a:r>
            <a:rPr lang="en-GB" sz="1800" b="0" u="none" dirty="0" smtClean="0">
              <a:solidFill>
                <a:schemeClr val="bg1"/>
              </a:solidFill>
              <a:latin typeface="Arial" charset="0"/>
            </a:rPr>
            <a:t>Corporate goal achieved </a:t>
          </a:r>
          <a:r>
            <a:rPr lang="en-GB" sz="1800" b="0" u="none" dirty="0" smtClean="0">
              <a:solidFill>
                <a:schemeClr val="bg1"/>
              </a:solidFill>
              <a:latin typeface="Arial" charset="0"/>
              <a:sym typeface="Wingdings" pitchFamily="2" charset="2"/>
            </a:rPr>
            <a:t> all staff allocated equal reward</a:t>
          </a:r>
          <a:endParaRPr lang="en-GB" sz="1800" b="0" u="none" dirty="0" smtClean="0">
            <a:solidFill>
              <a:schemeClr val="bg1"/>
            </a:solidFill>
            <a:latin typeface="Arial" charset="0"/>
          </a:endParaRPr>
        </a:p>
      </dgm:t>
    </dgm:pt>
    <dgm:pt modelId="{42CDB9AA-85ED-46DF-9AAD-3B5208A1BC0C}" type="parTrans" cxnId="{EC0897B1-D20A-4586-B331-8082E52551FE}">
      <dgm:prSet/>
      <dgm:spPr/>
      <dgm:t>
        <a:bodyPr/>
        <a:lstStyle/>
        <a:p>
          <a:endParaRPr lang="en-GB" sz="1800"/>
        </a:p>
      </dgm:t>
    </dgm:pt>
    <dgm:pt modelId="{3432C8B4-B132-489B-B214-D7ADEF03E79E}" type="sibTrans" cxnId="{EC0897B1-D20A-4586-B331-8082E52551FE}">
      <dgm:prSet/>
      <dgm:spPr>
        <a:solidFill>
          <a:schemeClr val="bg1"/>
        </a:solidFill>
        <a:ln>
          <a:solidFill>
            <a:srgbClr val="005EA5"/>
          </a:solidFill>
        </a:ln>
      </dgm:spPr>
      <dgm:t>
        <a:bodyPr/>
        <a:lstStyle/>
        <a:p>
          <a:endParaRPr lang="en-GB" sz="1800"/>
        </a:p>
      </dgm:t>
    </dgm:pt>
    <dgm:pt modelId="{2F72A2A9-5949-4F90-B6E2-FF9ED3F022F4}">
      <dgm:prSet phldrT="[Text]" custT="1"/>
      <dgm:spPr>
        <a:solidFill>
          <a:srgbClr val="003399"/>
        </a:solidFill>
        <a:ln>
          <a:solidFill>
            <a:srgbClr val="003399"/>
          </a:solidFill>
        </a:ln>
      </dgm:spPr>
      <dgm:t>
        <a:bodyPr/>
        <a:lstStyle/>
        <a:p>
          <a:pPr algn="ctr"/>
          <a:r>
            <a:rPr lang="en-GB" sz="1800" b="0" dirty="0" smtClean="0">
              <a:solidFill>
                <a:schemeClr val="bg1"/>
              </a:solidFill>
            </a:rPr>
            <a:t>Invested in </a:t>
          </a:r>
          <a:r>
            <a:rPr lang="en-GB" sz="1800" b="0" dirty="0" err="1" smtClean="0">
              <a:solidFill>
                <a:schemeClr val="bg1"/>
              </a:solidFill>
            </a:rPr>
            <a:t>Handelsbanken</a:t>
          </a:r>
          <a:r>
            <a:rPr lang="en-GB" sz="1800" b="0" dirty="0" smtClean="0">
              <a:solidFill>
                <a:schemeClr val="bg1"/>
              </a:solidFill>
            </a:rPr>
            <a:t> shares, until age 60</a:t>
          </a:r>
          <a:endParaRPr lang="en-GB" sz="1800" b="0" dirty="0">
            <a:solidFill>
              <a:schemeClr val="bg1"/>
            </a:solidFill>
          </a:endParaRPr>
        </a:p>
      </dgm:t>
    </dgm:pt>
    <dgm:pt modelId="{27A02B27-CAC4-4CD9-ABBD-E2F1E841EFC0}" type="parTrans" cxnId="{071DBCDB-2FCC-42D2-AADA-714D0B68FA0C}">
      <dgm:prSet/>
      <dgm:spPr/>
      <dgm:t>
        <a:bodyPr/>
        <a:lstStyle/>
        <a:p>
          <a:endParaRPr lang="en-GB" sz="1800"/>
        </a:p>
      </dgm:t>
    </dgm:pt>
    <dgm:pt modelId="{0A7ADE38-C433-4729-ABE5-B9DD4539A478}" type="sibTrans" cxnId="{071DBCDB-2FCC-42D2-AADA-714D0B68FA0C}">
      <dgm:prSet/>
      <dgm:spPr>
        <a:ln>
          <a:solidFill>
            <a:srgbClr val="005EA5"/>
          </a:solidFill>
        </a:ln>
      </dgm:spPr>
      <dgm:t>
        <a:bodyPr/>
        <a:lstStyle/>
        <a:p>
          <a:endParaRPr lang="en-GB" sz="1800"/>
        </a:p>
      </dgm:t>
    </dgm:pt>
    <dgm:pt modelId="{8BE40C81-5DE3-4737-B885-2D9104FCDF55}">
      <dgm:prSet phldrT="[Text]" custT="1"/>
      <dgm:spPr>
        <a:solidFill>
          <a:srgbClr val="003399"/>
        </a:solidFill>
        <a:ln>
          <a:solidFill>
            <a:srgbClr val="003399"/>
          </a:solidFill>
        </a:ln>
      </dgm:spPr>
      <dgm:t>
        <a:bodyPr/>
        <a:lstStyle/>
        <a:p>
          <a:r>
            <a:rPr lang="en-GB" sz="1800" b="0" u="none" dirty="0" smtClean="0">
              <a:solidFill>
                <a:schemeClr val="bg1"/>
              </a:solidFill>
              <a:latin typeface="Arial" charset="0"/>
            </a:rPr>
            <a:t>Genuine sense of ownership, influence, and responsibility</a:t>
          </a:r>
          <a:endParaRPr lang="en-GB" sz="1800" b="0" u="none" dirty="0">
            <a:solidFill>
              <a:schemeClr val="bg1"/>
            </a:solidFill>
          </a:endParaRPr>
        </a:p>
      </dgm:t>
    </dgm:pt>
    <dgm:pt modelId="{9C226136-6557-47CF-BCEA-4DF5688E3625}" type="parTrans" cxnId="{A0941AEF-E14F-4B84-A7A0-4DE896B6F435}">
      <dgm:prSet/>
      <dgm:spPr/>
      <dgm:t>
        <a:bodyPr/>
        <a:lstStyle/>
        <a:p>
          <a:endParaRPr lang="en-GB" sz="1800"/>
        </a:p>
      </dgm:t>
    </dgm:pt>
    <dgm:pt modelId="{96705DFE-266D-4DA6-99FF-0672FB92231D}" type="sibTrans" cxnId="{A0941AEF-E14F-4B84-A7A0-4DE896B6F435}">
      <dgm:prSet/>
      <dgm:spPr>
        <a:ln>
          <a:solidFill>
            <a:srgbClr val="005EA5"/>
          </a:solidFill>
        </a:ln>
      </dgm:spPr>
      <dgm:t>
        <a:bodyPr/>
        <a:lstStyle/>
        <a:p>
          <a:endParaRPr lang="en-GB" sz="1800"/>
        </a:p>
      </dgm:t>
    </dgm:pt>
    <dgm:pt modelId="{41DB4527-CEC4-47E0-9533-F9D8448AA18C}" type="pres">
      <dgm:prSet presAssocID="{5A362063-5381-4035-AF35-63C728C6072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8D9F856-EB1F-4989-A4F3-86155555FB11}" type="pres">
      <dgm:prSet presAssocID="{191937F4-298E-43C3-AA59-2C0BEF9B266B}" presName="node" presStyleLbl="node1" presStyleIdx="0" presStyleCnt="4" custScaleX="128665" custScaleY="15790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92EB19-2065-4EEB-97DB-1AA3890E6403}" type="pres">
      <dgm:prSet presAssocID="{191937F4-298E-43C3-AA59-2C0BEF9B266B}" presName="spNode" presStyleCnt="0"/>
      <dgm:spPr/>
    </dgm:pt>
    <dgm:pt modelId="{5860179E-AD0F-4F00-BCD4-7DD4536D2CE6}" type="pres">
      <dgm:prSet presAssocID="{7318C730-C2E1-4A62-AC76-A4DCB55F0E5A}" presName="sibTrans" presStyleLbl="sibTrans1D1" presStyleIdx="0" presStyleCnt="4"/>
      <dgm:spPr/>
      <dgm:t>
        <a:bodyPr/>
        <a:lstStyle/>
        <a:p>
          <a:endParaRPr lang="en-GB"/>
        </a:p>
      </dgm:t>
    </dgm:pt>
    <dgm:pt modelId="{7DAD2AD0-40B0-41F6-9803-E3DBD5AFDE06}" type="pres">
      <dgm:prSet presAssocID="{25B90899-F43D-422E-9206-18A103528B80}" presName="node" presStyleLbl="node1" presStyleIdx="1" presStyleCnt="4" custScaleX="128168" custScaleY="105164" custRadScaleRad="131838" custRadScaleInc="1037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D6446CB-A598-4AA9-B862-5C491DCAC890}" type="pres">
      <dgm:prSet presAssocID="{25B90899-F43D-422E-9206-18A103528B80}" presName="spNode" presStyleCnt="0"/>
      <dgm:spPr/>
    </dgm:pt>
    <dgm:pt modelId="{CD61E5D8-BAFB-41B9-B616-81A87A1C8AB8}" type="pres">
      <dgm:prSet presAssocID="{3432C8B4-B132-489B-B214-D7ADEF03E79E}" presName="sibTrans" presStyleLbl="sibTrans1D1" presStyleIdx="1" presStyleCnt="4"/>
      <dgm:spPr/>
      <dgm:t>
        <a:bodyPr/>
        <a:lstStyle/>
        <a:p>
          <a:endParaRPr lang="en-GB"/>
        </a:p>
      </dgm:t>
    </dgm:pt>
    <dgm:pt modelId="{82B42CFC-5D28-443D-B0CD-269277D4F3C4}" type="pres">
      <dgm:prSet presAssocID="{2F72A2A9-5949-4F90-B6E2-FF9ED3F022F4}" presName="node" presStyleLbl="node1" presStyleIdx="2" presStyleCnt="4" custScaleX="124776" custScaleY="106760" custRadScaleRad="104402" custRadScaleInc="879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2D686D-4D45-4B92-ACC2-7EEF7451F1D2}" type="pres">
      <dgm:prSet presAssocID="{2F72A2A9-5949-4F90-B6E2-FF9ED3F022F4}" presName="spNode" presStyleCnt="0"/>
      <dgm:spPr/>
    </dgm:pt>
    <dgm:pt modelId="{AE9CE414-AFC0-49B4-9188-3ABD70CF1317}" type="pres">
      <dgm:prSet presAssocID="{0A7ADE38-C433-4729-ABE5-B9DD4539A478}" presName="sibTrans" presStyleLbl="sibTrans1D1" presStyleIdx="2" presStyleCnt="4"/>
      <dgm:spPr/>
      <dgm:t>
        <a:bodyPr/>
        <a:lstStyle/>
        <a:p>
          <a:endParaRPr lang="en-GB"/>
        </a:p>
      </dgm:t>
    </dgm:pt>
    <dgm:pt modelId="{B85DA302-E78D-407A-A904-7F375A7203EA}" type="pres">
      <dgm:prSet presAssocID="{8BE40C81-5DE3-4737-B885-2D9104FCDF55}" presName="node" presStyleLbl="node1" presStyleIdx="3" presStyleCnt="4" custScaleX="124709" custScaleY="105164" custRadScaleRad="126958" custRadScaleInc="-1077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710F8CF-5BAD-481C-8D40-8521C6B6092F}" type="pres">
      <dgm:prSet presAssocID="{8BE40C81-5DE3-4737-B885-2D9104FCDF55}" presName="spNode" presStyleCnt="0"/>
      <dgm:spPr/>
    </dgm:pt>
    <dgm:pt modelId="{DA56B092-A46A-4D61-B788-8555B976A930}" type="pres">
      <dgm:prSet presAssocID="{96705DFE-266D-4DA6-99FF-0672FB92231D}" presName="sibTrans" presStyleLbl="sibTrans1D1" presStyleIdx="3" presStyleCnt="4"/>
      <dgm:spPr/>
      <dgm:t>
        <a:bodyPr/>
        <a:lstStyle/>
        <a:p>
          <a:endParaRPr lang="en-GB"/>
        </a:p>
      </dgm:t>
    </dgm:pt>
  </dgm:ptLst>
  <dgm:cxnLst>
    <dgm:cxn modelId="{7CAF3E77-C32E-4197-926F-74B4CE6C279D}" srcId="{5A362063-5381-4035-AF35-63C728C60728}" destId="{191937F4-298E-43C3-AA59-2C0BEF9B266B}" srcOrd="0" destOrd="0" parTransId="{4644AB23-F7B0-4649-BCFE-6E8079F9A966}" sibTransId="{7318C730-C2E1-4A62-AC76-A4DCB55F0E5A}"/>
    <dgm:cxn modelId="{A0941AEF-E14F-4B84-A7A0-4DE896B6F435}" srcId="{5A362063-5381-4035-AF35-63C728C60728}" destId="{8BE40C81-5DE3-4737-B885-2D9104FCDF55}" srcOrd="3" destOrd="0" parTransId="{9C226136-6557-47CF-BCEA-4DF5688E3625}" sibTransId="{96705DFE-266D-4DA6-99FF-0672FB92231D}"/>
    <dgm:cxn modelId="{63B5B76A-C90D-48E7-86C6-9557FEF4665B}" type="presOf" srcId="{7318C730-C2E1-4A62-AC76-A4DCB55F0E5A}" destId="{5860179E-AD0F-4F00-BCD4-7DD4536D2CE6}" srcOrd="0" destOrd="0" presId="urn:microsoft.com/office/officeart/2005/8/layout/cycle5"/>
    <dgm:cxn modelId="{EC0897B1-D20A-4586-B331-8082E52551FE}" srcId="{5A362063-5381-4035-AF35-63C728C60728}" destId="{25B90899-F43D-422E-9206-18A103528B80}" srcOrd="1" destOrd="0" parTransId="{42CDB9AA-85ED-46DF-9AAD-3B5208A1BC0C}" sibTransId="{3432C8B4-B132-489B-B214-D7ADEF03E79E}"/>
    <dgm:cxn modelId="{9B39F4C3-75B6-461C-8B6A-81EF43E382A3}" type="presOf" srcId="{25B90899-F43D-422E-9206-18A103528B80}" destId="{7DAD2AD0-40B0-41F6-9803-E3DBD5AFDE06}" srcOrd="0" destOrd="0" presId="urn:microsoft.com/office/officeart/2005/8/layout/cycle5"/>
    <dgm:cxn modelId="{071DBCDB-2FCC-42D2-AADA-714D0B68FA0C}" srcId="{5A362063-5381-4035-AF35-63C728C60728}" destId="{2F72A2A9-5949-4F90-B6E2-FF9ED3F022F4}" srcOrd="2" destOrd="0" parTransId="{27A02B27-CAC4-4CD9-ABBD-E2F1E841EFC0}" sibTransId="{0A7ADE38-C433-4729-ABE5-B9DD4539A478}"/>
    <dgm:cxn modelId="{1E8A95CE-530D-4DEB-8329-C2E224DA97FB}" type="presOf" srcId="{5A362063-5381-4035-AF35-63C728C60728}" destId="{41DB4527-CEC4-47E0-9533-F9D8448AA18C}" srcOrd="0" destOrd="0" presId="urn:microsoft.com/office/officeart/2005/8/layout/cycle5"/>
    <dgm:cxn modelId="{9233E1B7-E284-4484-BE85-767CB8CD9C6C}" type="presOf" srcId="{191937F4-298E-43C3-AA59-2C0BEF9B266B}" destId="{68D9F856-EB1F-4989-A4F3-86155555FB11}" srcOrd="0" destOrd="0" presId="urn:microsoft.com/office/officeart/2005/8/layout/cycle5"/>
    <dgm:cxn modelId="{B8F4541C-7107-4AB7-91AB-20D993FA94EF}" type="presOf" srcId="{8BE40C81-5DE3-4737-B885-2D9104FCDF55}" destId="{B85DA302-E78D-407A-A904-7F375A7203EA}" srcOrd="0" destOrd="0" presId="urn:microsoft.com/office/officeart/2005/8/layout/cycle5"/>
    <dgm:cxn modelId="{A58BA547-0993-4DCA-81CE-3F7A6C220E70}" type="presOf" srcId="{3432C8B4-B132-489B-B214-D7ADEF03E79E}" destId="{CD61E5D8-BAFB-41B9-B616-81A87A1C8AB8}" srcOrd="0" destOrd="0" presId="urn:microsoft.com/office/officeart/2005/8/layout/cycle5"/>
    <dgm:cxn modelId="{87FAC60F-AC48-469A-813C-D357308E5C04}" type="presOf" srcId="{2F72A2A9-5949-4F90-B6E2-FF9ED3F022F4}" destId="{82B42CFC-5D28-443D-B0CD-269277D4F3C4}" srcOrd="0" destOrd="0" presId="urn:microsoft.com/office/officeart/2005/8/layout/cycle5"/>
    <dgm:cxn modelId="{46F55B72-1AC6-4377-B39A-B02D26254424}" type="presOf" srcId="{0A7ADE38-C433-4729-ABE5-B9DD4539A478}" destId="{AE9CE414-AFC0-49B4-9188-3ABD70CF1317}" srcOrd="0" destOrd="0" presId="urn:microsoft.com/office/officeart/2005/8/layout/cycle5"/>
    <dgm:cxn modelId="{F24EFD1E-8485-4000-A7B8-A7EBDADBB43A}" type="presOf" srcId="{96705DFE-266D-4DA6-99FF-0672FB92231D}" destId="{DA56B092-A46A-4D61-B788-8555B976A930}" srcOrd="0" destOrd="0" presId="urn:microsoft.com/office/officeart/2005/8/layout/cycle5"/>
    <dgm:cxn modelId="{705D376A-52ED-40C3-A732-F18F7F69A3E0}" type="presParOf" srcId="{41DB4527-CEC4-47E0-9533-F9D8448AA18C}" destId="{68D9F856-EB1F-4989-A4F3-86155555FB11}" srcOrd="0" destOrd="0" presId="urn:microsoft.com/office/officeart/2005/8/layout/cycle5"/>
    <dgm:cxn modelId="{76B884F0-1AAF-4FC3-8DCE-1BDD720323FC}" type="presParOf" srcId="{41DB4527-CEC4-47E0-9533-F9D8448AA18C}" destId="{6892EB19-2065-4EEB-97DB-1AA3890E6403}" srcOrd="1" destOrd="0" presId="urn:microsoft.com/office/officeart/2005/8/layout/cycle5"/>
    <dgm:cxn modelId="{E573CA77-0215-4696-97A0-17B1BE8EB1AA}" type="presParOf" srcId="{41DB4527-CEC4-47E0-9533-F9D8448AA18C}" destId="{5860179E-AD0F-4F00-BCD4-7DD4536D2CE6}" srcOrd="2" destOrd="0" presId="urn:microsoft.com/office/officeart/2005/8/layout/cycle5"/>
    <dgm:cxn modelId="{AF64FC3C-C5D3-4B7A-9C7F-471DA3520A70}" type="presParOf" srcId="{41DB4527-CEC4-47E0-9533-F9D8448AA18C}" destId="{7DAD2AD0-40B0-41F6-9803-E3DBD5AFDE06}" srcOrd="3" destOrd="0" presId="urn:microsoft.com/office/officeart/2005/8/layout/cycle5"/>
    <dgm:cxn modelId="{5660A452-BFAA-409E-A3B2-5AA5DA48BB4F}" type="presParOf" srcId="{41DB4527-CEC4-47E0-9533-F9D8448AA18C}" destId="{3D6446CB-A598-4AA9-B862-5C491DCAC890}" srcOrd="4" destOrd="0" presId="urn:microsoft.com/office/officeart/2005/8/layout/cycle5"/>
    <dgm:cxn modelId="{6AEB55B7-C3D6-4743-924A-A3415605220B}" type="presParOf" srcId="{41DB4527-CEC4-47E0-9533-F9D8448AA18C}" destId="{CD61E5D8-BAFB-41B9-B616-81A87A1C8AB8}" srcOrd="5" destOrd="0" presId="urn:microsoft.com/office/officeart/2005/8/layout/cycle5"/>
    <dgm:cxn modelId="{8D54B18B-D0DA-4443-B7D3-3BC09757F6A2}" type="presParOf" srcId="{41DB4527-CEC4-47E0-9533-F9D8448AA18C}" destId="{82B42CFC-5D28-443D-B0CD-269277D4F3C4}" srcOrd="6" destOrd="0" presId="urn:microsoft.com/office/officeart/2005/8/layout/cycle5"/>
    <dgm:cxn modelId="{0A7D41B2-07A3-4D24-8DB7-3D97128DEF80}" type="presParOf" srcId="{41DB4527-CEC4-47E0-9533-F9D8448AA18C}" destId="{4D2D686D-4D45-4B92-ACC2-7EEF7451F1D2}" srcOrd="7" destOrd="0" presId="urn:microsoft.com/office/officeart/2005/8/layout/cycle5"/>
    <dgm:cxn modelId="{1296F09C-AFE0-4319-BCA4-005F011BB488}" type="presParOf" srcId="{41DB4527-CEC4-47E0-9533-F9D8448AA18C}" destId="{AE9CE414-AFC0-49B4-9188-3ABD70CF1317}" srcOrd="8" destOrd="0" presId="urn:microsoft.com/office/officeart/2005/8/layout/cycle5"/>
    <dgm:cxn modelId="{377CC19B-0125-432A-B8B3-C98372EB8EB2}" type="presParOf" srcId="{41DB4527-CEC4-47E0-9533-F9D8448AA18C}" destId="{B85DA302-E78D-407A-A904-7F375A7203EA}" srcOrd="9" destOrd="0" presId="urn:microsoft.com/office/officeart/2005/8/layout/cycle5"/>
    <dgm:cxn modelId="{DB405A69-E86A-45DE-8051-4C0883AFC6BE}" type="presParOf" srcId="{41DB4527-CEC4-47E0-9533-F9D8448AA18C}" destId="{F710F8CF-5BAD-481C-8D40-8521C6B6092F}" srcOrd="10" destOrd="0" presId="urn:microsoft.com/office/officeart/2005/8/layout/cycle5"/>
    <dgm:cxn modelId="{04F1763E-2F76-4C75-8050-2BB746A614F6}" type="presParOf" srcId="{41DB4527-CEC4-47E0-9533-F9D8448AA18C}" destId="{DA56B092-A46A-4D61-B788-8555B976A930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D9F856-EB1F-4989-A4F3-86155555FB11}">
      <dsp:nvSpPr>
        <dsp:cNvPr id="0" name=""/>
        <dsp:cNvSpPr/>
      </dsp:nvSpPr>
      <dsp:spPr>
        <a:xfrm>
          <a:off x="2772537" y="-195808"/>
          <a:ext cx="2415345" cy="1926774"/>
        </a:xfrm>
        <a:prstGeom prst="roundRect">
          <a:avLst/>
        </a:prstGeom>
        <a:solidFill>
          <a:srgbClr val="003399"/>
        </a:solidFill>
        <a:ln w="25400" cap="flat" cmpd="sng" algn="ctr">
          <a:solidFill>
            <a:srgbClr val="0033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u="none" kern="1200" dirty="0" smtClean="0">
              <a:solidFill>
                <a:schemeClr val="bg1"/>
              </a:solidFill>
            </a:rPr>
            <a:t>Everyday focus on long-term customer satisfaction, risk management and cost control</a:t>
          </a:r>
          <a:endParaRPr lang="en-GB" sz="1800" b="0" u="none" kern="1200" dirty="0" smtClean="0">
            <a:solidFill>
              <a:schemeClr val="bg1"/>
            </a:solidFill>
            <a:latin typeface="Arial" charset="0"/>
          </a:endParaRPr>
        </a:p>
      </dsp:txBody>
      <dsp:txXfrm>
        <a:off x="2772537" y="-195808"/>
        <a:ext cx="2415345" cy="1926774"/>
      </dsp:txXfrm>
    </dsp:sp>
    <dsp:sp modelId="{5860179E-AD0F-4F00-BCD4-7DD4536D2CE6}">
      <dsp:nvSpPr>
        <dsp:cNvPr id="0" name=""/>
        <dsp:cNvSpPr/>
      </dsp:nvSpPr>
      <dsp:spPr>
        <a:xfrm>
          <a:off x="2748408" y="1124347"/>
          <a:ext cx="4033469" cy="4033469"/>
        </a:xfrm>
        <a:custGeom>
          <a:avLst/>
          <a:gdLst/>
          <a:ahLst/>
          <a:cxnLst/>
          <a:rect l="0" t="0" r="0" b="0"/>
          <a:pathLst>
            <a:path>
              <a:moveTo>
                <a:pt x="2781943" y="150810"/>
              </a:moveTo>
              <a:arcTo wR="2016734" hR="2016734" stAng="17537901" swAng="1946933"/>
            </a:path>
          </a:pathLst>
        </a:custGeom>
        <a:noFill/>
        <a:ln w="9525" cap="flat" cmpd="sng" algn="ctr">
          <a:solidFill>
            <a:srgbClr val="005EA5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AD2AD0-40B0-41F6-9803-E3DBD5AFDE06}">
      <dsp:nvSpPr>
        <dsp:cNvPr id="0" name=""/>
        <dsp:cNvSpPr/>
      </dsp:nvSpPr>
      <dsp:spPr>
        <a:xfrm>
          <a:off x="5432104" y="2287043"/>
          <a:ext cx="2406015" cy="1283214"/>
        </a:xfrm>
        <a:prstGeom prst="roundRect">
          <a:avLst/>
        </a:prstGeom>
        <a:solidFill>
          <a:srgbClr val="003399"/>
        </a:solidFill>
        <a:ln w="25400" cap="flat" cmpd="sng" algn="ctr">
          <a:solidFill>
            <a:srgbClr val="0033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u="none" kern="1200" dirty="0" smtClean="0">
              <a:solidFill>
                <a:schemeClr val="bg1"/>
              </a:solidFill>
              <a:latin typeface="Arial" charset="0"/>
            </a:rPr>
            <a:t>Corporate goal achieved </a:t>
          </a:r>
          <a:r>
            <a:rPr lang="en-GB" sz="1800" b="0" u="none" kern="1200" dirty="0" smtClean="0">
              <a:solidFill>
                <a:schemeClr val="bg1"/>
              </a:solidFill>
              <a:latin typeface="Arial" charset="0"/>
              <a:sym typeface="Wingdings" pitchFamily="2" charset="2"/>
            </a:rPr>
            <a:t> all staff allocated equal reward</a:t>
          </a:r>
          <a:endParaRPr lang="en-GB" sz="1800" b="0" u="none" kern="1200" dirty="0" smtClean="0">
            <a:solidFill>
              <a:schemeClr val="bg1"/>
            </a:solidFill>
            <a:latin typeface="Arial" charset="0"/>
          </a:endParaRPr>
        </a:p>
      </dsp:txBody>
      <dsp:txXfrm>
        <a:off x="5432104" y="2287043"/>
        <a:ext cx="2406015" cy="1283214"/>
      </dsp:txXfrm>
    </dsp:sp>
    <dsp:sp modelId="{CD61E5D8-BAFB-41B9-B616-81A87A1C8AB8}">
      <dsp:nvSpPr>
        <dsp:cNvPr id="0" name=""/>
        <dsp:cNvSpPr/>
      </dsp:nvSpPr>
      <dsp:spPr>
        <a:xfrm>
          <a:off x="2799675" y="474513"/>
          <a:ext cx="4033469" cy="4033469"/>
        </a:xfrm>
        <a:custGeom>
          <a:avLst/>
          <a:gdLst/>
          <a:ahLst/>
          <a:cxnLst/>
          <a:rect l="0" t="0" r="0" b="0"/>
          <a:pathLst>
            <a:path>
              <a:moveTo>
                <a:pt x="3510978" y="3371155"/>
              </a:moveTo>
              <a:arcTo wR="2016734" hR="2016734" stAng="2531399" swAng="1871248"/>
            </a:path>
          </a:pathLst>
        </a:custGeom>
        <a:noFill/>
        <a:ln w="9525" cap="flat" cmpd="sng" algn="ctr">
          <a:solidFill>
            <a:srgbClr val="005EA5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B42CFC-5D28-443D-B0CD-269277D4F3C4}">
      <dsp:nvSpPr>
        <dsp:cNvPr id="0" name=""/>
        <dsp:cNvSpPr/>
      </dsp:nvSpPr>
      <dsp:spPr>
        <a:xfrm>
          <a:off x="2712104" y="4149703"/>
          <a:ext cx="2342339" cy="1302689"/>
        </a:xfrm>
        <a:prstGeom prst="roundRect">
          <a:avLst/>
        </a:prstGeom>
        <a:solidFill>
          <a:srgbClr val="003399"/>
        </a:solidFill>
        <a:ln w="25400" cap="flat" cmpd="sng" algn="ctr">
          <a:solidFill>
            <a:srgbClr val="0033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kern="1200" dirty="0" smtClean="0">
              <a:solidFill>
                <a:schemeClr val="bg1"/>
              </a:solidFill>
            </a:rPr>
            <a:t>Invested in </a:t>
          </a:r>
          <a:r>
            <a:rPr lang="en-GB" sz="1800" b="0" kern="1200" dirty="0" err="1" smtClean="0">
              <a:solidFill>
                <a:schemeClr val="bg1"/>
              </a:solidFill>
            </a:rPr>
            <a:t>Handelsbanken</a:t>
          </a:r>
          <a:r>
            <a:rPr lang="en-GB" sz="1800" b="0" kern="1200" dirty="0" smtClean="0">
              <a:solidFill>
                <a:schemeClr val="bg1"/>
              </a:solidFill>
            </a:rPr>
            <a:t> shares, until age 60</a:t>
          </a:r>
          <a:endParaRPr lang="en-GB" sz="1800" b="0" kern="1200" dirty="0">
            <a:solidFill>
              <a:schemeClr val="bg1"/>
            </a:solidFill>
          </a:endParaRPr>
        </a:p>
      </dsp:txBody>
      <dsp:txXfrm>
        <a:off x="2712104" y="4149703"/>
        <a:ext cx="2342339" cy="1302689"/>
      </dsp:txXfrm>
    </dsp:sp>
    <dsp:sp modelId="{AE9CE414-AFC0-49B4-9188-3ABD70CF1317}">
      <dsp:nvSpPr>
        <dsp:cNvPr id="0" name=""/>
        <dsp:cNvSpPr/>
      </dsp:nvSpPr>
      <dsp:spPr>
        <a:xfrm>
          <a:off x="1164984" y="377435"/>
          <a:ext cx="4033469" cy="4033469"/>
        </a:xfrm>
        <a:custGeom>
          <a:avLst/>
          <a:gdLst/>
          <a:ahLst/>
          <a:cxnLst/>
          <a:rect l="0" t="0" r="0" b="0"/>
          <a:pathLst>
            <a:path>
              <a:moveTo>
                <a:pt x="1278725" y="3893583"/>
              </a:moveTo>
              <a:arcTo wR="2016734" hR="2016734" stAng="6687937" swAng="1491653"/>
            </a:path>
          </a:pathLst>
        </a:custGeom>
        <a:noFill/>
        <a:ln w="9525" cap="flat" cmpd="sng" algn="ctr">
          <a:solidFill>
            <a:srgbClr val="005EA5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5DA302-E78D-407A-A904-7F375A7203EA}">
      <dsp:nvSpPr>
        <dsp:cNvPr id="0" name=""/>
        <dsp:cNvSpPr/>
      </dsp:nvSpPr>
      <dsp:spPr>
        <a:xfrm>
          <a:off x="253334" y="2287041"/>
          <a:ext cx="2341082" cy="1283214"/>
        </a:xfrm>
        <a:prstGeom prst="roundRect">
          <a:avLst/>
        </a:prstGeom>
        <a:solidFill>
          <a:srgbClr val="003399"/>
        </a:solidFill>
        <a:ln w="25400" cap="flat" cmpd="sng" algn="ctr">
          <a:solidFill>
            <a:srgbClr val="0033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u="none" kern="1200" dirty="0" smtClean="0">
              <a:solidFill>
                <a:schemeClr val="bg1"/>
              </a:solidFill>
              <a:latin typeface="Arial" charset="0"/>
            </a:rPr>
            <a:t>Genuine sense of ownership, influence, and responsibility</a:t>
          </a:r>
          <a:endParaRPr lang="en-GB" sz="1800" b="0" u="none" kern="1200" dirty="0">
            <a:solidFill>
              <a:schemeClr val="bg1"/>
            </a:solidFill>
          </a:endParaRPr>
        </a:p>
      </dsp:txBody>
      <dsp:txXfrm>
        <a:off x="253334" y="2287041"/>
        <a:ext cx="2341082" cy="1283214"/>
      </dsp:txXfrm>
    </dsp:sp>
    <dsp:sp modelId="{DA56B092-A46A-4D61-B788-8555B976A930}">
      <dsp:nvSpPr>
        <dsp:cNvPr id="0" name=""/>
        <dsp:cNvSpPr/>
      </dsp:nvSpPr>
      <dsp:spPr>
        <a:xfrm>
          <a:off x="1291461" y="1096713"/>
          <a:ext cx="4033469" cy="4033469"/>
        </a:xfrm>
        <a:custGeom>
          <a:avLst/>
          <a:gdLst/>
          <a:ahLst/>
          <a:cxnLst/>
          <a:rect l="0" t="0" r="0" b="0"/>
          <a:pathLst>
            <a:path>
              <a:moveTo>
                <a:pt x="343801" y="890451"/>
              </a:moveTo>
              <a:arcTo wR="2016734" hR="2016734" stAng="12836998" swAng="1853264"/>
            </a:path>
          </a:pathLst>
        </a:custGeom>
        <a:noFill/>
        <a:ln w="9525" cap="flat" cmpd="sng" algn="ctr">
          <a:solidFill>
            <a:srgbClr val="005EA5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7"/>
            <a:ext cx="1984932" cy="340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602" tIns="31302" rIns="62602" bIns="3130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2595515" y="7"/>
            <a:ext cx="1984932" cy="340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602" tIns="31302" rIns="62602" bIns="3130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 smtClean="0"/>
            </a:lvl1pPr>
          </a:lstStyle>
          <a:p>
            <a:pPr>
              <a:defRPr/>
            </a:pPr>
            <a:fld id="{71FB93C6-1453-4BF4-BA3B-B2E6214D9091}" type="datetimeFigureOut">
              <a:rPr lang="en-GB"/>
              <a:pPr>
                <a:defRPr/>
              </a:pPr>
              <a:t>27/10/2015</a:t>
            </a:fld>
            <a:endParaRPr lang="en-GB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6470219"/>
            <a:ext cx="1984932" cy="34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602" tIns="31302" rIns="62602" bIns="3130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8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595515" y="6470219"/>
            <a:ext cx="1984932" cy="34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602" tIns="31302" rIns="62602" bIns="3130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800" smtClean="0"/>
            </a:lvl1pPr>
          </a:lstStyle>
          <a:p>
            <a:pPr>
              <a:defRPr/>
            </a:pPr>
            <a:fld id="{4C7F1753-B5BF-4514-A0E0-C9252A01EF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7"/>
            <a:ext cx="1984932" cy="340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602" tIns="31302" rIns="62602" bIns="3130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2595515" y="7"/>
            <a:ext cx="1984932" cy="340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602" tIns="31302" rIns="62602" bIns="3130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 smtClean="0"/>
            </a:lvl1pPr>
          </a:lstStyle>
          <a:p>
            <a:pPr>
              <a:defRPr/>
            </a:pPr>
            <a:fld id="{E7CE4CD8-3CC8-45F4-A51D-79110BBE9D1F}" type="datetimeFigureOut">
              <a:rPr lang="en-GB"/>
              <a:pPr>
                <a:defRPr/>
              </a:pPr>
              <a:t>27/10/2015</a:t>
            </a:fld>
            <a:endParaRPr lang="en-GB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88963" y="511175"/>
            <a:ext cx="3403600" cy="2554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58478" y="3235657"/>
            <a:ext cx="3664572" cy="306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602" tIns="31302" rIns="62602" bIns="313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6470219"/>
            <a:ext cx="1984932" cy="34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602" tIns="31302" rIns="62602" bIns="3130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8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595515" y="6470219"/>
            <a:ext cx="1984932" cy="34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602" tIns="31302" rIns="62602" bIns="3130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800" smtClean="0"/>
            </a:lvl1pPr>
          </a:lstStyle>
          <a:p>
            <a:pPr>
              <a:defRPr/>
            </a:pPr>
            <a:fld id="{9E3F27DA-3DED-479A-85C0-35AE7A10CC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F27DA-3DED-479A-85C0-35AE7A10CCA0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DAA9D-AF14-4647-A158-C4A964531397}" type="slidenum">
              <a:rPr lang="sv-SE" smtClean="0"/>
              <a:pPr/>
              <a:t>13</a:t>
            </a:fld>
            <a:endParaRPr lang="sv-S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F27DA-3DED-479A-85C0-35AE7A10CCA0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B644B9-C9B1-4D6B-9C7A-B4D8D4CACCB5}" type="slidenum">
              <a:rPr lang="sv-SE"/>
              <a:pPr/>
              <a:t>21</a:t>
            </a:fld>
            <a:endParaRPr lang="sv-SE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F27DA-3DED-479A-85C0-35AE7A10CCA0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70ED5-88CB-4250-9FE6-4E324094A2CD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70ED5-88CB-4250-9FE6-4E324094A2CD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F27DA-3DED-479A-85C0-35AE7A10CCA0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F27DA-3DED-479A-85C0-35AE7A10CCA0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F27DA-3DED-479A-85C0-35AE7A10CCA0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24089C-04C7-4773-8B3D-76C18700B85D}" type="slidenum">
              <a:rPr lang="en-GB" smtClean="0"/>
              <a:pPr/>
              <a:t>12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 t="1755" r="44539" b="3900"/>
          <a:stretch>
            <a:fillRect/>
          </a:stretch>
        </p:blipFill>
        <p:spPr bwMode="auto">
          <a:xfrm>
            <a:off x="-6350" y="1857375"/>
            <a:ext cx="91503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5875" y="6567488"/>
            <a:ext cx="1298575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693988"/>
            <a:ext cx="91440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65975-D96F-423C-B1F6-A31E65FFBA2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B8BA7-2EA2-46B7-A22B-662EDEDBBFB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782763"/>
            <a:ext cx="8229600" cy="4525962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3B22F-8034-429C-86C1-3FBA486AF60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 t="1755" r="44539" b="3900"/>
          <a:stretch>
            <a:fillRect/>
          </a:stretch>
        </p:blipFill>
        <p:spPr bwMode="auto">
          <a:xfrm>
            <a:off x="-6350" y="1857375"/>
            <a:ext cx="91503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5875" y="6567488"/>
            <a:ext cx="1298575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693988"/>
            <a:ext cx="91440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CED23-31A4-4B1B-A6AF-DF181BE8730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35822-346D-438E-8A0A-B1B6A564FF8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827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827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0692E-C6A1-4CEA-BA04-C514945D8BF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0271A-4625-4DCA-8F8F-864544830B3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72B35-BB3E-465B-97A2-0BA6B1F5210F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C3882-67D8-4EF8-9208-80583007C4EB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CED23-31A4-4B1B-A6AF-DF181BE8730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23BE8-97DB-41CD-B17C-B81C2F8BCA3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048CF-96A5-4918-9F0D-6C6DE0AD024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65975-D96F-423C-B1F6-A31E65FFBA2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B8BA7-2EA2-46B7-A22B-662EDEDBBFB1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782763"/>
            <a:ext cx="8229600" cy="4525962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3B22F-8034-429C-86C1-3FBA486AF60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 t="1755" r="44539" b="3900"/>
          <a:stretch>
            <a:fillRect/>
          </a:stretch>
        </p:blipFill>
        <p:spPr bwMode="auto">
          <a:xfrm>
            <a:off x="-6350" y="1857375"/>
            <a:ext cx="91503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5875" y="6567488"/>
            <a:ext cx="1298575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693988"/>
            <a:ext cx="91440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827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827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35822-346D-438E-8A0A-B1B6A564FF8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plat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00" y="1674000"/>
            <a:ext cx="9162000" cy="351352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0" y="2696400"/>
            <a:ext cx="9147600" cy="1470025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285852" y="5214950"/>
            <a:ext cx="6400800" cy="757246"/>
          </a:xfrm>
        </p:spPr>
        <p:txBody>
          <a:bodyPr>
            <a:normAutofit/>
          </a:bodyPr>
          <a:lstStyle>
            <a:lvl1pPr marL="0" indent="0" algn="ctr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0185-0C61-4DD4-A066-8E46EDF56618}" type="datetimeFigureOut">
              <a:rPr lang="sv-SE" smtClean="0">
                <a:solidFill>
                  <a:srgbClr val="004A99"/>
                </a:solidFill>
              </a:rPr>
              <a:pPr/>
              <a:t>2015-10-27</a:t>
            </a:fld>
            <a:endParaRPr lang="sv-SE">
              <a:solidFill>
                <a:srgbClr val="004A99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004A99"/>
              </a:solidFill>
            </a:endParaRPr>
          </a:p>
        </p:txBody>
      </p:sp>
      <p:pic>
        <p:nvPicPr>
          <p:cNvPr id="8" name="Picture 2" descr="liten logg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5875" y="6567488"/>
            <a:ext cx="1311275" cy="2381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0185-0C61-4DD4-A066-8E46EDF56618}" type="datetimeFigureOut">
              <a:rPr lang="sv-SE" smtClean="0">
                <a:solidFill>
                  <a:srgbClr val="004A99"/>
                </a:solidFill>
              </a:rPr>
              <a:pPr/>
              <a:t>2015-10-27</a:t>
            </a:fld>
            <a:endParaRPr lang="sv-SE">
              <a:solidFill>
                <a:srgbClr val="004A99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004A99"/>
              </a:solidFill>
            </a:endParaRPr>
          </a:p>
        </p:txBody>
      </p:sp>
      <p:sp>
        <p:nvSpPr>
          <p:cNvPr id="6" name="Platshållare för bildnummer 10"/>
          <p:cNvSpPr>
            <a:spLocks noGrp="1"/>
          </p:cNvSpPr>
          <p:nvPr>
            <p:ph type="sldNum" sz="quarter" idx="4"/>
          </p:nvPr>
        </p:nvSpPr>
        <p:spPr>
          <a:xfrm>
            <a:off x="216000" y="6588000"/>
            <a:ext cx="514800" cy="288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44CEF55F-E944-4252-B560-9757B29A9C4A}" type="slidenum">
              <a:rPr lang="sv-SE" smtClean="0">
                <a:solidFill>
                  <a:srgbClr val="004A99"/>
                </a:solidFill>
              </a:rPr>
              <a:pPr/>
              <a:t>‹#›</a:t>
            </a:fld>
            <a:endParaRPr lang="sv-SE">
              <a:solidFill>
                <a:srgbClr val="004A99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500562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500594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0185-0C61-4DD4-A066-8E46EDF56618}" type="datetimeFigureOut">
              <a:rPr lang="sv-SE" smtClean="0">
                <a:solidFill>
                  <a:srgbClr val="004A99"/>
                </a:solidFill>
              </a:rPr>
              <a:pPr/>
              <a:t>2015-10-27</a:t>
            </a:fld>
            <a:endParaRPr lang="sv-SE">
              <a:solidFill>
                <a:srgbClr val="004A99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004A99"/>
              </a:solidFill>
            </a:endParaRPr>
          </a:p>
        </p:txBody>
      </p:sp>
      <p:sp>
        <p:nvSpPr>
          <p:cNvPr id="7" name="Platshållare för bildnummer 10"/>
          <p:cNvSpPr>
            <a:spLocks noGrp="1"/>
          </p:cNvSpPr>
          <p:nvPr>
            <p:ph type="sldNum" sz="quarter" idx="4"/>
          </p:nvPr>
        </p:nvSpPr>
        <p:spPr>
          <a:xfrm>
            <a:off x="216000" y="6588000"/>
            <a:ext cx="514800" cy="288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44CEF55F-E944-4252-B560-9757B29A9C4A}" type="slidenum">
              <a:rPr lang="sv-SE" smtClean="0">
                <a:solidFill>
                  <a:srgbClr val="004A99"/>
                </a:solidFill>
              </a:rPr>
              <a:pPr/>
              <a:t>‹#›</a:t>
            </a:fld>
            <a:endParaRPr lang="sv-SE">
              <a:solidFill>
                <a:srgbClr val="004A99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500" baseline="0"/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0185-0C61-4DD4-A066-8E46EDF56618}" type="datetimeFigureOut">
              <a:rPr lang="sv-SE" smtClean="0">
                <a:solidFill>
                  <a:srgbClr val="004A99"/>
                </a:solidFill>
              </a:rPr>
              <a:pPr/>
              <a:t>2015-10-27</a:t>
            </a:fld>
            <a:endParaRPr lang="sv-SE">
              <a:solidFill>
                <a:srgbClr val="004A99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004A99"/>
              </a:solidFill>
            </a:endParaRPr>
          </a:p>
        </p:txBody>
      </p:sp>
      <p:sp>
        <p:nvSpPr>
          <p:cNvPr id="5" name="Platshållare för bildnummer 10"/>
          <p:cNvSpPr>
            <a:spLocks noGrp="1"/>
          </p:cNvSpPr>
          <p:nvPr>
            <p:ph type="sldNum" sz="quarter" idx="4"/>
          </p:nvPr>
        </p:nvSpPr>
        <p:spPr>
          <a:xfrm>
            <a:off x="216000" y="6588000"/>
            <a:ext cx="514800" cy="288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44CEF55F-E944-4252-B560-9757B29A9C4A}" type="slidenum">
              <a:rPr lang="sv-SE" smtClean="0">
                <a:solidFill>
                  <a:srgbClr val="004A99"/>
                </a:solidFill>
              </a:rPr>
              <a:pPr/>
              <a:t>‹#›</a:t>
            </a:fld>
            <a:endParaRPr lang="sv-SE">
              <a:solidFill>
                <a:srgbClr val="004A99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827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827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0692E-C6A1-4CEA-BA04-C514945D8BF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0185-0C61-4DD4-A066-8E46EDF56618}" type="datetimeFigureOut">
              <a:rPr lang="sv-SE" smtClean="0">
                <a:solidFill>
                  <a:srgbClr val="004A99"/>
                </a:solidFill>
              </a:rPr>
              <a:pPr/>
              <a:t>2015-10-27</a:t>
            </a:fld>
            <a:endParaRPr lang="sv-SE">
              <a:solidFill>
                <a:srgbClr val="004A99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004A99"/>
              </a:solidFill>
            </a:endParaRPr>
          </a:p>
        </p:txBody>
      </p:sp>
      <p:sp>
        <p:nvSpPr>
          <p:cNvPr id="4" name="Platshållare för bildnummer 10"/>
          <p:cNvSpPr>
            <a:spLocks noGrp="1"/>
          </p:cNvSpPr>
          <p:nvPr>
            <p:ph type="sldNum" sz="quarter" idx="4"/>
          </p:nvPr>
        </p:nvSpPr>
        <p:spPr>
          <a:xfrm>
            <a:off x="216000" y="6588000"/>
            <a:ext cx="514800" cy="288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44CEF55F-E944-4252-B560-9757B29A9C4A}" type="slidenum">
              <a:rPr lang="sv-SE" smtClean="0">
                <a:solidFill>
                  <a:srgbClr val="004A99"/>
                </a:solidFill>
              </a:rPr>
              <a:pPr/>
              <a:t>‹#›</a:t>
            </a:fld>
            <a:endParaRPr lang="sv-SE">
              <a:solidFill>
                <a:srgbClr val="004A99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liten_platta_n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00" y="1673999"/>
            <a:ext cx="4586029" cy="3506400"/>
          </a:xfrm>
          <a:prstGeom prst="rect">
            <a:avLst/>
          </a:prstGeom>
        </p:spPr>
      </p:pic>
      <p:pic>
        <p:nvPicPr>
          <p:cNvPr id="10" name="Bildobjekt 9" descr="skotte_liten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9200" y="1674000"/>
            <a:ext cx="4579200" cy="35028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0" y="2696400"/>
            <a:ext cx="4572000" cy="1470025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285852" y="5214950"/>
            <a:ext cx="6400800" cy="757246"/>
          </a:xfrm>
        </p:spPr>
        <p:txBody>
          <a:bodyPr>
            <a:normAutofit/>
          </a:bodyPr>
          <a:lstStyle>
            <a:lvl1pPr marL="0" indent="0" algn="ctr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0185-0C61-4DD4-A066-8E46EDF56618}" type="datetimeFigureOut">
              <a:rPr lang="sv-SE" smtClean="0">
                <a:solidFill>
                  <a:srgbClr val="004A99"/>
                </a:solidFill>
              </a:rPr>
              <a:pPr/>
              <a:t>2015-10-27</a:t>
            </a:fld>
            <a:endParaRPr lang="sv-SE">
              <a:solidFill>
                <a:srgbClr val="004A99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004A99"/>
              </a:solidFill>
            </a:endParaRPr>
          </a:p>
        </p:txBody>
      </p:sp>
      <p:pic>
        <p:nvPicPr>
          <p:cNvPr id="8" name="Picture 2" descr="liten logg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5875" y="6567488"/>
            <a:ext cx="1311275" cy="2381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plat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00" y="1674000"/>
            <a:ext cx="9162000" cy="351352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0" y="2696400"/>
            <a:ext cx="9147600" cy="1470025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285852" y="5214950"/>
            <a:ext cx="6400800" cy="757246"/>
          </a:xfrm>
        </p:spPr>
        <p:txBody>
          <a:bodyPr>
            <a:normAutofit/>
          </a:bodyPr>
          <a:lstStyle>
            <a:lvl1pPr marL="0" indent="0" algn="ctr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0185-0C61-4DD4-A066-8E46EDF56618}" type="datetimeFigureOut">
              <a:rPr lang="sv-SE" smtClean="0">
                <a:solidFill>
                  <a:srgbClr val="004A99"/>
                </a:solidFill>
              </a:rPr>
              <a:pPr/>
              <a:t>2015-10-27</a:t>
            </a:fld>
            <a:endParaRPr lang="sv-SE">
              <a:solidFill>
                <a:srgbClr val="004A99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004A99"/>
              </a:solidFill>
            </a:endParaRPr>
          </a:p>
        </p:txBody>
      </p:sp>
      <p:pic>
        <p:nvPicPr>
          <p:cNvPr id="8" name="Picture 2" descr="liten logg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5875" y="6567488"/>
            <a:ext cx="1311275" cy="2381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0185-0C61-4DD4-A066-8E46EDF56618}" type="datetimeFigureOut">
              <a:rPr lang="sv-SE" smtClean="0">
                <a:solidFill>
                  <a:srgbClr val="004A99"/>
                </a:solidFill>
              </a:rPr>
              <a:pPr/>
              <a:t>2015-10-27</a:t>
            </a:fld>
            <a:endParaRPr lang="sv-SE">
              <a:solidFill>
                <a:srgbClr val="004A99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004A99"/>
              </a:solidFill>
            </a:endParaRPr>
          </a:p>
        </p:txBody>
      </p:sp>
      <p:sp>
        <p:nvSpPr>
          <p:cNvPr id="6" name="Platshållare för bildnummer 10"/>
          <p:cNvSpPr>
            <a:spLocks noGrp="1"/>
          </p:cNvSpPr>
          <p:nvPr>
            <p:ph type="sldNum" sz="quarter" idx="4"/>
          </p:nvPr>
        </p:nvSpPr>
        <p:spPr>
          <a:xfrm>
            <a:off x="216000" y="6588000"/>
            <a:ext cx="514800" cy="288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44CEF55F-E944-4252-B560-9757B29A9C4A}" type="slidenum">
              <a:rPr lang="sv-SE" smtClean="0">
                <a:solidFill>
                  <a:srgbClr val="004A99"/>
                </a:solidFill>
              </a:rPr>
              <a:pPr/>
              <a:t>‹#›</a:t>
            </a:fld>
            <a:endParaRPr lang="sv-SE">
              <a:solidFill>
                <a:srgbClr val="004A99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500562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500594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0185-0C61-4DD4-A066-8E46EDF56618}" type="datetimeFigureOut">
              <a:rPr lang="sv-SE" smtClean="0">
                <a:solidFill>
                  <a:srgbClr val="004A99"/>
                </a:solidFill>
              </a:rPr>
              <a:pPr/>
              <a:t>2015-10-27</a:t>
            </a:fld>
            <a:endParaRPr lang="sv-SE">
              <a:solidFill>
                <a:srgbClr val="004A99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004A99"/>
              </a:solidFill>
            </a:endParaRPr>
          </a:p>
        </p:txBody>
      </p:sp>
      <p:sp>
        <p:nvSpPr>
          <p:cNvPr id="7" name="Platshållare för bildnummer 10"/>
          <p:cNvSpPr>
            <a:spLocks noGrp="1"/>
          </p:cNvSpPr>
          <p:nvPr>
            <p:ph type="sldNum" sz="quarter" idx="4"/>
          </p:nvPr>
        </p:nvSpPr>
        <p:spPr>
          <a:xfrm>
            <a:off x="216000" y="6588000"/>
            <a:ext cx="514800" cy="288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44CEF55F-E944-4252-B560-9757B29A9C4A}" type="slidenum">
              <a:rPr lang="sv-SE" smtClean="0">
                <a:solidFill>
                  <a:srgbClr val="004A99"/>
                </a:solidFill>
              </a:rPr>
              <a:pPr/>
              <a:t>‹#›</a:t>
            </a:fld>
            <a:endParaRPr lang="sv-SE">
              <a:solidFill>
                <a:srgbClr val="004A99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500" baseline="0"/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0185-0C61-4DD4-A066-8E46EDF56618}" type="datetimeFigureOut">
              <a:rPr lang="sv-SE" smtClean="0">
                <a:solidFill>
                  <a:srgbClr val="004A99"/>
                </a:solidFill>
              </a:rPr>
              <a:pPr/>
              <a:t>2015-10-27</a:t>
            </a:fld>
            <a:endParaRPr lang="sv-SE">
              <a:solidFill>
                <a:srgbClr val="004A99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004A99"/>
              </a:solidFill>
            </a:endParaRPr>
          </a:p>
        </p:txBody>
      </p:sp>
      <p:sp>
        <p:nvSpPr>
          <p:cNvPr id="5" name="Platshållare för bildnummer 10"/>
          <p:cNvSpPr>
            <a:spLocks noGrp="1"/>
          </p:cNvSpPr>
          <p:nvPr>
            <p:ph type="sldNum" sz="quarter" idx="4"/>
          </p:nvPr>
        </p:nvSpPr>
        <p:spPr>
          <a:xfrm>
            <a:off x="216000" y="6588000"/>
            <a:ext cx="514800" cy="288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44CEF55F-E944-4252-B560-9757B29A9C4A}" type="slidenum">
              <a:rPr lang="sv-SE" smtClean="0">
                <a:solidFill>
                  <a:srgbClr val="004A99"/>
                </a:solidFill>
              </a:rPr>
              <a:pPr/>
              <a:t>‹#›</a:t>
            </a:fld>
            <a:endParaRPr lang="sv-SE">
              <a:solidFill>
                <a:srgbClr val="004A99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0185-0C61-4DD4-A066-8E46EDF56618}" type="datetimeFigureOut">
              <a:rPr lang="sv-SE" smtClean="0">
                <a:solidFill>
                  <a:srgbClr val="004A99"/>
                </a:solidFill>
              </a:rPr>
              <a:pPr/>
              <a:t>2015-10-27</a:t>
            </a:fld>
            <a:endParaRPr lang="sv-SE">
              <a:solidFill>
                <a:srgbClr val="004A99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004A99"/>
              </a:solidFill>
            </a:endParaRPr>
          </a:p>
        </p:txBody>
      </p:sp>
      <p:sp>
        <p:nvSpPr>
          <p:cNvPr id="4" name="Platshållare för bildnummer 10"/>
          <p:cNvSpPr>
            <a:spLocks noGrp="1"/>
          </p:cNvSpPr>
          <p:nvPr>
            <p:ph type="sldNum" sz="quarter" idx="4"/>
          </p:nvPr>
        </p:nvSpPr>
        <p:spPr>
          <a:xfrm>
            <a:off x="216000" y="6588000"/>
            <a:ext cx="514800" cy="288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44CEF55F-E944-4252-B560-9757B29A9C4A}" type="slidenum">
              <a:rPr lang="sv-SE" smtClean="0">
                <a:solidFill>
                  <a:srgbClr val="004A99"/>
                </a:solidFill>
              </a:rPr>
              <a:pPr/>
              <a:t>‹#›</a:t>
            </a:fld>
            <a:endParaRPr lang="sv-SE">
              <a:solidFill>
                <a:srgbClr val="004A99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liten_platta_n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00" y="1673999"/>
            <a:ext cx="4586029" cy="3506400"/>
          </a:xfrm>
          <a:prstGeom prst="rect">
            <a:avLst/>
          </a:prstGeom>
        </p:spPr>
      </p:pic>
      <p:pic>
        <p:nvPicPr>
          <p:cNvPr id="10" name="Bildobjekt 9" descr="skotte_liten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9200" y="1674000"/>
            <a:ext cx="4579200" cy="35028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0" y="2696400"/>
            <a:ext cx="4572000" cy="1470025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285852" y="5214950"/>
            <a:ext cx="6400800" cy="757246"/>
          </a:xfrm>
        </p:spPr>
        <p:txBody>
          <a:bodyPr>
            <a:normAutofit/>
          </a:bodyPr>
          <a:lstStyle>
            <a:lvl1pPr marL="0" indent="0" algn="ctr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0185-0C61-4DD4-A066-8E46EDF56618}" type="datetimeFigureOut">
              <a:rPr lang="sv-SE" smtClean="0">
                <a:solidFill>
                  <a:srgbClr val="004A99"/>
                </a:solidFill>
              </a:rPr>
              <a:pPr/>
              <a:t>2015-10-27</a:t>
            </a:fld>
            <a:endParaRPr lang="sv-SE">
              <a:solidFill>
                <a:srgbClr val="004A99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004A99"/>
              </a:solidFill>
            </a:endParaRPr>
          </a:p>
        </p:txBody>
      </p:sp>
      <p:pic>
        <p:nvPicPr>
          <p:cNvPr id="8" name="Picture 2" descr="liten logg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5875" y="6567488"/>
            <a:ext cx="1311275" cy="2381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plat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00" y="1674000"/>
            <a:ext cx="9162000" cy="351352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0" y="2696400"/>
            <a:ext cx="9147600" cy="1470025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285852" y="5214950"/>
            <a:ext cx="6400800" cy="757246"/>
          </a:xfrm>
        </p:spPr>
        <p:txBody>
          <a:bodyPr>
            <a:normAutofit/>
          </a:bodyPr>
          <a:lstStyle>
            <a:lvl1pPr marL="0" indent="0" algn="ctr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5E19-29E3-4C05-9CD7-A7ECCAD60460}" type="datetime1">
              <a:rPr lang="sv-SE" smtClean="0">
                <a:solidFill>
                  <a:srgbClr val="004A99"/>
                </a:solidFill>
              </a:rPr>
              <a:pPr/>
              <a:t>2015-10-27</a:t>
            </a:fld>
            <a:endParaRPr lang="sv-SE">
              <a:solidFill>
                <a:srgbClr val="004A99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004A99"/>
              </a:solidFill>
            </a:endParaRPr>
          </a:p>
        </p:txBody>
      </p:sp>
      <p:pic>
        <p:nvPicPr>
          <p:cNvPr id="8" name="Picture 2" descr="liten logg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5875" y="6567488"/>
            <a:ext cx="1311275" cy="2381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32DB-717A-4235-AC58-2D275CC1571F}" type="datetime1">
              <a:rPr lang="sv-SE" smtClean="0">
                <a:solidFill>
                  <a:srgbClr val="004A99"/>
                </a:solidFill>
              </a:rPr>
              <a:pPr/>
              <a:t>2015-10-27</a:t>
            </a:fld>
            <a:endParaRPr lang="sv-SE">
              <a:solidFill>
                <a:srgbClr val="004A99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004A99"/>
              </a:solidFill>
            </a:endParaRPr>
          </a:p>
        </p:txBody>
      </p:sp>
      <p:sp>
        <p:nvSpPr>
          <p:cNvPr id="6" name="Platshållare för bildnummer 10"/>
          <p:cNvSpPr>
            <a:spLocks noGrp="1"/>
          </p:cNvSpPr>
          <p:nvPr>
            <p:ph type="sldNum" sz="quarter" idx="4"/>
          </p:nvPr>
        </p:nvSpPr>
        <p:spPr>
          <a:xfrm>
            <a:off x="216000" y="6588000"/>
            <a:ext cx="514800" cy="288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44CEF55F-E944-4252-B560-9757B29A9C4A}" type="slidenum">
              <a:rPr lang="sv-SE" smtClean="0">
                <a:solidFill>
                  <a:srgbClr val="004A99"/>
                </a:solidFill>
              </a:rPr>
              <a:pPr/>
              <a:t>‹#›</a:t>
            </a:fld>
            <a:endParaRPr lang="sv-SE">
              <a:solidFill>
                <a:srgbClr val="004A99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0271A-4625-4DCA-8F8F-864544830B3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500562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500594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9FEC-5E50-4E2E-ACFD-2FC7A20C8E9E}" type="datetime1">
              <a:rPr lang="sv-SE" smtClean="0">
                <a:solidFill>
                  <a:srgbClr val="004A99"/>
                </a:solidFill>
              </a:rPr>
              <a:pPr/>
              <a:t>2015-10-27</a:t>
            </a:fld>
            <a:endParaRPr lang="sv-SE">
              <a:solidFill>
                <a:srgbClr val="004A99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004A99"/>
              </a:solidFill>
            </a:endParaRPr>
          </a:p>
        </p:txBody>
      </p:sp>
      <p:sp>
        <p:nvSpPr>
          <p:cNvPr id="7" name="Platshållare för bildnummer 10"/>
          <p:cNvSpPr>
            <a:spLocks noGrp="1"/>
          </p:cNvSpPr>
          <p:nvPr>
            <p:ph type="sldNum" sz="quarter" idx="4"/>
          </p:nvPr>
        </p:nvSpPr>
        <p:spPr>
          <a:xfrm>
            <a:off x="216000" y="6588000"/>
            <a:ext cx="514800" cy="288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44CEF55F-E944-4252-B560-9757B29A9C4A}" type="slidenum">
              <a:rPr lang="sv-SE" smtClean="0">
                <a:solidFill>
                  <a:srgbClr val="004A99"/>
                </a:solidFill>
              </a:rPr>
              <a:pPr/>
              <a:t>‹#›</a:t>
            </a:fld>
            <a:endParaRPr lang="sv-SE">
              <a:solidFill>
                <a:srgbClr val="004A99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A8E6C-7910-425C-B693-AD9DE1FF0621}" type="datetime1">
              <a:rPr lang="sv-SE" smtClean="0">
                <a:solidFill>
                  <a:srgbClr val="004A99"/>
                </a:solidFill>
              </a:rPr>
              <a:pPr/>
              <a:t>2015-10-27</a:t>
            </a:fld>
            <a:endParaRPr lang="sv-SE">
              <a:solidFill>
                <a:srgbClr val="004A99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004A99"/>
              </a:solidFill>
            </a:endParaRPr>
          </a:p>
        </p:txBody>
      </p:sp>
      <p:sp>
        <p:nvSpPr>
          <p:cNvPr id="5" name="Platshållare för bildnummer 10"/>
          <p:cNvSpPr>
            <a:spLocks noGrp="1"/>
          </p:cNvSpPr>
          <p:nvPr>
            <p:ph type="sldNum" sz="quarter" idx="4"/>
          </p:nvPr>
        </p:nvSpPr>
        <p:spPr>
          <a:xfrm>
            <a:off x="216000" y="6588000"/>
            <a:ext cx="514800" cy="288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44CEF55F-E944-4252-B560-9757B29A9C4A}" type="slidenum">
              <a:rPr lang="sv-SE" smtClean="0">
                <a:solidFill>
                  <a:srgbClr val="004A99"/>
                </a:solidFill>
              </a:rPr>
              <a:pPr/>
              <a:t>‹#›</a:t>
            </a:fld>
            <a:endParaRPr lang="sv-SE">
              <a:solidFill>
                <a:srgbClr val="004A99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7910-3BB1-4AF8-8683-53D87F795B0D}" type="datetime1">
              <a:rPr lang="sv-SE" smtClean="0">
                <a:solidFill>
                  <a:srgbClr val="004A99"/>
                </a:solidFill>
              </a:rPr>
              <a:pPr/>
              <a:t>2015-10-27</a:t>
            </a:fld>
            <a:endParaRPr lang="sv-SE">
              <a:solidFill>
                <a:srgbClr val="004A99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004A99"/>
              </a:solidFill>
            </a:endParaRPr>
          </a:p>
        </p:txBody>
      </p:sp>
      <p:sp>
        <p:nvSpPr>
          <p:cNvPr id="4" name="Platshållare för bildnummer 10"/>
          <p:cNvSpPr>
            <a:spLocks noGrp="1"/>
          </p:cNvSpPr>
          <p:nvPr>
            <p:ph type="sldNum" sz="quarter" idx="4"/>
          </p:nvPr>
        </p:nvSpPr>
        <p:spPr>
          <a:xfrm>
            <a:off x="216000" y="6588000"/>
            <a:ext cx="514800" cy="288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44CEF55F-E944-4252-B560-9757B29A9C4A}" type="slidenum">
              <a:rPr lang="sv-SE" smtClean="0">
                <a:solidFill>
                  <a:srgbClr val="004A99"/>
                </a:solidFill>
              </a:rPr>
              <a:pPr/>
              <a:t>‹#›</a:t>
            </a:fld>
            <a:endParaRPr lang="sv-SE">
              <a:solidFill>
                <a:srgbClr val="004A99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liten_platta_n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00" y="1673999"/>
            <a:ext cx="4586029" cy="3506400"/>
          </a:xfrm>
          <a:prstGeom prst="rect">
            <a:avLst/>
          </a:prstGeom>
        </p:spPr>
      </p:pic>
      <p:pic>
        <p:nvPicPr>
          <p:cNvPr id="10" name="Bildobjekt 9" descr="skotte_liten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9200" y="1674000"/>
            <a:ext cx="4579200" cy="35028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0" y="2696400"/>
            <a:ext cx="4572000" cy="1470025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285852" y="5214950"/>
            <a:ext cx="6400800" cy="757246"/>
          </a:xfrm>
        </p:spPr>
        <p:txBody>
          <a:bodyPr>
            <a:normAutofit/>
          </a:bodyPr>
          <a:lstStyle>
            <a:lvl1pPr marL="0" indent="0" algn="ctr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1899-1413-4098-8608-5CEEE64149DD}" type="datetime1">
              <a:rPr lang="sv-SE" smtClean="0">
                <a:solidFill>
                  <a:srgbClr val="004A99"/>
                </a:solidFill>
              </a:rPr>
              <a:pPr/>
              <a:t>2015-10-27</a:t>
            </a:fld>
            <a:endParaRPr lang="sv-SE">
              <a:solidFill>
                <a:srgbClr val="004A99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004A99"/>
              </a:solidFill>
            </a:endParaRPr>
          </a:p>
        </p:txBody>
      </p:sp>
      <p:pic>
        <p:nvPicPr>
          <p:cNvPr id="8" name="Picture 2" descr="liten logg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5875" y="6567488"/>
            <a:ext cx="1311275" cy="2381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plat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00" y="1674000"/>
            <a:ext cx="9162000" cy="351352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0" y="2696400"/>
            <a:ext cx="9147600" cy="1470025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285852" y="5214950"/>
            <a:ext cx="6400800" cy="757246"/>
          </a:xfrm>
        </p:spPr>
        <p:txBody>
          <a:bodyPr>
            <a:normAutofit/>
          </a:bodyPr>
          <a:lstStyle>
            <a:lvl1pPr marL="0" indent="0" algn="ctr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5E19-29E3-4C05-9CD7-A7ECCAD60460}" type="datetime1">
              <a:rPr lang="sv-SE" smtClean="0">
                <a:solidFill>
                  <a:srgbClr val="004A99"/>
                </a:solidFill>
              </a:rPr>
              <a:pPr/>
              <a:t>2015-10-27</a:t>
            </a:fld>
            <a:endParaRPr lang="sv-SE">
              <a:solidFill>
                <a:srgbClr val="004A99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004A99"/>
              </a:solidFill>
            </a:endParaRPr>
          </a:p>
        </p:txBody>
      </p:sp>
      <p:pic>
        <p:nvPicPr>
          <p:cNvPr id="8" name="Picture 2" descr="liten logg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5875" y="6567488"/>
            <a:ext cx="1311275" cy="2381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32DB-717A-4235-AC58-2D275CC1571F}" type="datetime1">
              <a:rPr lang="sv-SE" smtClean="0">
                <a:solidFill>
                  <a:srgbClr val="004A99"/>
                </a:solidFill>
              </a:rPr>
              <a:pPr/>
              <a:t>2015-10-27</a:t>
            </a:fld>
            <a:endParaRPr lang="sv-SE">
              <a:solidFill>
                <a:srgbClr val="004A99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004A99"/>
              </a:solidFill>
            </a:endParaRPr>
          </a:p>
        </p:txBody>
      </p:sp>
      <p:sp>
        <p:nvSpPr>
          <p:cNvPr id="6" name="Platshållare för bildnummer 10"/>
          <p:cNvSpPr>
            <a:spLocks noGrp="1"/>
          </p:cNvSpPr>
          <p:nvPr>
            <p:ph type="sldNum" sz="quarter" idx="4"/>
          </p:nvPr>
        </p:nvSpPr>
        <p:spPr>
          <a:xfrm>
            <a:off x="216000" y="6588000"/>
            <a:ext cx="514800" cy="288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44CEF55F-E944-4252-B560-9757B29A9C4A}" type="slidenum">
              <a:rPr lang="sv-SE" smtClean="0">
                <a:solidFill>
                  <a:srgbClr val="004A99"/>
                </a:solidFill>
              </a:rPr>
              <a:pPr/>
              <a:t>‹#›</a:t>
            </a:fld>
            <a:endParaRPr lang="sv-SE">
              <a:solidFill>
                <a:srgbClr val="004A99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500562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500594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9FEC-5E50-4E2E-ACFD-2FC7A20C8E9E}" type="datetime1">
              <a:rPr lang="sv-SE" smtClean="0">
                <a:solidFill>
                  <a:srgbClr val="004A99"/>
                </a:solidFill>
              </a:rPr>
              <a:pPr/>
              <a:t>2015-10-27</a:t>
            </a:fld>
            <a:endParaRPr lang="sv-SE">
              <a:solidFill>
                <a:srgbClr val="004A99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004A99"/>
              </a:solidFill>
            </a:endParaRPr>
          </a:p>
        </p:txBody>
      </p:sp>
      <p:sp>
        <p:nvSpPr>
          <p:cNvPr id="7" name="Platshållare för bildnummer 10"/>
          <p:cNvSpPr>
            <a:spLocks noGrp="1"/>
          </p:cNvSpPr>
          <p:nvPr>
            <p:ph type="sldNum" sz="quarter" idx="4"/>
          </p:nvPr>
        </p:nvSpPr>
        <p:spPr>
          <a:xfrm>
            <a:off x="216000" y="6588000"/>
            <a:ext cx="514800" cy="288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44CEF55F-E944-4252-B560-9757B29A9C4A}" type="slidenum">
              <a:rPr lang="sv-SE" smtClean="0">
                <a:solidFill>
                  <a:srgbClr val="004A99"/>
                </a:solidFill>
              </a:rPr>
              <a:pPr/>
              <a:t>‹#›</a:t>
            </a:fld>
            <a:endParaRPr lang="sv-SE">
              <a:solidFill>
                <a:srgbClr val="004A99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A8E6C-7910-425C-B693-AD9DE1FF0621}" type="datetime1">
              <a:rPr lang="sv-SE" smtClean="0">
                <a:solidFill>
                  <a:srgbClr val="004A99"/>
                </a:solidFill>
              </a:rPr>
              <a:pPr/>
              <a:t>2015-10-27</a:t>
            </a:fld>
            <a:endParaRPr lang="sv-SE">
              <a:solidFill>
                <a:srgbClr val="004A99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004A99"/>
              </a:solidFill>
            </a:endParaRPr>
          </a:p>
        </p:txBody>
      </p:sp>
      <p:sp>
        <p:nvSpPr>
          <p:cNvPr id="5" name="Platshållare för bildnummer 10"/>
          <p:cNvSpPr>
            <a:spLocks noGrp="1"/>
          </p:cNvSpPr>
          <p:nvPr>
            <p:ph type="sldNum" sz="quarter" idx="4"/>
          </p:nvPr>
        </p:nvSpPr>
        <p:spPr>
          <a:xfrm>
            <a:off x="216000" y="6588000"/>
            <a:ext cx="514800" cy="288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44CEF55F-E944-4252-B560-9757B29A9C4A}" type="slidenum">
              <a:rPr lang="sv-SE" smtClean="0">
                <a:solidFill>
                  <a:srgbClr val="004A99"/>
                </a:solidFill>
              </a:rPr>
              <a:pPr/>
              <a:t>‹#›</a:t>
            </a:fld>
            <a:endParaRPr lang="sv-SE">
              <a:solidFill>
                <a:srgbClr val="004A99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7910-3BB1-4AF8-8683-53D87F795B0D}" type="datetime1">
              <a:rPr lang="sv-SE" smtClean="0">
                <a:solidFill>
                  <a:srgbClr val="004A99"/>
                </a:solidFill>
              </a:rPr>
              <a:pPr/>
              <a:t>2015-10-27</a:t>
            </a:fld>
            <a:endParaRPr lang="sv-SE">
              <a:solidFill>
                <a:srgbClr val="004A99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004A99"/>
              </a:solidFill>
            </a:endParaRPr>
          </a:p>
        </p:txBody>
      </p:sp>
      <p:sp>
        <p:nvSpPr>
          <p:cNvPr id="4" name="Platshållare för bildnummer 10"/>
          <p:cNvSpPr>
            <a:spLocks noGrp="1"/>
          </p:cNvSpPr>
          <p:nvPr>
            <p:ph type="sldNum" sz="quarter" idx="4"/>
          </p:nvPr>
        </p:nvSpPr>
        <p:spPr>
          <a:xfrm>
            <a:off x="216000" y="6588000"/>
            <a:ext cx="514800" cy="288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44CEF55F-E944-4252-B560-9757B29A9C4A}" type="slidenum">
              <a:rPr lang="sv-SE" smtClean="0">
                <a:solidFill>
                  <a:srgbClr val="004A99"/>
                </a:solidFill>
              </a:rPr>
              <a:pPr/>
              <a:t>‹#›</a:t>
            </a:fld>
            <a:endParaRPr lang="sv-SE">
              <a:solidFill>
                <a:srgbClr val="004A99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liten_platta_n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00" y="1673999"/>
            <a:ext cx="4586029" cy="3506400"/>
          </a:xfrm>
          <a:prstGeom prst="rect">
            <a:avLst/>
          </a:prstGeom>
        </p:spPr>
      </p:pic>
      <p:pic>
        <p:nvPicPr>
          <p:cNvPr id="10" name="Bildobjekt 9" descr="skotte_liten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9200" y="1674000"/>
            <a:ext cx="4579200" cy="35028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0" y="2696400"/>
            <a:ext cx="4572000" cy="1470025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285852" y="5214950"/>
            <a:ext cx="6400800" cy="757246"/>
          </a:xfrm>
        </p:spPr>
        <p:txBody>
          <a:bodyPr>
            <a:normAutofit/>
          </a:bodyPr>
          <a:lstStyle>
            <a:lvl1pPr marL="0" indent="0" algn="ctr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1899-1413-4098-8608-5CEEE64149DD}" type="datetime1">
              <a:rPr lang="sv-SE" smtClean="0">
                <a:solidFill>
                  <a:srgbClr val="004A99"/>
                </a:solidFill>
              </a:rPr>
              <a:pPr/>
              <a:t>2015-10-27</a:t>
            </a:fld>
            <a:endParaRPr lang="sv-SE">
              <a:solidFill>
                <a:srgbClr val="004A99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004A99"/>
              </a:solidFill>
            </a:endParaRPr>
          </a:p>
        </p:txBody>
      </p:sp>
      <p:pic>
        <p:nvPicPr>
          <p:cNvPr id="8" name="Picture 2" descr="liten logg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5875" y="6567488"/>
            <a:ext cx="1311275" cy="2381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72B35-BB3E-465B-97A2-0BA6B1F5210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1857375"/>
            <a:ext cx="91503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5875" y="6567488"/>
            <a:ext cx="1298575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693988"/>
            <a:ext cx="91440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CED23-31A4-4B1B-A6AF-DF181BE8730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35822-346D-438E-8A0A-B1B6A564FF8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827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827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0692E-C6A1-4CEA-BA04-C514945D8BF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0271A-4625-4DCA-8F8F-864544830B3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72B35-BB3E-465B-97A2-0BA6B1F5210F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C3882-67D8-4EF8-9208-80583007C4EB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23BE8-97DB-41CD-B17C-B81C2F8BCA3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048CF-96A5-4918-9F0D-6C6DE0AD024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65975-D96F-423C-B1F6-A31E65FFBA2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C3882-67D8-4EF8-9208-80583007C4E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B8BA7-2EA2-46B7-A22B-662EDEDBBFB1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782763"/>
            <a:ext cx="8229600" cy="4525962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3B22F-8034-429C-86C1-3FBA486AF60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23BE8-97DB-41CD-B17C-B81C2F8BCA3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048CF-96A5-4918-9F0D-6C6DE0AD024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8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44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45.xml"/><Relationship Id="rId9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50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51.xml"/><Relationship Id="rId9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56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8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57.xml"/><Relationship Id="rId9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8276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5900" y="6548438"/>
            <a:ext cx="5143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smtClean="0"/>
            </a:lvl1pPr>
          </a:lstStyle>
          <a:p>
            <a:pPr>
              <a:defRPr/>
            </a:pPr>
            <a:fld id="{D76AFD2B-BF9D-4FC9-8623-06D615174ED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2700" y="-12700"/>
            <a:ext cx="91567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35875" y="6567488"/>
            <a:ext cx="1298575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3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3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3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39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EA5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EA5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EA5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EA5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005EA5"/>
        </a:buClr>
        <a:buChar char="•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005EA5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005EA5"/>
        </a:buClr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005EA5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5EA5"/>
        </a:buClr>
        <a:buChar char="•"/>
        <a:defRPr sz="1600">
          <a:solidFill>
            <a:srgbClr val="005EA5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5EA5"/>
        </a:buClr>
        <a:buChar char="•"/>
        <a:defRPr sz="1600">
          <a:solidFill>
            <a:srgbClr val="005EA5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5EA5"/>
        </a:buClr>
        <a:buChar char="•"/>
        <a:defRPr sz="1600">
          <a:solidFill>
            <a:srgbClr val="005EA5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5EA5"/>
        </a:buClr>
        <a:buChar char="•"/>
        <a:defRPr sz="1600">
          <a:solidFill>
            <a:srgbClr val="005EA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8276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5900" y="6548438"/>
            <a:ext cx="5143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smtClean="0"/>
            </a:lvl1pPr>
          </a:lstStyle>
          <a:p>
            <a:pPr>
              <a:defRPr/>
            </a:pPr>
            <a:fld id="{D76AFD2B-BF9D-4FC9-8623-06D615174ED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2700" y="-12700"/>
            <a:ext cx="91567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35875" y="6567488"/>
            <a:ext cx="1298575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3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3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3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39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EA5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EA5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EA5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EA5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005EA5"/>
        </a:buClr>
        <a:buChar char="•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005EA5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005EA5"/>
        </a:buClr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005EA5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5EA5"/>
        </a:buClr>
        <a:buChar char="•"/>
        <a:defRPr sz="1600">
          <a:solidFill>
            <a:srgbClr val="005EA5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5EA5"/>
        </a:buClr>
        <a:buChar char="•"/>
        <a:defRPr sz="1600">
          <a:solidFill>
            <a:srgbClr val="005EA5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5EA5"/>
        </a:buClr>
        <a:buChar char="•"/>
        <a:defRPr sz="1600">
          <a:solidFill>
            <a:srgbClr val="005EA5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5EA5"/>
        </a:buClr>
        <a:buChar char="•"/>
        <a:defRPr sz="1600">
          <a:solidFill>
            <a:srgbClr val="005EA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8276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5900" y="6548438"/>
            <a:ext cx="5143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18DF6052-FBF6-4D81-BA64-E54D4FB06F80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  <p:pic>
        <p:nvPicPr>
          <p:cNvPr id="2053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2700" y="-12700"/>
            <a:ext cx="91567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35875" y="6567488"/>
            <a:ext cx="1298575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3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3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3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39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EA5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EA5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EA5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EA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5EA5"/>
        </a:buClr>
        <a:buChar char="•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5EA5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5EA5"/>
        </a:buClr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5EA5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5EA5"/>
        </a:buClr>
        <a:buChar char="•"/>
        <a:defRPr sz="1600">
          <a:solidFill>
            <a:srgbClr val="005EA5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5EA5"/>
        </a:buClr>
        <a:buChar char="•"/>
        <a:defRPr sz="1600">
          <a:solidFill>
            <a:srgbClr val="005EA5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5EA5"/>
        </a:buClr>
        <a:buChar char="•"/>
        <a:defRPr sz="1600">
          <a:solidFill>
            <a:srgbClr val="005EA5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5EA5"/>
        </a:buClr>
        <a:buChar char="•"/>
        <a:defRPr sz="1600">
          <a:solidFill>
            <a:srgbClr val="005EA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topp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10800" y="-10800"/>
            <a:ext cx="9162000" cy="372092"/>
          </a:xfrm>
          <a:prstGeom prst="rect">
            <a:avLst/>
          </a:prstGeom>
        </p:spPr>
      </p:pic>
      <p:pic>
        <p:nvPicPr>
          <p:cNvPr id="8" name="Bildobjekt 7" descr="grå_skugg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7" y="334800"/>
            <a:ext cx="9143245" cy="36573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0" y="475200"/>
            <a:ext cx="9147600" cy="748800"/>
          </a:xfrm>
          <a:prstGeom prst="rect">
            <a:avLst/>
          </a:prstGeom>
        </p:spPr>
        <p:txBody>
          <a:bodyPr vert="horz" lIns="25200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0" y="1224000"/>
            <a:ext cx="9147600" cy="4827600"/>
          </a:xfrm>
          <a:prstGeom prst="rect">
            <a:avLst/>
          </a:prstGeom>
        </p:spPr>
        <p:txBody>
          <a:bodyPr vert="horz" lIns="25200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</a:p>
          <a:p>
            <a:pPr lvl="5"/>
            <a:r>
              <a:rPr lang="sv-SE" dirty="0" smtClean="0"/>
              <a:t>Nivå sex</a:t>
            </a:r>
          </a:p>
          <a:p>
            <a:pPr lvl="6"/>
            <a:r>
              <a:rPr lang="sv-SE" dirty="0" smtClean="0"/>
              <a:t>Nivå sju</a:t>
            </a:r>
          </a:p>
          <a:p>
            <a:pPr lvl="7"/>
            <a:r>
              <a:rPr lang="sv-SE" dirty="0" smtClean="0"/>
              <a:t>Nivå åtta</a:t>
            </a:r>
          </a:p>
          <a:p>
            <a:pPr lvl="8"/>
            <a:r>
              <a:rPr lang="sv-SE" dirty="0" smtClean="0"/>
              <a:t> Nivå nio</a:t>
            </a:r>
          </a:p>
          <a:p>
            <a:pPr lvl="8"/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972000" y="6588000"/>
            <a:ext cx="2133600" cy="3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C650185-0C61-4DD4-A066-8E46EDF56618}" type="datetimeFigureOut">
              <a:rPr lang="sv-SE" smtClean="0">
                <a:solidFill>
                  <a:srgbClr val="004A99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2015-10-27</a:t>
            </a:fld>
            <a:endParaRPr lang="sv-SE">
              <a:solidFill>
                <a:srgbClr val="004A99"/>
              </a:solidFill>
              <a:latin typeface="Arial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32000" y="6588000"/>
            <a:ext cx="2898000" cy="3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4A99"/>
              </a:solidFill>
              <a:latin typeface="Arial"/>
            </a:endParaRPr>
          </a:p>
        </p:txBody>
      </p:sp>
      <p:pic>
        <p:nvPicPr>
          <p:cNvPr id="9" name="Picture 2" descr="liten logg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35875" y="6567488"/>
            <a:ext cx="1311275" cy="238125"/>
          </a:xfrm>
          <a:prstGeom prst="rect">
            <a:avLst/>
          </a:prstGeom>
          <a:noFill/>
        </p:spPr>
      </p:pic>
      <p:sp>
        <p:nvSpPr>
          <p:cNvPr id="11" name="Platshållare för bildnummer 10"/>
          <p:cNvSpPr>
            <a:spLocks noGrp="1"/>
          </p:cNvSpPr>
          <p:nvPr>
            <p:ph type="sldNum" sz="quarter" idx="4"/>
          </p:nvPr>
        </p:nvSpPr>
        <p:spPr>
          <a:xfrm>
            <a:off x="216000" y="6588000"/>
            <a:ext cx="514800" cy="288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4CEF55F-E944-4252-B560-9757B29A9C4A}" type="slidenum">
              <a:rPr lang="sv-SE" smtClean="0">
                <a:solidFill>
                  <a:srgbClr val="004A99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>
              <a:solidFill>
                <a:srgbClr val="004A99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28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125000"/>
        </a:lnSpc>
        <a:spcBef>
          <a:spcPts val="4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39750" indent="-182563" algn="l" defTabSz="914400" rtl="0" eaLnBrk="1" latinLnBrk="0" hangingPunct="1">
        <a:lnSpc>
          <a:spcPct val="125000"/>
        </a:lnSpc>
        <a:spcBef>
          <a:spcPts val="4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895350" indent="-182563" algn="l" defTabSz="914400" rtl="0" eaLnBrk="1" latinLnBrk="0" hangingPunct="1">
        <a:lnSpc>
          <a:spcPct val="125000"/>
        </a:lnSpc>
        <a:spcBef>
          <a:spcPts val="4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252538" indent="-173038" algn="l" defTabSz="914400" rtl="0" eaLnBrk="1" latinLnBrk="0" hangingPunct="1">
        <a:lnSpc>
          <a:spcPct val="125000"/>
        </a:lnSpc>
        <a:spcBef>
          <a:spcPts val="4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619250" indent="-184150" algn="l" defTabSz="914400" rtl="0" eaLnBrk="1" latinLnBrk="0" hangingPunct="1">
        <a:lnSpc>
          <a:spcPct val="125000"/>
        </a:lnSpc>
        <a:spcBef>
          <a:spcPts val="4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974850" indent="-182563" algn="l" defTabSz="914400" rtl="0" eaLnBrk="1" latinLnBrk="0" hangingPunct="1">
        <a:lnSpc>
          <a:spcPct val="125000"/>
        </a:lnSpc>
        <a:spcBef>
          <a:spcPts val="4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332038" indent="-182563" algn="l" defTabSz="914400" rtl="0" eaLnBrk="1" latinLnBrk="0" hangingPunct="1">
        <a:lnSpc>
          <a:spcPct val="125000"/>
        </a:lnSpc>
        <a:spcBef>
          <a:spcPts val="4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687638" indent="-173038" algn="l" defTabSz="914400" rtl="0" eaLnBrk="1" latinLnBrk="0" hangingPunct="1">
        <a:lnSpc>
          <a:spcPct val="125000"/>
        </a:lnSpc>
        <a:spcBef>
          <a:spcPts val="4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054350" indent="-182563" algn="l" defTabSz="914400" rtl="0" eaLnBrk="1" latinLnBrk="0" hangingPunct="1">
        <a:lnSpc>
          <a:spcPct val="125000"/>
        </a:lnSpc>
        <a:spcBef>
          <a:spcPts val="4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topp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10800" y="-10800"/>
            <a:ext cx="9162000" cy="372092"/>
          </a:xfrm>
          <a:prstGeom prst="rect">
            <a:avLst/>
          </a:prstGeom>
        </p:spPr>
      </p:pic>
      <p:pic>
        <p:nvPicPr>
          <p:cNvPr id="8" name="Bildobjekt 7" descr="grå_skugg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7" y="334800"/>
            <a:ext cx="9143245" cy="36573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0" y="475200"/>
            <a:ext cx="9147600" cy="748800"/>
          </a:xfrm>
          <a:prstGeom prst="rect">
            <a:avLst/>
          </a:prstGeom>
        </p:spPr>
        <p:txBody>
          <a:bodyPr vert="horz" lIns="25200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0" y="1224000"/>
            <a:ext cx="9147600" cy="4827600"/>
          </a:xfrm>
          <a:prstGeom prst="rect">
            <a:avLst/>
          </a:prstGeom>
        </p:spPr>
        <p:txBody>
          <a:bodyPr vert="horz" lIns="25200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</a:p>
          <a:p>
            <a:pPr lvl="5"/>
            <a:r>
              <a:rPr lang="sv-SE" dirty="0" smtClean="0"/>
              <a:t>Nivå sex</a:t>
            </a:r>
          </a:p>
          <a:p>
            <a:pPr lvl="6"/>
            <a:r>
              <a:rPr lang="sv-SE" dirty="0" smtClean="0"/>
              <a:t>Nivå sju</a:t>
            </a:r>
          </a:p>
          <a:p>
            <a:pPr lvl="7"/>
            <a:r>
              <a:rPr lang="sv-SE" dirty="0" smtClean="0"/>
              <a:t>Nivå åtta</a:t>
            </a:r>
          </a:p>
          <a:p>
            <a:pPr lvl="8"/>
            <a:r>
              <a:rPr lang="sv-SE" dirty="0" smtClean="0"/>
              <a:t> Nivå nio</a:t>
            </a:r>
          </a:p>
          <a:p>
            <a:pPr lvl="8"/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972000" y="6588000"/>
            <a:ext cx="2133600" cy="3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C650185-0C61-4DD4-A066-8E46EDF56618}" type="datetimeFigureOut">
              <a:rPr lang="sv-SE" smtClean="0">
                <a:solidFill>
                  <a:srgbClr val="004A99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2015-10-27</a:t>
            </a:fld>
            <a:endParaRPr lang="sv-SE">
              <a:solidFill>
                <a:srgbClr val="004A99"/>
              </a:solidFill>
              <a:latin typeface="Arial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32000" y="6588000"/>
            <a:ext cx="2898000" cy="3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4A99"/>
              </a:solidFill>
              <a:latin typeface="Arial"/>
            </a:endParaRPr>
          </a:p>
        </p:txBody>
      </p:sp>
      <p:pic>
        <p:nvPicPr>
          <p:cNvPr id="9" name="Picture 2" descr="liten logg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35875" y="6567488"/>
            <a:ext cx="1311275" cy="238125"/>
          </a:xfrm>
          <a:prstGeom prst="rect">
            <a:avLst/>
          </a:prstGeom>
          <a:noFill/>
        </p:spPr>
      </p:pic>
      <p:sp>
        <p:nvSpPr>
          <p:cNvPr id="11" name="Platshållare för bildnummer 10"/>
          <p:cNvSpPr>
            <a:spLocks noGrp="1"/>
          </p:cNvSpPr>
          <p:nvPr>
            <p:ph type="sldNum" sz="quarter" idx="4"/>
          </p:nvPr>
        </p:nvSpPr>
        <p:spPr>
          <a:xfrm>
            <a:off x="216000" y="6588000"/>
            <a:ext cx="514800" cy="288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4CEF55F-E944-4252-B560-9757B29A9C4A}" type="slidenum">
              <a:rPr lang="sv-SE" smtClean="0">
                <a:solidFill>
                  <a:srgbClr val="004A99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>
              <a:solidFill>
                <a:srgbClr val="004A99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28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125000"/>
        </a:lnSpc>
        <a:spcBef>
          <a:spcPts val="4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39750" indent="-182563" algn="l" defTabSz="914400" rtl="0" eaLnBrk="1" latinLnBrk="0" hangingPunct="1">
        <a:lnSpc>
          <a:spcPct val="125000"/>
        </a:lnSpc>
        <a:spcBef>
          <a:spcPts val="4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895350" indent="-182563" algn="l" defTabSz="914400" rtl="0" eaLnBrk="1" latinLnBrk="0" hangingPunct="1">
        <a:lnSpc>
          <a:spcPct val="125000"/>
        </a:lnSpc>
        <a:spcBef>
          <a:spcPts val="4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252538" indent="-173038" algn="l" defTabSz="914400" rtl="0" eaLnBrk="1" latinLnBrk="0" hangingPunct="1">
        <a:lnSpc>
          <a:spcPct val="125000"/>
        </a:lnSpc>
        <a:spcBef>
          <a:spcPts val="4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619250" indent="-184150" algn="l" defTabSz="914400" rtl="0" eaLnBrk="1" latinLnBrk="0" hangingPunct="1">
        <a:lnSpc>
          <a:spcPct val="125000"/>
        </a:lnSpc>
        <a:spcBef>
          <a:spcPts val="4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974850" indent="-182563" algn="l" defTabSz="914400" rtl="0" eaLnBrk="1" latinLnBrk="0" hangingPunct="1">
        <a:lnSpc>
          <a:spcPct val="125000"/>
        </a:lnSpc>
        <a:spcBef>
          <a:spcPts val="4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332038" indent="-182563" algn="l" defTabSz="914400" rtl="0" eaLnBrk="1" latinLnBrk="0" hangingPunct="1">
        <a:lnSpc>
          <a:spcPct val="125000"/>
        </a:lnSpc>
        <a:spcBef>
          <a:spcPts val="4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687638" indent="-173038" algn="l" defTabSz="914400" rtl="0" eaLnBrk="1" latinLnBrk="0" hangingPunct="1">
        <a:lnSpc>
          <a:spcPct val="125000"/>
        </a:lnSpc>
        <a:spcBef>
          <a:spcPts val="4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054350" indent="-182563" algn="l" defTabSz="914400" rtl="0" eaLnBrk="1" latinLnBrk="0" hangingPunct="1">
        <a:lnSpc>
          <a:spcPct val="125000"/>
        </a:lnSpc>
        <a:spcBef>
          <a:spcPts val="4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topp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10800" y="-10800"/>
            <a:ext cx="9162000" cy="372092"/>
          </a:xfrm>
          <a:prstGeom prst="rect">
            <a:avLst/>
          </a:prstGeom>
        </p:spPr>
      </p:pic>
      <p:pic>
        <p:nvPicPr>
          <p:cNvPr id="8" name="Bildobjekt 7" descr="grå_skugg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7" y="334800"/>
            <a:ext cx="9143245" cy="36573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0" y="475200"/>
            <a:ext cx="9147600" cy="748800"/>
          </a:xfrm>
          <a:prstGeom prst="rect">
            <a:avLst/>
          </a:prstGeom>
        </p:spPr>
        <p:txBody>
          <a:bodyPr vert="horz" lIns="25200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0" y="1224000"/>
            <a:ext cx="9147600" cy="4827600"/>
          </a:xfrm>
          <a:prstGeom prst="rect">
            <a:avLst/>
          </a:prstGeom>
        </p:spPr>
        <p:txBody>
          <a:bodyPr vert="horz" lIns="25200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</a:p>
          <a:p>
            <a:pPr lvl="5"/>
            <a:r>
              <a:rPr lang="sv-SE" dirty="0" smtClean="0"/>
              <a:t>Nivå sex</a:t>
            </a:r>
          </a:p>
          <a:p>
            <a:pPr lvl="6"/>
            <a:r>
              <a:rPr lang="sv-SE" dirty="0" smtClean="0"/>
              <a:t>Nivå sju</a:t>
            </a:r>
          </a:p>
          <a:p>
            <a:pPr lvl="7"/>
            <a:r>
              <a:rPr lang="sv-SE" dirty="0" smtClean="0"/>
              <a:t>Nivå åtta</a:t>
            </a:r>
          </a:p>
          <a:p>
            <a:pPr lvl="8"/>
            <a:r>
              <a:rPr lang="sv-SE" dirty="0" smtClean="0"/>
              <a:t> Nivå nio</a:t>
            </a:r>
          </a:p>
          <a:p>
            <a:pPr lvl="8"/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972000" y="6588000"/>
            <a:ext cx="2133600" cy="3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8A4992F-16AC-40F4-B082-27C5494243F2}" type="datetime1">
              <a:rPr lang="sv-SE" smtClean="0">
                <a:solidFill>
                  <a:srgbClr val="004A99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2015-10-27</a:t>
            </a:fld>
            <a:endParaRPr lang="sv-SE">
              <a:solidFill>
                <a:srgbClr val="004A99"/>
              </a:solidFill>
              <a:latin typeface="Arial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32000" y="6588000"/>
            <a:ext cx="2898000" cy="3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4A99"/>
              </a:solidFill>
              <a:latin typeface="Arial"/>
            </a:endParaRPr>
          </a:p>
        </p:txBody>
      </p:sp>
      <p:pic>
        <p:nvPicPr>
          <p:cNvPr id="9" name="Picture 2" descr="liten logg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35875" y="6567488"/>
            <a:ext cx="1311275" cy="238125"/>
          </a:xfrm>
          <a:prstGeom prst="rect">
            <a:avLst/>
          </a:prstGeom>
          <a:noFill/>
        </p:spPr>
      </p:pic>
      <p:sp>
        <p:nvSpPr>
          <p:cNvPr id="11" name="Platshållare för bildnummer 10"/>
          <p:cNvSpPr>
            <a:spLocks noGrp="1"/>
          </p:cNvSpPr>
          <p:nvPr>
            <p:ph type="sldNum" sz="quarter" idx="4"/>
          </p:nvPr>
        </p:nvSpPr>
        <p:spPr>
          <a:xfrm>
            <a:off x="216000" y="6588000"/>
            <a:ext cx="514800" cy="288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4CEF55F-E944-4252-B560-9757B29A9C4A}" type="slidenum">
              <a:rPr lang="sv-SE" smtClean="0">
                <a:solidFill>
                  <a:srgbClr val="004A99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>
              <a:solidFill>
                <a:srgbClr val="004A99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5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125000"/>
        </a:lnSpc>
        <a:spcBef>
          <a:spcPts val="4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39750" indent="-182563" algn="l" defTabSz="914400" rtl="0" eaLnBrk="1" latinLnBrk="0" hangingPunct="1">
        <a:lnSpc>
          <a:spcPct val="125000"/>
        </a:lnSpc>
        <a:spcBef>
          <a:spcPts val="4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895350" indent="-182563" algn="l" defTabSz="914400" rtl="0" eaLnBrk="1" latinLnBrk="0" hangingPunct="1">
        <a:lnSpc>
          <a:spcPct val="125000"/>
        </a:lnSpc>
        <a:spcBef>
          <a:spcPts val="4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252538" indent="-173038" algn="l" defTabSz="914400" rtl="0" eaLnBrk="1" latinLnBrk="0" hangingPunct="1">
        <a:lnSpc>
          <a:spcPct val="125000"/>
        </a:lnSpc>
        <a:spcBef>
          <a:spcPts val="4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619250" indent="-184150" algn="l" defTabSz="914400" rtl="0" eaLnBrk="1" latinLnBrk="0" hangingPunct="1">
        <a:lnSpc>
          <a:spcPct val="125000"/>
        </a:lnSpc>
        <a:spcBef>
          <a:spcPts val="4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974850" indent="-182563" algn="l" defTabSz="914400" rtl="0" eaLnBrk="1" latinLnBrk="0" hangingPunct="1">
        <a:lnSpc>
          <a:spcPct val="125000"/>
        </a:lnSpc>
        <a:spcBef>
          <a:spcPts val="4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332038" indent="-182563" algn="l" defTabSz="914400" rtl="0" eaLnBrk="1" latinLnBrk="0" hangingPunct="1">
        <a:lnSpc>
          <a:spcPct val="125000"/>
        </a:lnSpc>
        <a:spcBef>
          <a:spcPts val="4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687638" indent="-173038" algn="l" defTabSz="914400" rtl="0" eaLnBrk="1" latinLnBrk="0" hangingPunct="1">
        <a:lnSpc>
          <a:spcPct val="125000"/>
        </a:lnSpc>
        <a:spcBef>
          <a:spcPts val="4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054350" indent="-182563" algn="l" defTabSz="914400" rtl="0" eaLnBrk="1" latinLnBrk="0" hangingPunct="1">
        <a:lnSpc>
          <a:spcPct val="125000"/>
        </a:lnSpc>
        <a:spcBef>
          <a:spcPts val="4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topp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10800" y="-10800"/>
            <a:ext cx="9162000" cy="372092"/>
          </a:xfrm>
          <a:prstGeom prst="rect">
            <a:avLst/>
          </a:prstGeom>
        </p:spPr>
      </p:pic>
      <p:pic>
        <p:nvPicPr>
          <p:cNvPr id="8" name="Bildobjekt 7" descr="grå_skugg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7" y="334800"/>
            <a:ext cx="9143245" cy="36573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0" y="475200"/>
            <a:ext cx="9147600" cy="748800"/>
          </a:xfrm>
          <a:prstGeom prst="rect">
            <a:avLst/>
          </a:prstGeom>
        </p:spPr>
        <p:txBody>
          <a:bodyPr vert="horz" lIns="25200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0" y="1224000"/>
            <a:ext cx="9147600" cy="4827600"/>
          </a:xfrm>
          <a:prstGeom prst="rect">
            <a:avLst/>
          </a:prstGeom>
        </p:spPr>
        <p:txBody>
          <a:bodyPr vert="horz" lIns="25200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</a:p>
          <a:p>
            <a:pPr lvl="5"/>
            <a:r>
              <a:rPr lang="sv-SE" dirty="0" smtClean="0"/>
              <a:t>Nivå sex</a:t>
            </a:r>
          </a:p>
          <a:p>
            <a:pPr lvl="6"/>
            <a:r>
              <a:rPr lang="sv-SE" dirty="0" smtClean="0"/>
              <a:t>Nivå sju</a:t>
            </a:r>
          </a:p>
          <a:p>
            <a:pPr lvl="7"/>
            <a:r>
              <a:rPr lang="sv-SE" dirty="0" smtClean="0"/>
              <a:t>Nivå åtta</a:t>
            </a:r>
          </a:p>
          <a:p>
            <a:pPr lvl="8"/>
            <a:r>
              <a:rPr lang="sv-SE" dirty="0" smtClean="0"/>
              <a:t> Nivå nio</a:t>
            </a:r>
          </a:p>
          <a:p>
            <a:pPr lvl="8"/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972000" y="6588000"/>
            <a:ext cx="2133600" cy="3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8A4992F-16AC-40F4-B082-27C5494243F2}" type="datetime1">
              <a:rPr lang="sv-SE" smtClean="0">
                <a:solidFill>
                  <a:srgbClr val="004A99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2015-10-27</a:t>
            </a:fld>
            <a:endParaRPr lang="sv-SE">
              <a:solidFill>
                <a:srgbClr val="004A99"/>
              </a:solidFill>
              <a:latin typeface="Arial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32000" y="6588000"/>
            <a:ext cx="2898000" cy="3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4A99"/>
              </a:solidFill>
              <a:latin typeface="Arial"/>
            </a:endParaRPr>
          </a:p>
        </p:txBody>
      </p:sp>
      <p:pic>
        <p:nvPicPr>
          <p:cNvPr id="9" name="Picture 2" descr="liten logg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35875" y="6567488"/>
            <a:ext cx="1311275" cy="238125"/>
          </a:xfrm>
          <a:prstGeom prst="rect">
            <a:avLst/>
          </a:prstGeom>
          <a:noFill/>
        </p:spPr>
      </p:pic>
      <p:sp>
        <p:nvSpPr>
          <p:cNvPr id="11" name="Platshållare för bildnummer 10"/>
          <p:cNvSpPr>
            <a:spLocks noGrp="1"/>
          </p:cNvSpPr>
          <p:nvPr>
            <p:ph type="sldNum" sz="quarter" idx="4"/>
          </p:nvPr>
        </p:nvSpPr>
        <p:spPr>
          <a:xfrm>
            <a:off x="216000" y="6588000"/>
            <a:ext cx="514800" cy="288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4CEF55F-E944-4252-B560-9757B29A9C4A}" type="slidenum">
              <a:rPr lang="sv-SE" smtClean="0">
                <a:solidFill>
                  <a:srgbClr val="004A99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>
              <a:solidFill>
                <a:srgbClr val="004A99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5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125000"/>
        </a:lnSpc>
        <a:spcBef>
          <a:spcPts val="4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39750" indent="-182563" algn="l" defTabSz="914400" rtl="0" eaLnBrk="1" latinLnBrk="0" hangingPunct="1">
        <a:lnSpc>
          <a:spcPct val="125000"/>
        </a:lnSpc>
        <a:spcBef>
          <a:spcPts val="4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895350" indent="-182563" algn="l" defTabSz="914400" rtl="0" eaLnBrk="1" latinLnBrk="0" hangingPunct="1">
        <a:lnSpc>
          <a:spcPct val="125000"/>
        </a:lnSpc>
        <a:spcBef>
          <a:spcPts val="4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252538" indent="-173038" algn="l" defTabSz="914400" rtl="0" eaLnBrk="1" latinLnBrk="0" hangingPunct="1">
        <a:lnSpc>
          <a:spcPct val="125000"/>
        </a:lnSpc>
        <a:spcBef>
          <a:spcPts val="4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619250" indent="-184150" algn="l" defTabSz="914400" rtl="0" eaLnBrk="1" latinLnBrk="0" hangingPunct="1">
        <a:lnSpc>
          <a:spcPct val="125000"/>
        </a:lnSpc>
        <a:spcBef>
          <a:spcPts val="4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974850" indent="-182563" algn="l" defTabSz="914400" rtl="0" eaLnBrk="1" latinLnBrk="0" hangingPunct="1">
        <a:lnSpc>
          <a:spcPct val="125000"/>
        </a:lnSpc>
        <a:spcBef>
          <a:spcPts val="4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332038" indent="-182563" algn="l" defTabSz="914400" rtl="0" eaLnBrk="1" latinLnBrk="0" hangingPunct="1">
        <a:lnSpc>
          <a:spcPct val="125000"/>
        </a:lnSpc>
        <a:spcBef>
          <a:spcPts val="4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687638" indent="-173038" algn="l" defTabSz="914400" rtl="0" eaLnBrk="1" latinLnBrk="0" hangingPunct="1">
        <a:lnSpc>
          <a:spcPct val="125000"/>
        </a:lnSpc>
        <a:spcBef>
          <a:spcPts val="4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054350" indent="-182563" algn="l" defTabSz="914400" rtl="0" eaLnBrk="1" latinLnBrk="0" hangingPunct="1">
        <a:lnSpc>
          <a:spcPct val="125000"/>
        </a:lnSpc>
        <a:spcBef>
          <a:spcPts val="4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8276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5900" y="6548438"/>
            <a:ext cx="5143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smtClean="0"/>
            </a:lvl1pPr>
          </a:lstStyle>
          <a:p>
            <a:pPr>
              <a:defRPr/>
            </a:pPr>
            <a:fld id="{D76AFD2B-BF9D-4FC9-8623-06D615174ED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2700" y="-12700"/>
            <a:ext cx="91567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35875" y="6567488"/>
            <a:ext cx="1298575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3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3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3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39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EA5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EA5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EA5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EA5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005EA5"/>
        </a:buClr>
        <a:buChar char="•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005EA5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005EA5"/>
        </a:buClr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005EA5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5EA5"/>
        </a:buClr>
        <a:buChar char="•"/>
        <a:defRPr sz="1600">
          <a:solidFill>
            <a:srgbClr val="005EA5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5EA5"/>
        </a:buClr>
        <a:buChar char="•"/>
        <a:defRPr sz="1600">
          <a:solidFill>
            <a:srgbClr val="005EA5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5EA5"/>
        </a:buClr>
        <a:buChar char="•"/>
        <a:defRPr sz="1600">
          <a:solidFill>
            <a:srgbClr val="005EA5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5EA5"/>
        </a:buClr>
        <a:buChar char="•"/>
        <a:defRPr sz="1600">
          <a:solidFill>
            <a:srgbClr val="005EA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2.vml"/><Relationship Id="rId4" Type="http://schemas.openxmlformats.org/officeDocument/2006/relationships/oleObject" Target="file:///\\shbmain.shb.biz\data\London\Resources\Presentation%20Slides\1.%20UK%20WIP\Branch%20graph%20for%20IR%20presentations.xlsx!Sheet2!%5bBranch%20graph%20for%20IR%20presentations.xlsx%5dSheet2%20Chart%20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3.vml"/><Relationship Id="rId4" Type="http://schemas.openxmlformats.org/officeDocument/2006/relationships/oleObject" Target="file:///\\shbmain\data\Stockholm\CE\CE\CEI%20Investor%20Relations\9.%20Statistik\Aktiekurser\EURO%20STOXX%20TR.xlsm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9.jpeg"/><Relationship Id="rId4" Type="http://schemas.openxmlformats.org/officeDocument/2006/relationships/image" Target="../media/image17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/>
        </p:nvGrpSpPr>
        <p:grpSpPr>
          <a:xfrm>
            <a:off x="4733920" y="1695456"/>
            <a:ext cx="4176464" cy="3481200"/>
            <a:chOff x="4572000" y="1675992"/>
            <a:chExt cx="4176464" cy="3481200"/>
          </a:xfrm>
        </p:grpSpPr>
        <p:pic>
          <p:nvPicPr>
            <p:cNvPr id="12" name="Picture 29" descr="G:\CE\CEI Investor Relations\IR-avd arbetsdokument\Foto kontor mm\High Wycombe tudor house - picture.JPG"/>
            <p:cNvPicPr>
              <a:picLocks noChangeAspect="1" noChangeArrowheads="1"/>
            </p:cNvPicPr>
            <p:nvPr/>
          </p:nvPicPr>
          <p:blipFill>
            <a:blip r:embed="rId2" cstate="screen">
              <a:lum bright="4000"/>
            </a:blip>
            <a:srcRect r="-1008"/>
            <a:stretch>
              <a:fillRect/>
            </a:stretch>
          </p:blipFill>
          <p:spPr bwMode="auto">
            <a:xfrm>
              <a:off x="4572000" y="1675992"/>
              <a:ext cx="4176464" cy="34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Oval 9"/>
            <p:cNvSpPr/>
            <p:nvPr/>
          </p:nvSpPr>
          <p:spPr bwMode="auto">
            <a:xfrm>
              <a:off x="4619672" y="2523375"/>
              <a:ext cx="916538" cy="918031"/>
            </a:xfrm>
            <a:prstGeom prst="ellipse">
              <a:avLst/>
            </a:prstGeom>
            <a:solidFill>
              <a:srgbClr val="004A99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4" name="Oval 10"/>
            <p:cNvSpPr/>
            <p:nvPr/>
          </p:nvSpPr>
          <p:spPr bwMode="auto">
            <a:xfrm>
              <a:off x="7764429" y="2520383"/>
              <a:ext cx="918402" cy="916258"/>
            </a:xfrm>
            <a:prstGeom prst="ellipse">
              <a:avLst/>
            </a:prstGeom>
            <a:solidFill>
              <a:srgbClr val="004A99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srgbClr val="FFFFFF"/>
                </a:solidFill>
              </a:endParaRPr>
            </a:p>
          </p:txBody>
        </p:sp>
        <p:sp>
          <p:nvSpPr>
            <p:cNvPr id="15" name="Oval 11"/>
            <p:cNvSpPr/>
            <p:nvPr/>
          </p:nvSpPr>
          <p:spPr bwMode="auto">
            <a:xfrm>
              <a:off x="5619677" y="1953837"/>
              <a:ext cx="950455" cy="946764"/>
            </a:xfrm>
            <a:prstGeom prst="ellipse">
              <a:avLst/>
            </a:prstGeom>
            <a:solidFill>
              <a:srgbClr val="004A99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srgbClr val="FFFFFF"/>
                </a:solidFill>
              </a:endParaRPr>
            </a:p>
          </p:txBody>
        </p:sp>
        <p:sp>
          <p:nvSpPr>
            <p:cNvPr id="16" name="Oval 12"/>
            <p:cNvSpPr/>
            <p:nvPr/>
          </p:nvSpPr>
          <p:spPr bwMode="auto">
            <a:xfrm>
              <a:off x="6886322" y="1967846"/>
              <a:ext cx="916538" cy="918031"/>
            </a:xfrm>
            <a:prstGeom prst="ellipse">
              <a:avLst/>
            </a:prstGeom>
            <a:solidFill>
              <a:srgbClr val="004A99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srgbClr val="FFFFFF"/>
                </a:solidFill>
              </a:endParaRPr>
            </a:p>
          </p:txBody>
        </p:sp>
        <p:grpSp>
          <p:nvGrpSpPr>
            <p:cNvPr id="3" name="Group 33"/>
            <p:cNvGrpSpPr>
              <a:grpSpLocks/>
            </p:cNvGrpSpPr>
            <p:nvPr/>
          </p:nvGrpSpPr>
          <p:grpSpPr bwMode="auto">
            <a:xfrm>
              <a:off x="5840175" y="3108399"/>
              <a:ext cx="1751185" cy="1755775"/>
              <a:chOff x="3533438" y="2806700"/>
              <a:chExt cx="2338386" cy="2387600"/>
            </a:xfrm>
          </p:grpSpPr>
          <p:sp>
            <p:nvSpPr>
              <p:cNvPr id="18" name="Trapezoid 14"/>
              <p:cNvSpPr/>
              <p:nvPr/>
            </p:nvSpPr>
            <p:spPr bwMode="auto">
              <a:xfrm>
                <a:off x="3533438" y="4139830"/>
                <a:ext cx="2338386" cy="1054470"/>
              </a:xfrm>
              <a:prstGeom prst="trapezoid">
                <a:avLst>
                  <a:gd name="adj" fmla="val 48169"/>
                </a:avLst>
              </a:prstGeom>
              <a:solidFill>
                <a:srgbClr val="8F8778">
                  <a:alpha val="80000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Trapezoid 15"/>
              <p:cNvSpPr/>
              <p:nvPr/>
            </p:nvSpPr>
            <p:spPr bwMode="auto">
              <a:xfrm>
                <a:off x="4066881" y="2806700"/>
                <a:ext cx="1305219" cy="1319238"/>
              </a:xfrm>
              <a:prstGeom prst="trapezoid">
                <a:avLst>
                  <a:gd name="adj" fmla="val 50000"/>
                </a:avLst>
              </a:prstGeom>
              <a:solidFill>
                <a:srgbClr val="004A99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scene3d>
                <a:camera prst="orthographicFront"/>
                <a:lightRig rig="threePt" dir="t"/>
              </a:scene3d>
              <a:sp3d/>
            </p:spPr>
            <p:txBody>
              <a:bodyPr rot="10800000"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" name="TextBox 31"/>
              <p:cNvSpPr txBox="1">
                <a:spLocks noChangeArrowheads="1"/>
              </p:cNvSpPr>
              <p:nvPr/>
            </p:nvSpPr>
            <p:spPr bwMode="auto">
              <a:xfrm>
                <a:off x="4197350" y="3435678"/>
                <a:ext cx="1066800" cy="494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sv-SE" sz="1400" dirty="0" err="1">
                    <a:solidFill>
                      <a:prstClr val="white"/>
                    </a:solidFill>
                    <a:latin typeface="Arial"/>
                  </a:rPr>
                  <a:t>SHB’s</a:t>
                </a:r>
                <a:r>
                  <a:rPr lang="sv-SE" sz="1400" dirty="0">
                    <a:solidFill>
                      <a:prstClr val="white"/>
                    </a:solidFill>
                    <a:latin typeface="Arial"/>
                  </a:rPr>
                  <a:t> market</a:t>
                </a:r>
              </a:p>
            </p:txBody>
          </p:sp>
        </p:grpSp>
      </p:grp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5845085" y="2224328"/>
            <a:ext cx="82799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100" dirty="0">
                <a:solidFill>
                  <a:prstClr val="white"/>
                </a:solidFill>
                <a:latin typeface="Arial"/>
              </a:rPr>
              <a:t>Low credit risks</a:t>
            </a: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7082088" y="2332066"/>
            <a:ext cx="82799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100" dirty="0">
                <a:solidFill>
                  <a:prstClr val="white"/>
                </a:solidFill>
                <a:latin typeface="Arial"/>
              </a:rPr>
              <a:t>Low costs</a:t>
            </a: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4723760" y="2728384"/>
            <a:ext cx="10801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100" dirty="0" smtClean="0">
                <a:solidFill>
                  <a:prstClr val="white"/>
                </a:solidFill>
                <a:latin typeface="Arial"/>
              </a:rPr>
              <a:t>Local responsibility</a:t>
            </a:r>
            <a:endParaRPr lang="en-GB" sz="11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7953878" y="2775576"/>
            <a:ext cx="9447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100" dirty="0">
                <a:solidFill>
                  <a:prstClr val="white"/>
                </a:solidFill>
                <a:latin typeface="Arial"/>
              </a:rPr>
              <a:t>Satisfied customers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0" y="1628800"/>
            <a:ext cx="4716016" cy="3456384"/>
          </a:xfrm>
          <a:prstGeom prst="rect">
            <a:avLst/>
          </a:prstGeom>
        </p:spPr>
        <p:txBody>
          <a:bodyPr vert="horz" lIns="252000" tIns="45720" rIns="91440" bIns="45720" rtlCol="0"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3200" dirty="0" smtClean="0">
                <a:solidFill>
                  <a:prstClr val="white"/>
                </a:solidFill>
                <a:latin typeface="Arial"/>
              </a:rPr>
              <a:t>Handelsbanken UK</a:t>
            </a:r>
            <a:r>
              <a:rPr lang="en-GB" sz="2800" dirty="0" smtClean="0">
                <a:solidFill>
                  <a:prstClr val="white"/>
                </a:solidFill>
                <a:latin typeface="Arial"/>
              </a:rPr>
              <a:t/>
            </a:r>
            <a:br>
              <a:rPr lang="en-GB" sz="2800" dirty="0" smtClean="0">
                <a:solidFill>
                  <a:prstClr val="white"/>
                </a:solidFill>
                <a:latin typeface="Arial"/>
              </a:rPr>
            </a:br>
            <a:r>
              <a:rPr lang="en-GB" sz="1200" dirty="0" smtClean="0">
                <a:solidFill>
                  <a:prstClr val="white"/>
                </a:solidFill>
                <a:latin typeface="Arial"/>
              </a:rPr>
              <a:t/>
            </a:r>
            <a:br>
              <a:rPr lang="en-GB" sz="1200" dirty="0" smtClean="0">
                <a:solidFill>
                  <a:prstClr val="white"/>
                </a:solidFill>
                <a:latin typeface="Arial"/>
              </a:rPr>
            </a:br>
            <a:r>
              <a:rPr lang="en-GB" sz="1200" dirty="0" smtClean="0">
                <a:solidFill>
                  <a:prstClr val="white"/>
                </a:solidFill>
                <a:latin typeface="Arial"/>
              </a:rPr>
              <a:t/>
            </a:r>
            <a:br>
              <a:rPr lang="en-GB" sz="1200" dirty="0" smtClean="0">
                <a:solidFill>
                  <a:prstClr val="white"/>
                </a:solidFill>
                <a:latin typeface="Arial"/>
              </a:rPr>
            </a:br>
            <a:r>
              <a:rPr lang="en-GB" sz="2000" dirty="0" smtClean="0">
                <a:solidFill>
                  <a:prstClr val="white"/>
                </a:solidFill>
                <a:latin typeface="Arial"/>
              </a:rPr>
              <a:t>Presentation to Beyond Budgeting conference</a:t>
            </a:r>
            <a:br>
              <a:rPr lang="en-GB" sz="2000" dirty="0" smtClean="0">
                <a:solidFill>
                  <a:prstClr val="white"/>
                </a:solidFill>
                <a:latin typeface="Arial"/>
              </a:rPr>
            </a:br>
            <a:r>
              <a:rPr lang="en-GB" sz="2000" dirty="0" smtClean="0">
                <a:solidFill>
                  <a:prstClr val="white"/>
                </a:solidFill>
                <a:latin typeface="Arial"/>
              </a:rPr>
              <a:t/>
            </a:r>
            <a:br>
              <a:rPr lang="en-GB" sz="2000" dirty="0" smtClean="0">
                <a:solidFill>
                  <a:prstClr val="white"/>
                </a:solidFill>
                <a:latin typeface="Arial"/>
              </a:rPr>
            </a:br>
            <a:r>
              <a:rPr lang="en-GB" sz="2000" dirty="0" smtClean="0">
                <a:solidFill>
                  <a:prstClr val="white"/>
                </a:solidFill>
                <a:latin typeface="Arial"/>
              </a:rPr>
              <a:t/>
            </a:r>
            <a:br>
              <a:rPr lang="en-GB" sz="2000" dirty="0" smtClean="0">
                <a:solidFill>
                  <a:prstClr val="white"/>
                </a:solidFill>
                <a:latin typeface="Arial"/>
              </a:rPr>
            </a:br>
            <a:r>
              <a:rPr lang="en-US" sz="1600" dirty="0" smtClean="0">
                <a:solidFill>
                  <a:prstClr val="white"/>
                </a:solidFill>
                <a:latin typeface="Arial"/>
              </a:rPr>
              <a:t>Andy </a:t>
            </a:r>
            <a:r>
              <a:rPr lang="en-US" sz="1600" dirty="0" err="1" smtClean="0">
                <a:solidFill>
                  <a:prstClr val="white"/>
                </a:solidFill>
                <a:latin typeface="Arial"/>
              </a:rPr>
              <a:t>Copsey</a:t>
            </a:r>
            <a:r>
              <a:rPr lang="en-US" sz="1600" dirty="0" smtClean="0">
                <a:solidFill>
                  <a:prstClr val="white"/>
                </a:solidFill>
                <a:latin typeface="Arial"/>
              </a:rPr>
              <a:t>, COO 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500" dirty="0" smtClean="0"/>
              <a:t>Handelsbanken in the UK – recent history</a:t>
            </a:r>
            <a:endParaRPr lang="en-GB" sz="2500" dirty="0">
              <a:solidFill>
                <a:srgbClr val="FF0000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CEF55F-E944-4252-B560-9757B29A9C4A}" type="slidenum">
              <a:rPr lang="en-GB" smtClean="0">
                <a:solidFill>
                  <a:srgbClr val="000000"/>
                </a:solidFill>
              </a:rPr>
              <a:pPr/>
              <a:t>10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0" name="TextBox 8"/>
          <p:cNvSpPr txBox="1">
            <a:spLocks noChangeArrowheads="1"/>
          </p:cNvSpPr>
          <p:nvPr/>
        </p:nvSpPr>
        <p:spPr bwMode="auto">
          <a:xfrm>
            <a:off x="555920" y="1313522"/>
            <a:ext cx="8048528" cy="38728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prstClr val="white"/>
                </a:solidFill>
                <a:latin typeface="Arial"/>
              </a:rPr>
              <a:t>Handelsbanken has been in the UK since 1982, designating it a home market in 2002</a:t>
            </a:r>
          </a:p>
        </p:txBody>
      </p:sp>
      <p:graphicFrame>
        <p:nvGraphicFramePr>
          <p:cNvPr id="101377" name="Object 1"/>
          <p:cNvGraphicFramePr>
            <a:graphicFrameLocks/>
          </p:cNvGraphicFramePr>
          <p:nvPr/>
        </p:nvGraphicFramePr>
        <p:xfrm>
          <a:off x="64392" y="2687724"/>
          <a:ext cx="8828088" cy="3657600"/>
        </p:xfrm>
        <a:graphic>
          <a:graphicData uri="http://schemas.openxmlformats.org/presentationml/2006/ole">
            <p:oleObj spid="_x0000_s263170" name="Worksheet" r:id="rId4" imgW="12353841" imgH="4886256" progId="Excel.Sheet.8">
              <p:link/>
            </p:oleObj>
          </a:graphicData>
        </a:graphic>
      </p:graphicFrame>
      <p:sp>
        <p:nvSpPr>
          <p:cNvPr id="11" name="TextBox 1"/>
          <p:cNvSpPr txBox="1"/>
          <p:nvPr/>
        </p:nvSpPr>
        <p:spPr>
          <a:xfrm>
            <a:off x="3536185" y="3593946"/>
            <a:ext cx="1539871" cy="627142"/>
          </a:xfrm>
          <a:prstGeom prst="rect">
            <a:avLst/>
          </a:prstGeom>
          <a:noFill/>
          <a:ln w="12700"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sv-SE" b="1" dirty="0" smtClean="0">
                <a:solidFill>
                  <a:srgbClr val="000000"/>
                </a:solidFill>
              </a:rPr>
              <a:t>2008</a:t>
            </a:r>
            <a:r>
              <a:rPr lang="sv-SE" dirty="0" smtClean="0">
                <a:solidFill>
                  <a:srgbClr val="000000"/>
                </a:solidFill>
              </a:rPr>
              <a:t/>
            </a:r>
            <a:br>
              <a:rPr lang="sv-SE" dirty="0" smtClean="0">
                <a:solidFill>
                  <a:srgbClr val="000000"/>
                </a:solidFill>
              </a:rPr>
            </a:br>
            <a:r>
              <a:rPr lang="sv-SE" dirty="0" smtClean="0">
                <a:solidFill>
                  <a:srgbClr val="000000"/>
                </a:solidFill>
              </a:rPr>
              <a:t>2nd UK Regional Bank </a:t>
            </a:r>
            <a:r>
              <a:rPr lang="sv-SE" dirty="0" err="1" smtClean="0">
                <a:solidFill>
                  <a:srgbClr val="000000"/>
                </a:solidFill>
              </a:rPr>
              <a:t>created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3" name="TextBox 2"/>
          <p:cNvSpPr txBox="1"/>
          <p:nvPr/>
        </p:nvSpPr>
        <p:spPr>
          <a:xfrm>
            <a:off x="563596" y="4313982"/>
            <a:ext cx="1200092" cy="627186"/>
          </a:xfrm>
          <a:prstGeom prst="rect">
            <a:avLst/>
          </a:prstGeom>
          <a:noFill/>
          <a:ln w="12700"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sv-SE" b="1" dirty="0" smtClean="0">
                <a:solidFill>
                  <a:srgbClr val="000000"/>
                </a:solidFill>
              </a:rPr>
              <a:t>1 </a:t>
            </a:r>
            <a:r>
              <a:rPr lang="sv-SE" b="1" dirty="0" err="1" smtClean="0">
                <a:solidFill>
                  <a:srgbClr val="000000"/>
                </a:solidFill>
              </a:rPr>
              <a:t>July</a:t>
            </a:r>
            <a:r>
              <a:rPr lang="sv-SE" b="1" dirty="0" smtClean="0">
                <a:solidFill>
                  <a:srgbClr val="000000"/>
                </a:solidFill>
              </a:rPr>
              <a:t> 2002</a:t>
            </a:r>
            <a:r>
              <a:rPr lang="sv-SE" dirty="0" smtClean="0">
                <a:solidFill>
                  <a:srgbClr val="000000"/>
                </a:solidFill>
              </a:rPr>
              <a:t/>
            </a:r>
            <a:br>
              <a:rPr lang="sv-SE" dirty="0" smtClean="0">
                <a:solidFill>
                  <a:srgbClr val="000000"/>
                </a:solidFill>
              </a:rPr>
            </a:br>
            <a:r>
              <a:rPr lang="sv-SE" dirty="0" smtClean="0">
                <a:solidFill>
                  <a:srgbClr val="000000"/>
                </a:solidFill>
              </a:rPr>
              <a:t>UK </a:t>
            </a:r>
            <a:r>
              <a:rPr lang="sv-SE" dirty="0" err="1" smtClean="0">
                <a:solidFill>
                  <a:srgbClr val="000000"/>
                </a:solidFill>
              </a:rPr>
              <a:t>became</a:t>
            </a:r>
            <a:r>
              <a:rPr lang="sv-SE" dirty="0" smtClean="0">
                <a:solidFill>
                  <a:srgbClr val="000000"/>
                </a:solidFill>
              </a:rPr>
              <a:t> a Regional Bank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" name="Straight Arrow Connector 13"/>
          <p:cNvSpPr/>
          <p:nvPr/>
        </p:nvSpPr>
        <p:spPr>
          <a:xfrm>
            <a:off x="4283968" y="4288399"/>
            <a:ext cx="0" cy="940801"/>
          </a:xfrm>
          <a:prstGeom prst="straightConnector1">
            <a:avLst/>
          </a:prstGeom>
          <a:noFill/>
          <a:ln w="19050" cap="flat" cmpd="sng" algn="ctr">
            <a:solidFill>
              <a:srgbClr val="002745"/>
            </a:solidFill>
            <a:prstDash val="solid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Straight Arrow Connector 14"/>
          <p:cNvSpPr/>
          <p:nvPr/>
        </p:nvSpPr>
        <p:spPr>
          <a:xfrm>
            <a:off x="1043608" y="4869160"/>
            <a:ext cx="0" cy="940845"/>
          </a:xfrm>
          <a:prstGeom prst="straightConnector1">
            <a:avLst/>
          </a:prstGeom>
          <a:noFill/>
          <a:ln w="19050" cap="flat" cmpd="sng" algn="ctr">
            <a:solidFill>
              <a:srgbClr val="002745"/>
            </a:solidFill>
            <a:prstDash val="solid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6552220" y="2508750"/>
            <a:ext cx="1319866" cy="596214"/>
          </a:xfrm>
          <a:prstGeom prst="rect">
            <a:avLst/>
          </a:prstGeom>
          <a:noFill/>
          <a:ln w="12700"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sv-SE" b="1" dirty="0" err="1" smtClean="0">
                <a:solidFill>
                  <a:srgbClr val="000000"/>
                </a:solidFill>
              </a:rPr>
              <a:t>January</a:t>
            </a:r>
            <a:r>
              <a:rPr lang="sv-SE" b="1" dirty="0" smtClean="0">
                <a:solidFill>
                  <a:srgbClr val="000000"/>
                </a:solidFill>
              </a:rPr>
              <a:t> 2013</a:t>
            </a:r>
            <a:r>
              <a:rPr lang="sv-SE" dirty="0" smtClean="0">
                <a:solidFill>
                  <a:srgbClr val="000000"/>
                </a:solidFill>
              </a:rPr>
              <a:t/>
            </a:r>
            <a:br>
              <a:rPr lang="sv-SE" dirty="0" smtClean="0">
                <a:solidFill>
                  <a:srgbClr val="000000"/>
                </a:solidFill>
              </a:rPr>
            </a:br>
            <a:r>
              <a:rPr lang="sv-SE" dirty="0" smtClean="0">
                <a:solidFill>
                  <a:srgbClr val="000000"/>
                </a:solidFill>
              </a:rPr>
              <a:t>4th UK Regional Bank </a:t>
            </a:r>
            <a:r>
              <a:rPr lang="sv-SE" dirty="0" err="1" smtClean="0">
                <a:solidFill>
                  <a:srgbClr val="000000"/>
                </a:solidFill>
              </a:rPr>
              <a:t>created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7" name="Rak pil 11"/>
          <p:cNvSpPr/>
          <p:nvPr/>
        </p:nvSpPr>
        <p:spPr bwMode="auto">
          <a:xfrm rot="-540000" flipH="1">
            <a:off x="7121528" y="3153933"/>
            <a:ext cx="140840" cy="845318"/>
          </a:xfrm>
          <a:prstGeom prst="straightConnector1">
            <a:avLst/>
          </a:prstGeom>
          <a:solidFill>
            <a:srgbClr val="BBE0E3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5400092" y="3264834"/>
            <a:ext cx="1319866" cy="596214"/>
          </a:xfrm>
          <a:prstGeom prst="rect">
            <a:avLst/>
          </a:prstGeom>
          <a:noFill/>
          <a:ln w="12700"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sv-SE" b="1" dirty="0" err="1" smtClean="0">
                <a:solidFill>
                  <a:srgbClr val="000000"/>
                </a:solidFill>
              </a:rPr>
              <a:t>January</a:t>
            </a:r>
            <a:r>
              <a:rPr lang="sv-SE" b="1" dirty="0" smtClean="0">
                <a:solidFill>
                  <a:srgbClr val="000000"/>
                </a:solidFill>
              </a:rPr>
              <a:t> 2011</a:t>
            </a:r>
            <a:r>
              <a:rPr lang="sv-SE" dirty="0" smtClean="0">
                <a:solidFill>
                  <a:srgbClr val="000000"/>
                </a:solidFill>
              </a:rPr>
              <a:t/>
            </a:r>
            <a:br>
              <a:rPr lang="sv-SE" dirty="0" smtClean="0">
                <a:solidFill>
                  <a:srgbClr val="000000"/>
                </a:solidFill>
              </a:rPr>
            </a:br>
            <a:r>
              <a:rPr lang="sv-SE" dirty="0" smtClean="0">
                <a:solidFill>
                  <a:srgbClr val="000000"/>
                </a:solidFill>
              </a:rPr>
              <a:t>3rd UK Regional Bank </a:t>
            </a:r>
            <a:r>
              <a:rPr lang="sv-SE" dirty="0" err="1" smtClean="0">
                <a:solidFill>
                  <a:srgbClr val="000000"/>
                </a:solidFill>
              </a:rPr>
              <a:t>created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9" name="Rak pil 11"/>
          <p:cNvSpPr/>
          <p:nvPr/>
        </p:nvSpPr>
        <p:spPr bwMode="auto">
          <a:xfrm rot="-540000" flipH="1">
            <a:off x="5962331" y="3938239"/>
            <a:ext cx="125582" cy="753742"/>
          </a:xfrm>
          <a:prstGeom prst="straightConnector1">
            <a:avLst/>
          </a:prstGeom>
          <a:solidFill>
            <a:srgbClr val="BBE0E3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7632340" y="4473116"/>
            <a:ext cx="1428218" cy="648072"/>
          </a:xfrm>
          <a:prstGeom prst="rect">
            <a:avLst/>
          </a:prstGeom>
          <a:noFill/>
          <a:ln w="12700"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srgbClr val="000000"/>
                </a:solidFill>
              </a:rPr>
              <a:t>January 2015</a:t>
            </a:r>
            <a:br>
              <a:rPr lang="en-GB" b="1" dirty="0" smtClean="0">
                <a:solidFill>
                  <a:srgbClr val="000000"/>
                </a:solidFill>
              </a:rPr>
            </a:br>
            <a:r>
              <a:rPr lang="en-GB" dirty="0" smtClean="0">
                <a:solidFill>
                  <a:srgbClr val="000000"/>
                </a:solidFill>
              </a:rPr>
              <a:t>5th UK Regional Bank created</a:t>
            </a:r>
            <a:endParaRPr lang="en-GB" dirty="0">
              <a:solidFill>
                <a:srgbClr val="00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8352420" y="3717032"/>
            <a:ext cx="0" cy="72008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07505" y="1844824"/>
            <a:ext cx="1008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latin typeface="Arial"/>
              </a:rPr>
              <a:t>Announced branches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:\2.INTERNAL COMMS\Branch specific info\Maps\200  branches 2015 master 5 regions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4644008" y="368660"/>
            <a:ext cx="4427984" cy="626259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Our UK branch network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CEF55F-E944-4252-B560-9757B29A9C4A}" type="slidenum">
              <a:rPr lang="sv-SE" smtClean="0">
                <a:solidFill>
                  <a:srgbClr val="000000"/>
                </a:solidFill>
              </a:rPr>
              <a:pPr/>
              <a:t>11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6604084"/>
            <a:ext cx="45365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000000"/>
                </a:solidFill>
                <a:latin typeface="Arial"/>
              </a:rPr>
              <a:t>* Per 23 October 2015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5496" y="1422012"/>
            <a:ext cx="6336704" cy="517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5200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180975" indent="-180975" eaLnBrk="0" hangingPunct="0">
              <a:lnSpc>
                <a:spcPts val="2400"/>
              </a:lnSpc>
              <a:spcBef>
                <a:spcPts val="600"/>
              </a:spcBef>
              <a:buClr>
                <a:srgbClr val="004A9C"/>
              </a:buClr>
              <a:defRPr/>
            </a:pPr>
            <a:r>
              <a:rPr lang="en-GB" dirty="0" smtClean="0">
                <a:solidFill>
                  <a:srgbClr val="000000"/>
                </a:solidFill>
                <a:latin typeface="Arial"/>
              </a:rPr>
              <a:t>201* branches, including recruited managers</a:t>
            </a:r>
          </a:p>
          <a:p>
            <a:pPr marL="180975" indent="-180975" eaLnBrk="0" hangingPunct="0">
              <a:spcBef>
                <a:spcPts val="600"/>
              </a:spcBef>
              <a:buClr>
                <a:srgbClr val="004A9C"/>
              </a:buClr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000000"/>
                </a:solidFill>
                <a:latin typeface="Arial"/>
              </a:rPr>
              <a:t>19 new branches opened in 2014</a:t>
            </a:r>
          </a:p>
          <a:p>
            <a:pPr marL="180975" indent="-180975" eaLnBrk="0" hangingPunct="0">
              <a:spcBef>
                <a:spcPts val="600"/>
              </a:spcBef>
              <a:buClr>
                <a:srgbClr val="004A9C"/>
              </a:buClr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000000"/>
                </a:solidFill>
                <a:latin typeface="Arial"/>
              </a:rPr>
              <a:t>Expansion costs </a:t>
            </a:r>
            <a:r>
              <a:rPr lang="en-GB" dirty="0" smtClean="0">
                <a:solidFill>
                  <a:srgbClr val="000000"/>
                </a:solidFill>
                <a:latin typeface="Arial"/>
              </a:rPr>
              <a:t>funded </a:t>
            </a:r>
            <a:r>
              <a:rPr lang="en-GB" dirty="0" smtClean="0">
                <a:solidFill>
                  <a:srgbClr val="000000"/>
                </a:solidFill>
                <a:latin typeface="Arial"/>
              </a:rPr>
              <a:t>by UK operations</a:t>
            </a:r>
          </a:p>
          <a:p>
            <a:pPr marL="180975" indent="-180975" eaLnBrk="0" hangingPunct="0">
              <a:lnSpc>
                <a:spcPts val="2400"/>
              </a:lnSpc>
              <a:spcBef>
                <a:spcPts val="600"/>
              </a:spcBef>
              <a:buClr>
                <a:srgbClr val="004A9C"/>
              </a:buClr>
              <a:defRPr/>
            </a:pPr>
            <a:endParaRPr lang="en-GB" kern="0" dirty="0" smtClean="0">
              <a:solidFill>
                <a:srgbClr val="000000"/>
              </a:solidFill>
              <a:latin typeface="Arial"/>
            </a:endParaRPr>
          </a:p>
          <a:p>
            <a:pPr marL="180975" indent="-180975" eaLnBrk="0" hangingPunct="0">
              <a:lnSpc>
                <a:spcPts val="2400"/>
              </a:lnSpc>
              <a:spcBef>
                <a:spcPts val="600"/>
              </a:spcBef>
              <a:buClr>
                <a:srgbClr val="004A9C"/>
              </a:buClr>
              <a:defRPr/>
            </a:pPr>
            <a:r>
              <a:rPr lang="en-GB" kern="0" dirty="0" smtClean="0">
                <a:solidFill>
                  <a:srgbClr val="000000"/>
                </a:solidFill>
                <a:latin typeface="Arial"/>
              </a:rPr>
              <a:t>Year-on-year </a:t>
            </a:r>
            <a:r>
              <a:rPr lang="en-GB" kern="0" dirty="0" smtClean="0">
                <a:solidFill>
                  <a:srgbClr val="000000"/>
                </a:solidFill>
                <a:latin typeface="Arial"/>
              </a:rPr>
              <a:t>growth in </a:t>
            </a:r>
            <a:r>
              <a:rPr lang="en-GB" b="1" kern="0" dirty="0" smtClean="0">
                <a:solidFill>
                  <a:srgbClr val="004A99"/>
                </a:solidFill>
                <a:latin typeface="Arial"/>
              </a:rPr>
              <a:t>lending</a:t>
            </a:r>
            <a:r>
              <a:rPr lang="en-GB" kern="0" dirty="0" smtClean="0">
                <a:solidFill>
                  <a:srgbClr val="000000"/>
                </a:solidFill>
                <a:latin typeface="Arial"/>
              </a:rPr>
              <a:t> Q3 2015:</a:t>
            </a:r>
          </a:p>
          <a:p>
            <a:pPr marL="180975" indent="-180975" eaLnBrk="0" hangingPunct="0">
              <a:spcBef>
                <a:spcPts val="600"/>
              </a:spcBef>
              <a:buClr>
                <a:srgbClr val="004A9C"/>
              </a:buClr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000000"/>
                </a:solidFill>
                <a:latin typeface="Arial"/>
              </a:rPr>
              <a:t>UK </a:t>
            </a:r>
            <a:r>
              <a:rPr lang="en-GB" dirty="0" smtClean="0">
                <a:solidFill>
                  <a:srgbClr val="000000"/>
                </a:solidFill>
                <a:latin typeface="Arial"/>
              </a:rPr>
              <a:t>lending </a:t>
            </a:r>
            <a:r>
              <a:rPr lang="en-GB" dirty="0" smtClean="0">
                <a:solidFill>
                  <a:srgbClr val="000000"/>
                </a:solidFill>
                <a:latin typeface="Arial"/>
              </a:rPr>
              <a:t>increased by 13% to GBP 15.0bn</a:t>
            </a:r>
            <a:r>
              <a:rPr lang="en-GB" dirty="0" smtClean="0">
                <a:solidFill>
                  <a:srgbClr val="FF0000"/>
                </a:solidFill>
                <a:latin typeface="Arial"/>
              </a:rPr>
              <a:t> </a:t>
            </a:r>
            <a:endParaRPr lang="en-GB" dirty="0" smtClean="0">
              <a:solidFill>
                <a:srgbClr val="000000"/>
              </a:solidFill>
              <a:latin typeface="Arial"/>
            </a:endParaRPr>
          </a:p>
          <a:p>
            <a:pPr marL="180975" indent="-180975" eaLnBrk="0" hangingPunct="0">
              <a:spcBef>
                <a:spcPts val="600"/>
              </a:spcBef>
              <a:buClr>
                <a:srgbClr val="004A9C"/>
              </a:buClr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000000"/>
                </a:solidFill>
                <a:latin typeface="Arial"/>
              </a:rPr>
              <a:t>Household lending up 18% to GBP 4.9bn</a:t>
            </a:r>
          </a:p>
          <a:p>
            <a:pPr marL="180975" indent="-180975" eaLnBrk="0" hangingPunct="0">
              <a:spcBef>
                <a:spcPts val="600"/>
              </a:spcBef>
              <a:buClr>
                <a:srgbClr val="004A9C"/>
              </a:buClr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000000"/>
                </a:solidFill>
                <a:latin typeface="Arial"/>
              </a:rPr>
              <a:t>Corporate lending up 11% to GBP </a:t>
            </a:r>
            <a:r>
              <a:rPr lang="en-GB" dirty="0" smtClean="0">
                <a:solidFill>
                  <a:srgbClr val="000000"/>
                </a:solidFill>
                <a:latin typeface="Arial"/>
              </a:rPr>
              <a:t>10.1bn</a:t>
            </a:r>
            <a:endParaRPr lang="en-GB" dirty="0" smtClean="0">
              <a:solidFill>
                <a:srgbClr val="000000"/>
              </a:solidFill>
              <a:latin typeface="Arial"/>
            </a:endParaRPr>
          </a:p>
          <a:p>
            <a:pPr marL="180975" indent="-180975" eaLnBrk="0" hangingPunct="0">
              <a:lnSpc>
                <a:spcPts val="2400"/>
              </a:lnSpc>
              <a:spcBef>
                <a:spcPts val="600"/>
              </a:spcBef>
              <a:buClr>
                <a:srgbClr val="004A9C"/>
              </a:buClr>
              <a:defRPr/>
            </a:pPr>
            <a:endParaRPr lang="en-GB" kern="0" dirty="0" smtClean="0">
              <a:solidFill>
                <a:srgbClr val="000000"/>
              </a:solidFill>
              <a:latin typeface="Arial"/>
            </a:endParaRPr>
          </a:p>
          <a:p>
            <a:pPr marL="180975" indent="-180975" eaLnBrk="0" hangingPunct="0">
              <a:lnSpc>
                <a:spcPts val="2400"/>
              </a:lnSpc>
              <a:spcBef>
                <a:spcPts val="600"/>
              </a:spcBef>
              <a:buClr>
                <a:srgbClr val="004A9C"/>
              </a:buClr>
              <a:defRPr/>
            </a:pPr>
            <a:r>
              <a:rPr lang="en-GB" kern="0" dirty="0" smtClean="0">
                <a:solidFill>
                  <a:srgbClr val="000000"/>
                </a:solidFill>
                <a:latin typeface="Arial"/>
              </a:rPr>
              <a:t>Year-on-year </a:t>
            </a:r>
            <a:r>
              <a:rPr lang="en-GB" kern="0" dirty="0" smtClean="0">
                <a:solidFill>
                  <a:srgbClr val="000000"/>
                </a:solidFill>
                <a:latin typeface="Arial"/>
              </a:rPr>
              <a:t>growth in </a:t>
            </a:r>
            <a:r>
              <a:rPr lang="en-GB" b="1" kern="0" dirty="0" smtClean="0">
                <a:solidFill>
                  <a:srgbClr val="004A99"/>
                </a:solidFill>
                <a:latin typeface="Arial"/>
              </a:rPr>
              <a:t>deposits</a:t>
            </a:r>
            <a:r>
              <a:rPr lang="en-GB" kern="0" dirty="0" smtClean="0">
                <a:solidFill>
                  <a:srgbClr val="000000"/>
                </a:solidFill>
                <a:latin typeface="Arial"/>
              </a:rPr>
              <a:t> Q3 2015:</a:t>
            </a:r>
          </a:p>
          <a:p>
            <a:pPr marL="180975" indent="-180975" eaLnBrk="0" hangingPunct="0">
              <a:spcBef>
                <a:spcPts val="600"/>
              </a:spcBef>
              <a:buClr>
                <a:srgbClr val="004A9C"/>
              </a:buClr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000000"/>
                </a:solidFill>
                <a:latin typeface="Arial"/>
              </a:rPr>
              <a:t>UK </a:t>
            </a:r>
            <a:r>
              <a:rPr lang="en-GB" dirty="0" smtClean="0">
                <a:solidFill>
                  <a:srgbClr val="000000"/>
                </a:solidFill>
                <a:latin typeface="Arial"/>
              </a:rPr>
              <a:t>deposits </a:t>
            </a:r>
            <a:r>
              <a:rPr lang="en-GB" dirty="0" smtClean="0">
                <a:solidFill>
                  <a:srgbClr val="000000"/>
                </a:solidFill>
                <a:latin typeface="Arial"/>
              </a:rPr>
              <a:t>taken increased by 11% to GBP 8.7bn</a:t>
            </a:r>
          </a:p>
          <a:p>
            <a:pPr marL="180975" indent="-180975" eaLnBrk="0" hangingPunct="0">
              <a:spcBef>
                <a:spcPts val="600"/>
              </a:spcBef>
              <a:buClr>
                <a:srgbClr val="004A9C"/>
              </a:buClr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000000"/>
                </a:solidFill>
                <a:latin typeface="Arial"/>
              </a:rPr>
              <a:t>Household deposits up 37% to GBP 1.8bn</a:t>
            </a:r>
          </a:p>
          <a:p>
            <a:pPr marL="180975" indent="-180975" eaLnBrk="0" hangingPunct="0">
              <a:spcBef>
                <a:spcPts val="600"/>
              </a:spcBef>
              <a:buClr>
                <a:srgbClr val="004A9C"/>
              </a:buClr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000000"/>
                </a:solidFill>
                <a:latin typeface="Arial"/>
              </a:rPr>
              <a:t>Corporate deposits up 6% to GBP </a:t>
            </a:r>
            <a:r>
              <a:rPr lang="en-GB" dirty="0" smtClean="0">
                <a:solidFill>
                  <a:srgbClr val="000000"/>
                </a:solidFill>
                <a:latin typeface="Arial"/>
              </a:rPr>
              <a:t>6.8bn</a:t>
            </a:r>
            <a:endParaRPr lang="en-GB" kern="0" dirty="0" smtClean="0">
              <a:solidFill>
                <a:srgbClr val="000000"/>
              </a:solidFill>
              <a:latin typeface="Arial"/>
            </a:endParaRPr>
          </a:p>
          <a:p>
            <a:endParaRPr lang="en-GB" kern="0" dirty="0" smtClean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697144" cy="792088"/>
          </a:xfrm>
        </p:spPr>
        <p:txBody>
          <a:bodyPr/>
          <a:lstStyle/>
          <a:p>
            <a:r>
              <a:rPr lang="en-GB" dirty="0" smtClean="0"/>
              <a:t>How branches operate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90872" y="1484784"/>
            <a:ext cx="8229600" cy="5112568"/>
          </a:xfrm>
        </p:spPr>
        <p:txBody>
          <a:bodyPr>
            <a:normAutofit lnSpcReduction="10000"/>
          </a:bodyPr>
          <a:lstStyle/>
          <a:p>
            <a:pPr>
              <a:buClr>
                <a:srgbClr val="005EA5"/>
              </a:buClr>
              <a:buNone/>
            </a:pPr>
            <a:r>
              <a:rPr lang="en-GB" sz="1600" dirty="0" smtClean="0"/>
              <a:t>“</a:t>
            </a:r>
            <a:r>
              <a:rPr lang="en-GB" sz="2000" dirty="0" smtClean="0"/>
              <a:t>The Branch is the Bank”</a:t>
            </a:r>
          </a:p>
          <a:p>
            <a:pPr>
              <a:lnSpc>
                <a:spcPct val="110000"/>
              </a:lnSpc>
              <a:buClr>
                <a:srgbClr val="005EA5"/>
              </a:buClr>
              <a:buNone/>
            </a:pPr>
            <a:endParaRPr lang="en-GB" sz="900" dirty="0" smtClean="0"/>
          </a:p>
          <a:p>
            <a:pPr>
              <a:buClr>
                <a:srgbClr val="005EA5"/>
              </a:buClr>
              <a:buFont typeface="Wingdings" pitchFamily="2" charset="2"/>
              <a:buChar char="§"/>
            </a:pPr>
            <a:r>
              <a:rPr lang="en-GB" sz="2000" dirty="0" smtClean="0"/>
              <a:t>The Branch Manager makes all decisions regarding:</a:t>
            </a:r>
          </a:p>
          <a:p>
            <a:pPr lvl="1">
              <a:buFont typeface="Wingdings" pitchFamily="2" charset="2"/>
              <a:buChar char="§"/>
            </a:pPr>
            <a:r>
              <a:rPr lang="en-GB" sz="2000" dirty="0" smtClean="0"/>
              <a:t>Recruitment</a:t>
            </a:r>
          </a:p>
          <a:p>
            <a:pPr lvl="1">
              <a:buFont typeface="Wingdings" pitchFamily="2" charset="2"/>
              <a:buChar char="§"/>
            </a:pPr>
            <a:r>
              <a:rPr lang="en-GB" sz="2000" dirty="0" smtClean="0"/>
              <a:t>Costs</a:t>
            </a:r>
          </a:p>
          <a:p>
            <a:pPr lvl="1">
              <a:buFont typeface="Wingdings" pitchFamily="2" charset="2"/>
              <a:buChar char="§"/>
            </a:pPr>
            <a:r>
              <a:rPr lang="en-GB" sz="2000" dirty="0" smtClean="0"/>
              <a:t>Marketing, customer selection &amp; management</a:t>
            </a:r>
          </a:p>
          <a:p>
            <a:pPr lvl="1">
              <a:buFont typeface="Wingdings" pitchFamily="2" charset="2"/>
              <a:buChar char="§"/>
            </a:pPr>
            <a:r>
              <a:rPr lang="sv-SE" sz="2000" dirty="0" smtClean="0"/>
              <a:t>Credits</a:t>
            </a:r>
            <a:endParaRPr lang="en-GB" sz="2000" dirty="0" smtClean="0"/>
          </a:p>
          <a:p>
            <a:pPr lvl="1">
              <a:buFont typeface="Wingdings" pitchFamily="2" charset="2"/>
              <a:buChar char="§"/>
            </a:pPr>
            <a:r>
              <a:rPr lang="en-GB" sz="2000" dirty="0" smtClean="0"/>
              <a:t>Pricing </a:t>
            </a:r>
          </a:p>
          <a:p>
            <a:pPr>
              <a:lnSpc>
                <a:spcPct val="110000"/>
              </a:lnSpc>
              <a:buClr>
                <a:srgbClr val="005EA5"/>
              </a:buClr>
              <a:buFont typeface="Wingdings" pitchFamily="2" charset="2"/>
              <a:buChar char="§"/>
            </a:pPr>
            <a:endParaRPr lang="en-GB" sz="900" dirty="0" smtClean="0"/>
          </a:p>
          <a:p>
            <a:pPr>
              <a:buClr>
                <a:srgbClr val="005EA5"/>
              </a:buClr>
              <a:buFont typeface="Wingdings" pitchFamily="2" charset="2"/>
              <a:buChar char="§"/>
            </a:pPr>
            <a:r>
              <a:rPr lang="en-GB" sz="2000" dirty="0" smtClean="0"/>
              <a:t>There are no sales or activity targets </a:t>
            </a:r>
          </a:p>
          <a:p>
            <a:pPr>
              <a:lnSpc>
                <a:spcPct val="100000"/>
              </a:lnSpc>
              <a:buClr>
                <a:srgbClr val="005EA5"/>
              </a:buClr>
              <a:buFont typeface="Wingdings" pitchFamily="2" charset="2"/>
              <a:buChar char="§"/>
            </a:pPr>
            <a:endParaRPr lang="en-GB" sz="900" dirty="0" smtClean="0"/>
          </a:p>
          <a:p>
            <a:pPr>
              <a:buClr>
                <a:srgbClr val="005EA5"/>
              </a:buClr>
              <a:buFont typeface="Wingdings" pitchFamily="2" charset="2"/>
              <a:buChar char="§"/>
            </a:pPr>
            <a:r>
              <a:rPr lang="en-GB" sz="2000" dirty="0" smtClean="0"/>
              <a:t>No central call centres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4CED23-31A4-4B1B-A6AF-DF181BE87302}" type="slidenum">
              <a:rPr lang="sv-SE" smtClean="0"/>
              <a:pPr>
                <a:defRPr/>
              </a:pPr>
              <a:t>12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21" y="620688"/>
            <a:ext cx="8893175" cy="747713"/>
          </a:xfrm>
        </p:spPr>
        <p:txBody>
          <a:bodyPr/>
          <a:lstStyle/>
          <a:p>
            <a:r>
              <a:rPr lang="en-GB" altLang="sv-SE" dirty="0" smtClean="0"/>
              <a:t>Huddersfield Branch – an example</a:t>
            </a:r>
            <a:endParaRPr lang="en-GB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329" y="1368401"/>
            <a:ext cx="6264696" cy="2736304"/>
          </a:xfrm>
        </p:spPr>
        <p:txBody>
          <a:bodyPr>
            <a:noAutofit/>
          </a:bodyPr>
          <a:lstStyle/>
          <a:p>
            <a:pPr marL="180975" indent="-180975">
              <a:lnSpc>
                <a:spcPct val="200000"/>
              </a:lnSpc>
              <a:buClr>
                <a:srgbClr val="005EA5"/>
              </a:buClr>
              <a:buFont typeface="Wingdings" pitchFamily="2" charset="2"/>
              <a:buChar char="§"/>
            </a:pPr>
            <a:r>
              <a:rPr lang="en-GB" sz="2000" dirty="0" smtClean="0"/>
              <a:t>Opened January 2008 with 4 staff</a:t>
            </a:r>
          </a:p>
          <a:p>
            <a:pPr marL="180975" indent="-180975">
              <a:lnSpc>
                <a:spcPct val="200000"/>
              </a:lnSpc>
              <a:buClr>
                <a:srgbClr val="005EA5"/>
              </a:buClr>
              <a:buFont typeface="Wingdings" pitchFamily="2" charset="2"/>
              <a:buChar char="§"/>
            </a:pPr>
            <a:r>
              <a:rPr lang="en-GB" sz="2000" dirty="0" smtClean="0"/>
              <a:t>Now 9 staff with banking experience of 236 years</a:t>
            </a:r>
          </a:p>
          <a:p>
            <a:pPr marL="180975" indent="-180975">
              <a:lnSpc>
                <a:spcPct val="200000"/>
              </a:lnSpc>
              <a:buClr>
                <a:srgbClr val="005EA5"/>
              </a:buClr>
              <a:buFont typeface="Wingdings" pitchFamily="2" charset="2"/>
              <a:buChar char="§"/>
            </a:pPr>
            <a:r>
              <a:rPr lang="en-GB" sz="2000" dirty="0" smtClean="0"/>
              <a:t>All staff live locally</a:t>
            </a:r>
          </a:p>
          <a:p>
            <a:pPr marL="180975" indent="-180975">
              <a:lnSpc>
                <a:spcPct val="200000"/>
              </a:lnSpc>
              <a:buClr>
                <a:srgbClr val="005EA5"/>
              </a:buClr>
              <a:buFont typeface="Wingdings" pitchFamily="2" charset="2"/>
              <a:buChar char="§"/>
            </a:pPr>
            <a:r>
              <a:rPr lang="en-GB" sz="2000" dirty="0" smtClean="0"/>
              <a:t>Manufacturing town with population of 150,000</a:t>
            </a:r>
          </a:p>
          <a:p>
            <a:pPr marL="180975" indent="-180975">
              <a:lnSpc>
                <a:spcPct val="200000"/>
              </a:lnSpc>
              <a:buClr>
                <a:srgbClr val="005EA5"/>
              </a:buClr>
              <a:buFont typeface="Wingdings" pitchFamily="2" charset="2"/>
              <a:buChar char="§"/>
            </a:pPr>
            <a:r>
              <a:rPr lang="en-GB" sz="2000" dirty="0" smtClean="0"/>
              <a:t>Broke even after 18 months</a:t>
            </a:r>
          </a:p>
        </p:txBody>
      </p:sp>
      <p:pic>
        <p:nvPicPr>
          <p:cNvPr id="5" name="Picture 4" descr="Huddersfield Team pic dec 2012 - edit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4077072"/>
            <a:ext cx="4896544" cy="242520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4CED23-31A4-4B1B-A6AF-DF181BE87302}" type="slidenum">
              <a:rPr lang="sv-SE" smtClean="0"/>
              <a:pPr>
                <a:defRPr/>
              </a:pPr>
              <a:t>13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684213" y="6092825"/>
            <a:ext cx="73453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200" i="1" dirty="0" err="1">
                <a:solidFill>
                  <a:srgbClr val="000000"/>
                </a:solidFill>
              </a:rPr>
              <a:t>Source</a:t>
            </a:r>
            <a:r>
              <a:rPr lang="sv-SE" sz="1200" i="1" dirty="0">
                <a:solidFill>
                  <a:srgbClr val="000000"/>
                </a:solidFill>
              </a:rPr>
              <a:t>:  EPSI Rating </a:t>
            </a:r>
            <a:r>
              <a:rPr lang="sv-SE" sz="1200" i="1" dirty="0" smtClean="0">
                <a:solidFill>
                  <a:srgbClr val="000000"/>
                </a:solidFill>
              </a:rPr>
              <a:t>UK 2015</a:t>
            </a:r>
            <a:endParaRPr lang="sv-SE" sz="1200" i="1" dirty="0">
              <a:solidFill>
                <a:srgbClr val="000000"/>
              </a:solidFill>
            </a:endParaRPr>
          </a:p>
        </p:txBody>
      </p:sp>
      <p:sp>
        <p:nvSpPr>
          <p:cNvPr id="1029" name="Title 5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78850" cy="1143000"/>
          </a:xfrm>
        </p:spPr>
        <p:txBody>
          <a:bodyPr/>
          <a:lstStyle/>
          <a:p>
            <a:r>
              <a:rPr lang="sv-SE" dirty="0" smtClean="0"/>
              <a:t>The </a:t>
            </a:r>
            <a:r>
              <a:rPr lang="sv-SE" dirty="0" err="1" smtClean="0"/>
              <a:t>most</a:t>
            </a:r>
            <a:r>
              <a:rPr lang="sv-SE" dirty="0" smtClean="0"/>
              <a:t> </a:t>
            </a:r>
            <a:r>
              <a:rPr lang="sv-SE" dirty="0" err="1" smtClean="0"/>
              <a:t>satisfied</a:t>
            </a:r>
            <a:r>
              <a:rPr lang="sv-SE" dirty="0" smtClean="0"/>
              <a:t> </a:t>
            </a:r>
            <a:r>
              <a:rPr lang="sv-SE" dirty="0" err="1" smtClean="0"/>
              <a:t>customers</a:t>
            </a:r>
            <a:endParaRPr lang="en-GB" dirty="0" smtClean="0"/>
          </a:p>
        </p:txBody>
      </p:sp>
      <p:sp>
        <p:nvSpPr>
          <p:cNvPr id="1030" name="TextBox 7"/>
          <p:cNvSpPr txBox="1">
            <a:spLocks noChangeArrowheads="1"/>
          </p:cNvSpPr>
          <p:nvPr/>
        </p:nvSpPr>
        <p:spPr bwMode="auto">
          <a:xfrm>
            <a:off x="395536" y="1556792"/>
            <a:ext cx="3168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</a:rPr>
              <a:t>Individuals</a:t>
            </a:r>
          </a:p>
        </p:txBody>
      </p:sp>
      <p:sp>
        <p:nvSpPr>
          <p:cNvPr id="1031" name="TextBox 8"/>
          <p:cNvSpPr txBox="1">
            <a:spLocks noChangeArrowheads="1"/>
          </p:cNvSpPr>
          <p:nvPr/>
        </p:nvSpPr>
        <p:spPr bwMode="auto">
          <a:xfrm>
            <a:off x="4788024" y="1556792"/>
            <a:ext cx="3168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dirty="0" smtClean="0">
                <a:solidFill>
                  <a:srgbClr val="000000"/>
                </a:solidFill>
              </a:rPr>
              <a:t>Businesses</a:t>
            </a:r>
            <a:endParaRPr lang="en-GB" sz="2000" dirty="0">
              <a:solidFill>
                <a:srgbClr val="000000"/>
              </a:solidFill>
            </a:endParaRPr>
          </a:p>
        </p:txBody>
      </p:sp>
      <p:pic>
        <p:nvPicPr>
          <p:cNvPr id="103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3800" y="692696"/>
            <a:ext cx="18002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TextBox 8"/>
          <p:cNvSpPr txBox="1">
            <a:spLocks noChangeArrowheads="1"/>
          </p:cNvSpPr>
          <p:nvPr/>
        </p:nvSpPr>
        <p:spPr bwMode="auto">
          <a:xfrm>
            <a:off x="755576" y="5085184"/>
            <a:ext cx="74168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</a:rPr>
              <a:t>Ranked top for customer satisfaction and loyalty, for the </a:t>
            </a:r>
            <a:r>
              <a:rPr lang="en-GB" sz="1600" dirty="0" smtClean="0">
                <a:solidFill>
                  <a:srgbClr val="000000"/>
                </a:solidFill>
              </a:rPr>
              <a:t>seventh year </a:t>
            </a:r>
            <a:r>
              <a:rPr lang="en-GB" sz="1600" dirty="0">
                <a:solidFill>
                  <a:srgbClr val="000000"/>
                </a:solidFill>
              </a:rPr>
              <a:t>running, in an independent survey </a:t>
            </a:r>
            <a:r>
              <a:rPr lang="en-GB" sz="1600" dirty="0" smtClean="0">
                <a:solidFill>
                  <a:srgbClr val="000000"/>
                </a:solidFill>
              </a:rPr>
              <a:t>of </a:t>
            </a:r>
            <a:r>
              <a:rPr lang="en-GB" sz="1600" dirty="0">
                <a:solidFill>
                  <a:srgbClr val="000000"/>
                </a:solidFill>
              </a:rPr>
              <a:t>UK bank </a:t>
            </a:r>
            <a:r>
              <a:rPr lang="en-GB" sz="1600" dirty="0" smtClean="0">
                <a:solidFill>
                  <a:srgbClr val="000000"/>
                </a:solidFill>
              </a:rPr>
              <a:t>customers.</a:t>
            </a:r>
            <a:endParaRPr lang="en-GB" sz="1600" dirty="0">
              <a:solidFill>
                <a:srgbClr val="000000"/>
              </a:solidFill>
            </a:endParaRPr>
          </a:p>
          <a:p>
            <a:endParaRPr lang="en-GB" sz="1600" dirty="0">
              <a:solidFill>
                <a:srgbClr val="000000"/>
              </a:solidFill>
            </a:endParaRPr>
          </a:p>
          <a:p>
            <a:endParaRPr lang="en-GB" sz="1600" dirty="0">
              <a:solidFill>
                <a:srgbClr val="000000"/>
              </a:solidFill>
            </a:endParaRPr>
          </a:p>
        </p:txBody>
      </p:sp>
      <p:graphicFrame>
        <p:nvGraphicFramePr>
          <p:cNvPr id="10" name="Content Placeholder 3"/>
          <p:cNvGraphicFramePr>
            <a:graphicFrameLocks noGrp="1"/>
          </p:cNvGraphicFramePr>
          <p:nvPr>
            <p:ph idx="1"/>
          </p:nvPr>
        </p:nvGraphicFramePr>
        <p:xfrm>
          <a:off x="4608496" y="2276872"/>
          <a:ext cx="442800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ontent Placeholder 3"/>
          <p:cNvGraphicFramePr>
            <a:graphicFrameLocks/>
          </p:cNvGraphicFramePr>
          <p:nvPr/>
        </p:nvGraphicFramePr>
        <p:xfrm>
          <a:off x="71992" y="2276872"/>
          <a:ext cx="442800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Content Placeholder 3"/>
          <p:cNvGraphicFramePr>
            <a:graphicFrameLocks/>
          </p:cNvGraphicFramePr>
          <p:nvPr/>
        </p:nvGraphicFramePr>
        <p:xfrm>
          <a:off x="4644008" y="2420888"/>
          <a:ext cx="442800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5964"/>
            <a:ext cx="9147600" cy="748800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004A99"/>
                </a:solidFill>
              </a:rPr>
              <a:t>Long-term shareholder value</a:t>
            </a:r>
            <a:endParaRPr lang="en-GB" sz="2400" dirty="0">
              <a:solidFill>
                <a:srgbClr val="004A99"/>
              </a:solidFill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323528" y="6381328"/>
            <a:ext cx="64087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000" dirty="0" smtClean="0">
                <a:solidFill>
                  <a:srgbClr val="000000"/>
                </a:solidFill>
                <a:latin typeface="Arial"/>
              </a:rPr>
              <a:t>Source: </a:t>
            </a:r>
            <a:r>
              <a:rPr lang="en-GB" sz="1000" dirty="0" err="1" smtClean="0">
                <a:solidFill>
                  <a:srgbClr val="000000"/>
                </a:solidFill>
                <a:latin typeface="Arial"/>
              </a:rPr>
              <a:t>Factset</a:t>
            </a:r>
            <a:endParaRPr lang="en-GB" sz="1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6119" y="1647850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000" smtClean="0">
                <a:solidFill>
                  <a:srgbClr val="000000"/>
                </a:solidFill>
                <a:latin typeface="Arial"/>
              </a:rPr>
              <a:t>%</a:t>
            </a:r>
            <a:endParaRPr lang="en-GB" sz="10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6634" y="1484784"/>
            <a:ext cx="7109742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white"/>
                </a:solidFill>
                <a:latin typeface="Arial"/>
              </a:rPr>
              <a:t>Total return since 30 June 2007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CEF55F-E944-4252-B560-9757B29A9C4A}" type="slidenum">
              <a:rPr lang="sv-SE" smtClean="0">
                <a:solidFill>
                  <a:srgbClr val="000000"/>
                </a:solidFill>
              </a:rPr>
              <a:pPr/>
              <a:t>15</a:t>
            </a:fld>
            <a:endParaRPr lang="sv-SE" dirty="0">
              <a:solidFill>
                <a:srgbClr val="000000"/>
              </a:solidFill>
            </a:endParaRPr>
          </a:p>
        </p:txBody>
      </p:sp>
      <p:graphicFrame>
        <p:nvGraphicFramePr>
          <p:cNvPr id="297987" name="Object 3"/>
          <p:cNvGraphicFramePr>
            <a:graphicFrameLocks noChangeAspect="1"/>
          </p:cNvGraphicFramePr>
          <p:nvPr/>
        </p:nvGraphicFramePr>
        <p:xfrm>
          <a:off x="331788" y="1881188"/>
          <a:ext cx="7743825" cy="4695825"/>
        </p:xfrm>
        <a:graphic>
          <a:graphicData uri="http://schemas.openxmlformats.org/presentationml/2006/ole">
            <p:oleObj spid="_x0000_s264194" name="Worksheet" r:id="rId4" imgW="7743901" imgH="4695757" progId="Excel.Sheet.8">
              <p:link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85800"/>
            <a:ext cx="8229600" cy="1143000"/>
          </a:xfrm>
        </p:spPr>
        <p:txBody>
          <a:bodyPr/>
          <a:lstStyle/>
          <a:p>
            <a:r>
              <a:rPr lang="en-GB" dirty="0" smtClean="0"/>
              <a:t>Model proved resilient throughout the latest crisis</a:t>
            </a: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9512" y="1484784"/>
            <a:ext cx="871296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000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5EA5"/>
              </a:buClr>
              <a:buFontTx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Arial"/>
              </a:rPr>
              <a:t>Since the crisis began, average annual growth in equity (incl. dividends) of 15%; and no single quarter with </a:t>
            </a:r>
            <a:r>
              <a:rPr lang="en-GB" sz="2000" dirty="0" err="1" smtClean="0">
                <a:solidFill>
                  <a:srgbClr val="000000"/>
                </a:solidFill>
                <a:latin typeface="Arial"/>
              </a:rPr>
              <a:t>RoE</a:t>
            </a:r>
            <a:r>
              <a:rPr lang="en-GB" sz="2000" dirty="0" smtClean="0">
                <a:solidFill>
                  <a:srgbClr val="000000"/>
                </a:solidFill>
                <a:latin typeface="Arial"/>
              </a:rPr>
              <a:t> below 12%</a:t>
            </a:r>
          </a:p>
          <a:p>
            <a:pPr marL="2857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5EA5"/>
              </a:buClr>
            </a:pPr>
            <a:endParaRPr lang="en-GB" sz="2000" dirty="0" smtClean="0">
              <a:solidFill>
                <a:srgbClr val="000000"/>
              </a:solidFill>
            </a:endParaRPr>
          </a:p>
          <a:p>
            <a:pPr marL="2857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5EA5"/>
              </a:buClr>
              <a:buFontTx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Arial"/>
              </a:rPr>
              <a:t>No need for any kind of support, neither from government nor shareholders (just as with the banking crisis of the early 1990s)</a:t>
            </a:r>
          </a:p>
          <a:p>
            <a:pPr marL="2857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5EA5"/>
              </a:buClr>
            </a:pPr>
            <a:endParaRPr lang="en-GB" sz="2000" dirty="0" smtClean="0">
              <a:solidFill>
                <a:srgbClr val="000000"/>
              </a:solidFill>
              <a:latin typeface="Arial"/>
            </a:endParaRPr>
          </a:p>
          <a:p>
            <a:pPr marL="2857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5EA5"/>
              </a:buClr>
              <a:buFontTx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Arial"/>
              </a:rPr>
              <a:t>Ranked one of the world’s strongest banks, by Bloomberg </a:t>
            </a:r>
            <a:r>
              <a:rPr lang="en-GB" sz="2000" dirty="0" smtClean="0">
                <a:solidFill>
                  <a:srgbClr val="000000"/>
                </a:solidFill>
              </a:rPr>
              <a:t>(July 2015)</a:t>
            </a:r>
          </a:p>
          <a:p>
            <a:pPr marL="2857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5EA5"/>
              </a:buClr>
            </a:pPr>
            <a:endParaRPr lang="en-GB" sz="2000" dirty="0" smtClean="0">
              <a:solidFill>
                <a:srgbClr val="000000"/>
              </a:solidFill>
              <a:latin typeface="Arial"/>
            </a:endParaRPr>
          </a:p>
          <a:p>
            <a:pPr marL="2857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5EA5"/>
              </a:buClr>
              <a:buFontTx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Arial"/>
              </a:rPr>
              <a:t>Among lowest CDS spreads and highest credit ratings of any bank in the world throughout the crisis</a:t>
            </a:r>
          </a:p>
          <a:p>
            <a:pPr marL="2857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5EA5"/>
              </a:buClr>
            </a:pPr>
            <a:endParaRPr lang="en-GB" sz="2000" dirty="0" smtClean="0">
              <a:solidFill>
                <a:srgbClr val="000000"/>
              </a:solidFill>
              <a:latin typeface="Arial"/>
            </a:endParaRPr>
          </a:p>
          <a:p>
            <a:pPr marL="2857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5EA5"/>
              </a:buClr>
              <a:buFontTx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Excellent liquidity and capital ratios, which have improved considerably more since the crisis began</a:t>
            </a:r>
          </a:p>
          <a:p>
            <a:pPr marL="2857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5EA5"/>
              </a:buClr>
              <a:buFontTx/>
              <a:buChar char="•"/>
            </a:pPr>
            <a:endParaRPr lang="en-GB" sz="2000" dirty="0" smtClean="0">
              <a:solidFill>
                <a:srgbClr val="000000"/>
              </a:solidFill>
            </a:endParaRPr>
          </a:p>
          <a:p>
            <a:pPr marL="2857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5EA5"/>
              </a:buClr>
              <a:buFontTx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Arial"/>
              </a:rPr>
              <a:t>Have been able to support our customers through the economic cycle</a:t>
            </a:r>
          </a:p>
          <a:p>
            <a:pPr marL="2857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5EA5"/>
              </a:buClr>
            </a:pPr>
            <a:endParaRPr lang="en-GB" sz="2000" dirty="0" smtClean="0">
              <a:solidFill>
                <a:srgbClr val="000000"/>
              </a:solidFill>
            </a:endParaRP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5EA5"/>
              </a:buClr>
              <a:buFontTx/>
              <a:buChar char="•"/>
            </a:pPr>
            <a:endParaRPr lang="en-GB" sz="2000" dirty="0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4CED23-31A4-4B1B-A6AF-DF181BE87302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sv-SE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85800"/>
            <a:ext cx="8229600" cy="1143000"/>
          </a:xfrm>
        </p:spPr>
        <p:txBody>
          <a:bodyPr/>
          <a:lstStyle/>
          <a:p>
            <a:r>
              <a:rPr lang="en-GB" dirty="0" smtClean="0"/>
              <a:t>QUESTION</a:t>
            </a: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9552" y="1772816"/>
            <a:ext cx="799288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000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5EA5"/>
              </a:buClr>
            </a:pPr>
            <a:endParaRPr lang="en-GB" sz="1200" dirty="0" smtClean="0">
              <a:solidFill>
                <a:srgbClr val="000000"/>
              </a:solidFill>
            </a:endParaRP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5EA5"/>
              </a:buClr>
              <a:buFontTx/>
              <a:buChar char="•"/>
            </a:pPr>
            <a:endParaRPr lang="en-GB" sz="1600" dirty="0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4CED23-31A4-4B1B-A6AF-DF181BE87302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2060848"/>
            <a:ext cx="748883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Given Handelsbanken’s focus on achieving our single, group-wide corporate goal*, what effect might this have on our approach to staff remuneration?</a:t>
            </a:r>
          </a:p>
          <a:p>
            <a:pPr algn="ctr"/>
            <a:endParaRPr lang="en-GB" sz="2800" dirty="0" smtClean="0"/>
          </a:p>
          <a:p>
            <a:pPr algn="ctr"/>
            <a:endParaRPr lang="en-GB" sz="2800" dirty="0" smtClean="0"/>
          </a:p>
          <a:p>
            <a:pPr algn="ctr"/>
            <a:r>
              <a:rPr lang="en-GB" sz="2400" dirty="0" smtClean="0"/>
              <a:t>*To attain a </a:t>
            </a:r>
            <a:r>
              <a:rPr lang="en-GB" sz="2400" dirty="0" smtClean="0">
                <a:solidFill>
                  <a:srgbClr val="0434B1"/>
                </a:solidFill>
              </a:rPr>
              <a:t>higher return on equity</a:t>
            </a:r>
            <a:r>
              <a:rPr lang="en-GB" sz="2400" dirty="0" smtClean="0"/>
              <a:t> than the average of our competitors each year</a:t>
            </a:r>
          </a:p>
          <a:p>
            <a:pPr algn="ctr"/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557808"/>
            <a:ext cx="8686800" cy="1143000"/>
          </a:xfrm>
        </p:spPr>
        <p:txBody>
          <a:bodyPr/>
          <a:lstStyle/>
          <a:p>
            <a:r>
              <a:rPr lang="en-GB" dirty="0" err="1" smtClean="0"/>
              <a:t>Oktogonen</a:t>
            </a:r>
            <a:r>
              <a:rPr lang="en-GB" dirty="0" smtClean="0"/>
              <a:t>: our all-staff equal profit share scheme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772816"/>
            <a:ext cx="8064896" cy="4824536"/>
          </a:xfrm>
        </p:spPr>
        <p:txBody>
          <a:bodyPr tIns="90000"/>
          <a:lstStyle/>
          <a:p>
            <a:pPr>
              <a:lnSpc>
                <a:spcPct val="90000"/>
              </a:lnSpc>
              <a:buClr>
                <a:srgbClr val="005EA5"/>
              </a:buClr>
              <a:buFont typeface="Wingdings" pitchFamily="2" charset="2"/>
              <a:buChar char="§"/>
            </a:pPr>
            <a:r>
              <a:rPr lang="en-GB" sz="2000" dirty="0" smtClean="0"/>
              <a:t>If </a:t>
            </a:r>
            <a:r>
              <a:rPr lang="en-GB" sz="2000" dirty="0" smtClean="0"/>
              <a:t>the Bank achieves its </a:t>
            </a:r>
            <a:r>
              <a:rPr lang="en-GB" sz="2000" dirty="0" err="1" smtClean="0"/>
              <a:t>RoE</a:t>
            </a:r>
            <a:r>
              <a:rPr lang="en-GB" sz="2000" dirty="0" smtClean="0"/>
              <a:t> goal, all staff receive an allocation of profit paid into the </a:t>
            </a:r>
            <a:r>
              <a:rPr lang="en-GB" sz="2000" dirty="0" err="1" smtClean="0"/>
              <a:t>Oktogonen</a:t>
            </a:r>
            <a:r>
              <a:rPr lang="en-GB" sz="2000" dirty="0" smtClean="0"/>
              <a:t> Foundation – the same sum for everyone</a:t>
            </a:r>
          </a:p>
          <a:p>
            <a:pPr>
              <a:lnSpc>
                <a:spcPct val="90000"/>
              </a:lnSpc>
              <a:buClr>
                <a:srgbClr val="005EA5"/>
              </a:buClr>
              <a:buFont typeface="Wingdings" pitchFamily="2" charset="2"/>
              <a:buChar char="§"/>
            </a:pPr>
            <a:endParaRPr lang="en-GB" sz="2000" dirty="0" smtClean="0"/>
          </a:p>
          <a:p>
            <a:pPr>
              <a:lnSpc>
                <a:spcPct val="90000"/>
              </a:lnSpc>
              <a:buClr>
                <a:srgbClr val="005EA5"/>
              </a:buClr>
              <a:buFont typeface="Wingdings" pitchFamily="2" charset="2"/>
              <a:buChar char="§"/>
            </a:pPr>
            <a:r>
              <a:rPr lang="en-GB" sz="2000" dirty="0" smtClean="0"/>
              <a:t>The Foundation invests these collected funds mainly in </a:t>
            </a:r>
            <a:r>
              <a:rPr lang="en-GB" sz="2000" dirty="0" err="1" smtClean="0"/>
              <a:t>Handelsbanken</a:t>
            </a:r>
            <a:r>
              <a:rPr lang="en-GB" sz="2000" dirty="0" smtClean="0"/>
              <a:t> shares (~90%), making </a:t>
            </a:r>
            <a:r>
              <a:rPr lang="en-GB" sz="2000" dirty="0" err="1" smtClean="0"/>
              <a:t>Oktogonen</a:t>
            </a:r>
            <a:r>
              <a:rPr lang="en-GB" sz="2000" dirty="0" smtClean="0"/>
              <a:t> one of the largest shareholders with &gt;10%</a:t>
            </a:r>
          </a:p>
          <a:p>
            <a:pPr>
              <a:lnSpc>
                <a:spcPct val="90000"/>
              </a:lnSpc>
              <a:buClr>
                <a:srgbClr val="005EA5"/>
              </a:buClr>
              <a:buFont typeface="Wingdings" pitchFamily="2" charset="2"/>
              <a:buChar char="§"/>
            </a:pPr>
            <a:endParaRPr lang="en-GB" sz="2000" dirty="0" smtClean="0"/>
          </a:p>
          <a:p>
            <a:pPr>
              <a:lnSpc>
                <a:spcPct val="90000"/>
              </a:lnSpc>
              <a:buClr>
                <a:srgbClr val="005EA5"/>
              </a:buClr>
              <a:buFont typeface="Wingdings" pitchFamily="2" charset="2"/>
              <a:buChar char="§"/>
            </a:pPr>
            <a:r>
              <a:rPr lang="en-GB" sz="2000" dirty="0" smtClean="0"/>
              <a:t>No employee can withdraw their allocated units before they reach 60 years old</a:t>
            </a:r>
          </a:p>
          <a:p>
            <a:pPr>
              <a:lnSpc>
                <a:spcPct val="90000"/>
              </a:lnSpc>
              <a:buClr>
                <a:srgbClr val="005EA5"/>
              </a:buClr>
              <a:buFont typeface="Wingdings" pitchFamily="2" charset="2"/>
              <a:buChar char="§"/>
            </a:pPr>
            <a:endParaRPr lang="en-GB" sz="2000" dirty="0" smtClean="0"/>
          </a:p>
          <a:p>
            <a:pPr>
              <a:lnSpc>
                <a:spcPct val="90000"/>
              </a:lnSpc>
              <a:buClr>
                <a:srgbClr val="005EA5"/>
              </a:buClr>
              <a:buFont typeface="Wingdings" pitchFamily="2" charset="2"/>
              <a:buChar char="§"/>
            </a:pPr>
            <a:r>
              <a:rPr lang="en-GB" sz="2000" dirty="0" err="1" smtClean="0"/>
              <a:t>Oktogonen</a:t>
            </a:r>
            <a:r>
              <a:rPr lang="en-GB" sz="2000" dirty="0" smtClean="0"/>
              <a:t> has 22,000 unit-holders across ten countries – all current or former employees</a:t>
            </a:r>
          </a:p>
          <a:p>
            <a:pPr>
              <a:lnSpc>
                <a:spcPct val="90000"/>
              </a:lnSpc>
            </a:pPr>
            <a:endParaRPr lang="en-GB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4CED23-31A4-4B1B-A6AF-DF181BE87302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sv-SE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4664" y="332656"/>
            <a:ext cx="8939336" cy="998984"/>
          </a:xfrm>
        </p:spPr>
        <p:txBody>
          <a:bodyPr/>
          <a:lstStyle/>
          <a:p>
            <a:pPr lvl="0"/>
            <a:r>
              <a:rPr lang="en-GB" dirty="0" err="1" smtClean="0"/>
              <a:t>Oktogonen</a:t>
            </a:r>
            <a:r>
              <a:rPr lang="en-GB" dirty="0" smtClean="0"/>
              <a:t>: an essential tool steering towards our core values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11560" y="1772816"/>
            <a:ext cx="820891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000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5EA5"/>
              </a:buClr>
            </a:pPr>
            <a:endParaRPr lang="en-GB" sz="1600" kern="0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611560" y="1340768"/>
          <a:ext cx="799288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9552" y="5661248"/>
            <a:ext cx="8939336" cy="99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GB" sz="2400" kern="0" dirty="0">
              <a:solidFill>
                <a:srgbClr val="003399"/>
              </a:solidFill>
              <a:latin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4CED23-31A4-4B1B-A6AF-DF181BE87302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sv-SE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1627559" y="1187868"/>
            <a:ext cx="820102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>
            <a:spAutoFit/>
          </a:bodyPr>
          <a:lstStyle/>
          <a:p>
            <a:pPr defTabSz="762000">
              <a:lnSpc>
                <a:spcPct val="130000"/>
              </a:lnSpc>
              <a:tabLst>
                <a:tab pos="381000" algn="l"/>
              </a:tabLst>
            </a:pPr>
            <a:r>
              <a:rPr lang="sv-SE" dirty="0">
                <a:solidFill>
                  <a:schemeClr val="tx2"/>
                </a:solidFill>
              </a:rPr>
              <a:t>	</a:t>
            </a:r>
            <a:endParaRPr lang="sv-SE" sz="2200" dirty="0">
              <a:solidFill>
                <a:schemeClr val="tx2"/>
              </a:solidFill>
            </a:endParaRPr>
          </a:p>
        </p:txBody>
      </p:sp>
      <p:sp>
        <p:nvSpPr>
          <p:cNvPr id="27654" name="Title 10"/>
          <p:cNvSpPr>
            <a:spLocks noGrp="1"/>
          </p:cNvSpPr>
          <p:nvPr>
            <p:ph type="title"/>
          </p:nvPr>
        </p:nvSpPr>
        <p:spPr>
          <a:xfrm>
            <a:off x="179759" y="770731"/>
            <a:ext cx="9147175" cy="749300"/>
          </a:xfrm>
        </p:spPr>
        <p:txBody>
          <a:bodyPr/>
          <a:lstStyle/>
          <a:p>
            <a:r>
              <a:rPr lang="sv-SE" sz="2400" dirty="0" smtClean="0"/>
              <a:t>Handelsbanken in brief</a:t>
            </a:r>
            <a:endParaRPr lang="en-GB" sz="1100" dirty="0" smtClean="0">
              <a:solidFill>
                <a:srgbClr val="FF0000"/>
              </a:solidFill>
            </a:endParaRPr>
          </a:p>
        </p:txBody>
      </p:sp>
      <p:sp>
        <p:nvSpPr>
          <p:cNvPr id="27655" name="Content Placeholder 11"/>
          <p:cNvSpPr>
            <a:spLocks noGrp="1"/>
          </p:cNvSpPr>
          <p:nvPr>
            <p:ph idx="1"/>
          </p:nvPr>
        </p:nvSpPr>
        <p:spPr>
          <a:xfrm>
            <a:off x="379215" y="1713705"/>
            <a:ext cx="6209009" cy="3947543"/>
          </a:xfrm>
        </p:spPr>
        <p:txBody>
          <a:bodyPr>
            <a:normAutofit fontScale="92500" lnSpcReduction="20000"/>
          </a:bodyPr>
          <a:lstStyle/>
          <a:p>
            <a:pPr marL="270000" lvl="1">
              <a:lnSpc>
                <a:spcPct val="145000"/>
              </a:lnSpc>
              <a:spcBef>
                <a:spcPts val="1000"/>
              </a:spcBef>
              <a:buFont typeface="Wingdings" pitchFamily="2" charset="2"/>
              <a:buChar char="§"/>
            </a:pPr>
            <a:r>
              <a:rPr lang="sv-SE" sz="2300" dirty="0" err="1" smtClean="0"/>
              <a:t>Founded</a:t>
            </a:r>
            <a:r>
              <a:rPr lang="sv-SE" sz="2300" dirty="0" smtClean="0"/>
              <a:t> in 1871</a:t>
            </a:r>
          </a:p>
          <a:p>
            <a:pPr marL="270000" lvl="1">
              <a:lnSpc>
                <a:spcPct val="145000"/>
              </a:lnSpc>
              <a:spcBef>
                <a:spcPts val="1000"/>
              </a:spcBef>
              <a:buFont typeface="Wingdings" pitchFamily="2" charset="2"/>
              <a:buChar char="§"/>
            </a:pPr>
            <a:r>
              <a:rPr lang="sv-SE" sz="2300" dirty="0" err="1" smtClean="0"/>
              <a:t>Average</a:t>
            </a:r>
            <a:r>
              <a:rPr lang="sv-SE" sz="2300" dirty="0" smtClean="0"/>
              <a:t> loans to the public: </a:t>
            </a:r>
            <a:r>
              <a:rPr lang="en-GB" sz="2300" dirty="0" smtClean="0"/>
              <a:t>SEK 1,808 billion (GBP 149 billion)</a:t>
            </a:r>
          </a:p>
          <a:p>
            <a:pPr marL="270000" lvl="1">
              <a:lnSpc>
                <a:spcPct val="145000"/>
              </a:lnSpc>
              <a:spcBef>
                <a:spcPts val="1000"/>
              </a:spcBef>
              <a:buFont typeface="Wingdings" pitchFamily="2" charset="2"/>
              <a:buChar char="§"/>
            </a:pPr>
            <a:r>
              <a:rPr lang="en-GB" sz="2300" dirty="0" smtClean="0"/>
              <a:t>Operating profits: SEK 19.2 billion (GBP 1.70 billion)</a:t>
            </a:r>
            <a:endParaRPr lang="sv-SE" sz="2300" dirty="0" smtClean="0"/>
          </a:p>
          <a:p>
            <a:pPr marL="270000" lvl="1">
              <a:lnSpc>
                <a:spcPct val="145000"/>
              </a:lnSpc>
              <a:spcBef>
                <a:spcPts val="1000"/>
              </a:spcBef>
              <a:buFont typeface="Wingdings" pitchFamily="2" charset="2"/>
              <a:buChar char="§"/>
            </a:pPr>
            <a:r>
              <a:rPr lang="sv-SE" sz="2300" dirty="0" smtClean="0"/>
              <a:t>11,700 employees</a:t>
            </a:r>
          </a:p>
          <a:p>
            <a:pPr marL="270000" lvl="1">
              <a:lnSpc>
                <a:spcPct val="145000"/>
              </a:lnSpc>
              <a:spcBef>
                <a:spcPts val="1000"/>
              </a:spcBef>
              <a:buFont typeface="Wingdings" pitchFamily="2" charset="2"/>
              <a:buChar char="§"/>
            </a:pPr>
            <a:r>
              <a:rPr lang="sv-SE" sz="2300" dirty="0" smtClean="0"/>
              <a:t>Operations in 25 </a:t>
            </a:r>
            <a:r>
              <a:rPr lang="en-GB" sz="2300" dirty="0" smtClean="0"/>
              <a:t>countries</a:t>
            </a:r>
          </a:p>
          <a:p>
            <a:pPr marL="270000" lvl="1">
              <a:lnSpc>
                <a:spcPct val="145000"/>
              </a:lnSpc>
              <a:spcBef>
                <a:spcPts val="1000"/>
              </a:spcBef>
              <a:buFont typeface="Wingdings" pitchFamily="2" charset="2"/>
              <a:buChar char="§"/>
            </a:pPr>
            <a:r>
              <a:rPr lang="sv-SE" sz="2300" dirty="0" smtClean="0"/>
              <a:t>Over 830 branch offices worldwide</a:t>
            </a:r>
            <a:endParaRPr lang="sv-SE" sz="1000" dirty="0"/>
          </a:p>
        </p:txBody>
      </p:sp>
      <p:pic>
        <p:nvPicPr>
          <p:cNvPr id="8" name="Picture 1" descr="G:\SRIM - Marknad\Catharina\Om banken förslag\0054_2181_PO_S_IO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94355" y="1821480"/>
            <a:ext cx="2370133" cy="3555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90039" y="6259080"/>
            <a:ext cx="47743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As per 2014 Annual Report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4CED23-31A4-4B1B-A6AF-DF181BE87302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9552" y="1844824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>
              <a:lnSpc>
                <a:spcPct val="100000"/>
              </a:lnSpc>
              <a:buFontTx/>
              <a:buNone/>
            </a:pPr>
            <a:r>
              <a:rPr lang="en-GB" sz="2800" dirty="0" smtClean="0"/>
              <a:t>“</a:t>
            </a:r>
            <a:r>
              <a:rPr lang="en-GB" sz="2800" i="1" dirty="0" smtClean="0"/>
              <a:t>Our advice must always be what is best for the customer, not what is most profitable for the bank at that time</a:t>
            </a:r>
            <a:r>
              <a:rPr lang="en-GB" sz="2800" dirty="0" smtClean="0"/>
              <a:t>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4CED23-31A4-4B1B-A6AF-DF181BE87302}" type="slidenum">
              <a:rPr lang="sv-SE" smtClean="0"/>
              <a:pPr>
                <a:defRPr/>
              </a:pPr>
              <a:t>20</a:t>
            </a:fld>
            <a:endParaRPr lang="sv-SE"/>
          </a:p>
        </p:txBody>
      </p:sp>
      <p:pic>
        <p:nvPicPr>
          <p:cNvPr id="8" name="Picture 3" descr="Our W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429000"/>
            <a:ext cx="2961955" cy="289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 bwMode="auto">
          <a:xfrm>
            <a:off x="3491880" y="1852139"/>
            <a:ext cx="5652120" cy="347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6339" y="3068960"/>
            <a:ext cx="2880320" cy="647700"/>
          </a:xfrm>
        </p:spPr>
        <p:txBody>
          <a:bodyPr>
            <a:noAutofit/>
          </a:bodyPr>
          <a:lstStyle/>
          <a:p>
            <a:pPr eaLnBrk="1" hangingPunct="1"/>
            <a:r>
              <a:rPr lang="en-GB" sz="6000" b="0" dirty="0" smtClean="0"/>
              <a:t>Q &amp; A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3635896" y="1772816"/>
            <a:ext cx="4248472" cy="3456384"/>
            <a:chOff x="1685925" y="1458909"/>
            <a:chExt cx="6054725" cy="4733929"/>
          </a:xfrm>
        </p:grpSpPr>
        <p:pic>
          <p:nvPicPr>
            <p:cNvPr id="24" name="Picture 29" descr="G:\CE\CEI Investor Relations\IR-avd arbetsdokument\Foto kontor mm\High Wycombe tudor house - picture.JPG"/>
            <p:cNvPicPr>
              <a:picLocks noChangeAspect="1" noChangeArrowheads="1"/>
            </p:cNvPicPr>
            <p:nvPr/>
          </p:nvPicPr>
          <p:blipFill>
            <a:blip r:embed="rId3" cstate="print">
              <a:lum bright="4000"/>
            </a:blip>
            <a:srcRect l="25983" r="-7152" b="15355"/>
            <a:stretch>
              <a:fillRect/>
            </a:stretch>
          </p:blipFill>
          <p:spPr bwMode="auto">
            <a:xfrm>
              <a:off x="1685925" y="1458909"/>
              <a:ext cx="6054725" cy="4733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Oval 9"/>
            <p:cNvSpPr/>
            <p:nvPr/>
          </p:nvSpPr>
          <p:spPr>
            <a:xfrm>
              <a:off x="1738915" y="2611228"/>
              <a:ext cx="1281102" cy="1248388"/>
            </a:xfrm>
            <a:prstGeom prst="ellipse">
              <a:avLst/>
            </a:prstGeom>
            <a:solidFill>
              <a:srgbClr val="004A99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 sz="1400">
                <a:solidFill>
                  <a:srgbClr val="FFFFFF"/>
                </a:solidFill>
              </a:endParaRPr>
            </a:p>
          </p:txBody>
        </p:sp>
        <p:sp>
          <p:nvSpPr>
            <p:cNvPr id="26" name="Oval 10"/>
            <p:cNvSpPr/>
            <p:nvPr/>
          </p:nvSpPr>
          <p:spPr>
            <a:xfrm>
              <a:off x="6060267" y="2607159"/>
              <a:ext cx="1226358" cy="1245978"/>
            </a:xfrm>
            <a:prstGeom prst="ellipse">
              <a:avLst/>
            </a:prstGeom>
            <a:solidFill>
              <a:srgbClr val="004A99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 sz="1400">
                <a:solidFill>
                  <a:srgbClr val="FFFFFF"/>
                </a:solidFill>
              </a:endParaRPr>
            </a:p>
          </p:txBody>
        </p:sp>
        <p:sp>
          <p:nvSpPr>
            <p:cNvPr id="27" name="Oval 11"/>
            <p:cNvSpPr/>
            <p:nvPr/>
          </p:nvSpPr>
          <p:spPr>
            <a:xfrm>
              <a:off x="3074240" y="1836738"/>
              <a:ext cx="1269160" cy="1287462"/>
            </a:xfrm>
            <a:prstGeom prst="ellipse">
              <a:avLst/>
            </a:prstGeom>
            <a:solidFill>
              <a:srgbClr val="004A99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 sz="1400">
                <a:solidFill>
                  <a:srgbClr val="FFFFFF"/>
                </a:solidFill>
              </a:endParaRPr>
            </a:p>
          </p:txBody>
        </p:sp>
        <p:sp>
          <p:nvSpPr>
            <p:cNvPr id="28" name="Oval 12"/>
            <p:cNvSpPr/>
            <p:nvPr/>
          </p:nvSpPr>
          <p:spPr>
            <a:xfrm>
              <a:off x="4765613" y="1855788"/>
              <a:ext cx="1223869" cy="1248389"/>
            </a:xfrm>
            <a:prstGeom prst="ellipse">
              <a:avLst/>
            </a:prstGeom>
            <a:solidFill>
              <a:srgbClr val="004A99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 sz="1400">
                <a:solidFill>
                  <a:srgbClr val="FFFFFF"/>
                </a:solidFill>
              </a:endParaRPr>
            </a:p>
          </p:txBody>
        </p:sp>
        <p:grpSp>
          <p:nvGrpSpPr>
            <p:cNvPr id="3" name="Group 33"/>
            <p:cNvGrpSpPr>
              <a:grpSpLocks/>
            </p:cNvGrpSpPr>
            <p:nvPr/>
          </p:nvGrpSpPr>
          <p:grpSpPr bwMode="auto">
            <a:xfrm>
              <a:off x="3368675" y="3406775"/>
              <a:ext cx="2338388" cy="2387600"/>
              <a:chOff x="3533438" y="2806700"/>
              <a:chExt cx="2338386" cy="2387600"/>
            </a:xfrm>
          </p:grpSpPr>
          <p:sp>
            <p:nvSpPr>
              <p:cNvPr id="30" name="Trapezoid 14"/>
              <p:cNvSpPr/>
              <p:nvPr/>
            </p:nvSpPr>
            <p:spPr bwMode="auto">
              <a:xfrm>
                <a:off x="3533438" y="4139830"/>
                <a:ext cx="2338386" cy="1054470"/>
              </a:xfrm>
              <a:prstGeom prst="trapezoid">
                <a:avLst>
                  <a:gd name="adj" fmla="val 48169"/>
                </a:avLst>
              </a:prstGeom>
              <a:solidFill>
                <a:srgbClr val="8F8778">
                  <a:alpha val="80000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Trapezoid 15"/>
              <p:cNvSpPr/>
              <p:nvPr/>
            </p:nvSpPr>
            <p:spPr bwMode="auto">
              <a:xfrm>
                <a:off x="4066881" y="2806700"/>
                <a:ext cx="1305219" cy="1319238"/>
              </a:xfrm>
              <a:prstGeom prst="trapezoid">
                <a:avLst>
                  <a:gd name="adj" fmla="val 50000"/>
                </a:avLst>
              </a:prstGeom>
              <a:solidFill>
                <a:srgbClr val="004A99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scene3d>
                <a:camera prst="orthographicFront"/>
                <a:lightRig rig="threePt" dir="t"/>
              </a:scene3d>
              <a:sp3d/>
            </p:spPr>
            <p:txBody>
              <a:bodyPr rot="10800000" wrap="none" anchor="ctr"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TextBox 31"/>
              <p:cNvSpPr txBox="1">
                <a:spLocks noChangeArrowheads="1"/>
              </p:cNvSpPr>
              <p:nvPr/>
            </p:nvSpPr>
            <p:spPr bwMode="auto">
              <a:xfrm>
                <a:off x="4197350" y="3435678"/>
                <a:ext cx="1066799" cy="7166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sv-SE" sz="1400" dirty="0" smtClean="0">
                    <a:solidFill>
                      <a:srgbClr val="FFFFFF"/>
                    </a:solidFill>
                  </a:rPr>
                  <a:t>Our </a:t>
                </a:r>
                <a:r>
                  <a:rPr lang="sv-SE" sz="1400" dirty="0">
                    <a:solidFill>
                      <a:srgbClr val="FFFFFF"/>
                    </a:solidFill>
                  </a:rPr>
                  <a:t>market</a:t>
                </a:r>
              </a:p>
            </p:txBody>
          </p:sp>
        </p:grpSp>
      </p:grp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4644008" y="2348880"/>
            <a:ext cx="7757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000" dirty="0">
                <a:solidFill>
                  <a:srgbClr val="FFFFFF"/>
                </a:solidFill>
              </a:rPr>
              <a:t>Low </a:t>
            </a:r>
            <a:r>
              <a:rPr lang="en-GB" sz="1000" dirty="0" smtClean="0">
                <a:solidFill>
                  <a:srgbClr val="FFFFFF"/>
                </a:solidFill>
              </a:rPr>
              <a:t>credit </a:t>
            </a:r>
            <a:r>
              <a:rPr lang="en-GB" sz="1000" dirty="0">
                <a:solidFill>
                  <a:srgbClr val="FFFFFF"/>
                </a:solidFill>
              </a:rPr>
              <a:t>risks</a:t>
            </a: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5818208" y="2404888"/>
            <a:ext cx="77579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000" dirty="0">
                <a:solidFill>
                  <a:srgbClr val="FFFFFF"/>
                </a:solidFill>
              </a:rPr>
              <a:t>Low costs</a:t>
            </a:r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3635896" y="2852936"/>
            <a:ext cx="10081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000" dirty="0">
                <a:solidFill>
                  <a:srgbClr val="FFFFFF"/>
                </a:solidFill>
              </a:rPr>
              <a:t>Local responsibility</a:t>
            </a: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6660232" y="2852936"/>
            <a:ext cx="9069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000" dirty="0">
                <a:solidFill>
                  <a:srgbClr val="FFFFFF"/>
                </a:solidFill>
              </a:rPr>
              <a:t>Satisfied customers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1143000"/>
          </a:xfrm>
        </p:spPr>
        <p:txBody>
          <a:bodyPr/>
          <a:lstStyle/>
          <a:p>
            <a:r>
              <a:rPr lang="en-GB" altLang="sv-SE" dirty="0" smtClean="0">
                <a:solidFill>
                  <a:srgbClr val="004A9C"/>
                </a:solidFill>
              </a:rPr>
              <a:t>We have six </a:t>
            </a:r>
            <a:r>
              <a:rPr lang="en-GB" dirty="0" smtClean="0">
                <a:solidFill>
                  <a:srgbClr val="004A9C"/>
                </a:solidFill>
              </a:rPr>
              <a:t>home markets, and provide support worldwide </a:t>
            </a:r>
            <a:endParaRPr lang="sv-SE" dirty="0"/>
          </a:p>
        </p:txBody>
      </p:sp>
      <p:pic>
        <p:nvPicPr>
          <p:cNvPr id="3" name="Picture 2" descr="Kar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5375" y="1458987"/>
            <a:ext cx="6156176" cy="4110831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 bwMode="auto">
          <a:xfrm rot="2457349">
            <a:off x="5590963" y="2403448"/>
            <a:ext cx="426672" cy="1053516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sv-SE" smtClean="0">
              <a:solidFill>
                <a:srgbClr val="00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rot="10800000">
            <a:off x="1975294" y="2881785"/>
            <a:ext cx="3528392" cy="735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6" name="Group 44"/>
          <p:cNvGrpSpPr/>
          <p:nvPr/>
        </p:nvGrpSpPr>
        <p:grpSpPr>
          <a:xfrm>
            <a:off x="107504" y="1284231"/>
            <a:ext cx="3124871" cy="3817943"/>
            <a:chOff x="248013" y="1542827"/>
            <a:chExt cx="3124871" cy="3823286"/>
          </a:xfrm>
        </p:grpSpPr>
        <p:graphicFrame>
          <p:nvGraphicFramePr>
            <p:cNvPr id="19" name="Object 3"/>
            <p:cNvGraphicFramePr>
              <a:graphicFrameLocks noChangeAspect="1"/>
            </p:cNvGraphicFramePr>
            <p:nvPr/>
          </p:nvGraphicFramePr>
          <p:xfrm>
            <a:off x="395536" y="1542827"/>
            <a:ext cx="720080" cy="427509"/>
          </p:xfrm>
          <a:graphic>
            <a:graphicData uri="http://schemas.openxmlformats.org/presentationml/2006/ole">
              <p:oleObj spid="_x0000_s261122" name="Klipp" r:id="rId5" imgW="2871720" imgH="1896840" progId="">
                <p:embed/>
              </p:oleObj>
            </a:graphicData>
          </a:graphic>
        </p:graphicFrame>
        <p:sp>
          <p:nvSpPr>
            <p:cNvPr id="20" name="Text Box 82"/>
            <p:cNvSpPr txBox="1">
              <a:spLocks noChangeArrowheads="1"/>
            </p:cNvSpPr>
            <p:nvPr/>
          </p:nvSpPr>
          <p:spPr bwMode="auto">
            <a:xfrm>
              <a:off x="1164372" y="1565635"/>
              <a:ext cx="846386" cy="3766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marL="342900" indent="-342900" eaLnBrk="0" hangingPunct="0">
                <a:lnSpc>
                  <a:spcPct val="90000"/>
                </a:lnSpc>
                <a:spcAft>
                  <a:spcPct val="50000"/>
                </a:spcAft>
                <a:buClr>
                  <a:srgbClr val="003399"/>
                </a:buClr>
                <a:buSzPct val="60000"/>
                <a:buFont typeface="Wingdings" pitchFamily="2" charset="2"/>
                <a:buNone/>
              </a:pPr>
              <a:r>
                <a:rPr lang="en-GB" sz="800" b="1" dirty="0" smtClean="0">
                  <a:solidFill>
                    <a:srgbClr val="000000"/>
                  </a:solidFill>
                </a:rPr>
                <a:t>Sweden</a:t>
              </a:r>
            </a:p>
            <a:p>
              <a:pPr marL="342900" indent="-342900" eaLnBrk="0" hangingPunct="0">
                <a:lnSpc>
                  <a:spcPct val="90000"/>
                </a:lnSpc>
                <a:spcAft>
                  <a:spcPct val="50000"/>
                </a:spcAft>
                <a:buClr>
                  <a:srgbClr val="003399"/>
                </a:buClr>
                <a:buSzPct val="60000"/>
                <a:buFont typeface="Wingdings" pitchFamily="2" charset="2"/>
                <a:buNone/>
              </a:pPr>
              <a:r>
                <a:rPr lang="en-GB" sz="800" b="1" dirty="0" smtClean="0">
                  <a:solidFill>
                    <a:srgbClr val="000000"/>
                  </a:solidFill>
                </a:rPr>
                <a:t>463 branches</a:t>
              </a:r>
              <a:endParaRPr lang="en-GB" sz="800" b="1" dirty="0">
                <a:solidFill>
                  <a:srgbClr val="000000"/>
                </a:solidFill>
              </a:endParaRPr>
            </a:p>
          </p:txBody>
        </p:sp>
        <p:graphicFrame>
          <p:nvGraphicFramePr>
            <p:cNvPr id="21" name="Object 6"/>
            <p:cNvGraphicFramePr>
              <a:graphicFrameLocks noChangeAspect="1"/>
            </p:cNvGraphicFramePr>
            <p:nvPr/>
          </p:nvGraphicFramePr>
          <p:xfrm>
            <a:off x="395536" y="3246413"/>
            <a:ext cx="720080" cy="466179"/>
          </p:xfrm>
          <a:graphic>
            <a:graphicData uri="http://schemas.openxmlformats.org/presentationml/2006/ole">
              <p:oleObj spid="_x0000_s261123" name="Klipp" r:id="rId6" imgW="2911680" imgH="1920240" progId="">
                <p:embed/>
              </p:oleObj>
            </a:graphicData>
          </a:graphic>
        </p:graphicFrame>
        <p:graphicFrame>
          <p:nvGraphicFramePr>
            <p:cNvPr id="22" name="Object 2"/>
            <p:cNvGraphicFramePr>
              <a:graphicFrameLocks noChangeAspect="1"/>
            </p:cNvGraphicFramePr>
            <p:nvPr/>
          </p:nvGraphicFramePr>
          <p:xfrm>
            <a:off x="395536" y="2684631"/>
            <a:ext cx="720080" cy="481487"/>
          </p:xfrm>
          <a:graphic>
            <a:graphicData uri="http://schemas.openxmlformats.org/presentationml/2006/ole">
              <p:oleObj spid="_x0000_s261124" name="Klipp" r:id="rId7" imgW="2873520" imgH="1920600" progId="">
                <p:embed/>
              </p:oleObj>
            </a:graphicData>
          </a:graphic>
        </p:graphicFrame>
        <p:graphicFrame>
          <p:nvGraphicFramePr>
            <p:cNvPr id="23" name="Object 5"/>
            <p:cNvGraphicFramePr>
              <a:graphicFrameLocks noChangeAspect="1"/>
            </p:cNvGraphicFramePr>
            <p:nvPr/>
          </p:nvGraphicFramePr>
          <p:xfrm>
            <a:off x="395536" y="2096533"/>
            <a:ext cx="720080" cy="468371"/>
          </p:xfrm>
          <a:graphic>
            <a:graphicData uri="http://schemas.openxmlformats.org/presentationml/2006/ole">
              <p:oleObj spid="_x0000_s261125" name="Klipp" r:id="rId8" imgW="2903760" imgH="1920600" progId="">
                <p:embed/>
              </p:oleObj>
            </a:graphicData>
          </a:graphic>
        </p:graphicFrame>
        <p:pic>
          <p:nvPicPr>
            <p:cNvPr id="24" name="Picture 96" descr="flagga-england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95536" y="3848272"/>
              <a:ext cx="720080" cy="4245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5" name="Text Box 81"/>
            <p:cNvSpPr txBox="1">
              <a:spLocks noChangeArrowheads="1"/>
            </p:cNvSpPr>
            <p:nvPr/>
          </p:nvSpPr>
          <p:spPr bwMode="auto">
            <a:xfrm>
              <a:off x="1187624" y="2706089"/>
              <a:ext cx="788677" cy="3766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marL="342900" indent="-342900" eaLnBrk="0" hangingPunct="0">
                <a:lnSpc>
                  <a:spcPct val="90000"/>
                </a:lnSpc>
                <a:spcAft>
                  <a:spcPct val="50000"/>
                </a:spcAft>
                <a:buClr>
                  <a:srgbClr val="003399"/>
                </a:buClr>
                <a:buSzPct val="60000"/>
                <a:buFont typeface="Wingdings" pitchFamily="2" charset="2"/>
                <a:buNone/>
              </a:pPr>
              <a:r>
                <a:rPr lang="en-GB" sz="800" b="1" dirty="0" smtClean="0">
                  <a:solidFill>
                    <a:srgbClr val="000000"/>
                  </a:solidFill>
                </a:rPr>
                <a:t>Finland</a:t>
              </a:r>
            </a:p>
            <a:p>
              <a:pPr marL="342900" indent="-342900" eaLnBrk="0" hangingPunct="0">
                <a:lnSpc>
                  <a:spcPct val="90000"/>
                </a:lnSpc>
                <a:spcAft>
                  <a:spcPct val="50000"/>
                </a:spcAft>
                <a:buClr>
                  <a:srgbClr val="003399"/>
                </a:buClr>
                <a:buSzPct val="60000"/>
                <a:buFont typeface="Wingdings" pitchFamily="2" charset="2"/>
                <a:buNone/>
              </a:pPr>
              <a:r>
                <a:rPr lang="en-GB" sz="800" b="1" dirty="0" smtClean="0">
                  <a:solidFill>
                    <a:srgbClr val="000000"/>
                  </a:solidFill>
                </a:rPr>
                <a:t>46 branches</a:t>
              </a:r>
              <a:endParaRPr lang="en-GB" sz="800" b="1" dirty="0">
                <a:solidFill>
                  <a:srgbClr val="000000"/>
                </a:solidFill>
              </a:endParaRPr>
            </a:p>
          </p:txBody>
        </p:sp>
        <p:sp>
          <p:nvSpPr>
            <p:cNvPr id="26" name="Text Box 80"/>
            <p:cNvSpPr txBox="1">
              <a:spLocks noChangeArrowheads="1"/>
            </p:cNvSpPr>
            <p:nvPr/>
          </p:nvSpPr>
          <p:spPr bwMode="auto">
            <a:xfrm>
              <a:off x="1187624" y="3253335"/>
              <a:ext cx="788677" cy="3766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marL="342900" indent="-342900" eaLnBrk="0" hangingPunct="0">
                <a:lnSpc>
                  <a:spcPct val="90000"/>
                </a:lnSpc>
                <a:spcAft>
                  <a:spcPct val="50000"/>
                </a:spcAft>
                <a:buClr>
                  <a:srgbClr val="003399"/>
                </a:buClr>
                <a:buSzPct val="60000"/>
                <a:buFont typeface="Wingdings" pitchFamily="2" charset="2"/>
                <a:buNone/>
              </a:pPr>
              <a:r>
                <a:rPr lang="en-GB" sz="800" b="1" dirty="0" smtClean="0">
                  <a:solidFill>
                    <a:srgbClr val="000000"/>
                  </a:solidFill>
                </a:rPr>
                <a:t>Denmark</a:t>
              </a:r>
            </a:p>
            <a:p>
              <a:pPr marL="342900" indent="-342900" eaLnBrk="0" hangingPunct="0">
                <a:lnSpc>
                  <a:spcPct val="90000"/>
                </a:lnSpc>
                <a:spcAft>
                  <a:spcPct val="50000"/>
                </a:spcAft>
                <a:buClr>
                  <a:srgbClr val="003399"/>
                </a:buClr>
                <a:buSzPct val="60000"/>
                <a:buFont typeface="Wingdings" pitchFamily="2" charset="2"/>
                <a:buNone/>
              </a:pPr>
              <a:r>
                <a:rPr lang="en-GB" sz="800" b="1" dirty="0" smtClean="0">
                  <a:solidFill>
                    <a:srgbClr val="000000"/>
                  </a:solidFill>
                </a:rPr>
                <a:t>57 branches</a:t>
              </a:r>
              <a:endParaRPr lang="en-GB" sz="800" b="1" dirty="0">
                <a:solidFill>
                  <a:srgbClr val="000000"/>
                </a:solidFill>
              </a:endParaRPr>
            </a:p>
          </p:txBody>
        </p:sp>
        <p:sp>
          <p:nvSpPr>
            <p:cNvPr id="27" name="Text Box 79"/>
            <p:cNvSpPr txBox="1">
              <a:spLocks noChangeArrowheads="1"/>
            </p:cNvSpPr>
            <p:nvPr/>
          </p:nvSpPr>
          <p:spPr bwMode="auto">
            <a:xfrm>
              <a:off x="1175998" y="2127122"/>
              <a:ext cx="788677" cy="3766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marL="342900" indent="-342900" eaLnBrk="0" hangingPunct="0">
                <a:lnSpc>
                  <a:spcPct val="90000"/>
                </a:lnSpc>
                <a:spcAft>
                  <a:spcPct val="50000"/>
                </a:spcAft>
                <a:buClr>
                  <a:srgbClr val="003399"/>
                </a:buClr>
                <a:buSzPct val="60000"/>
                <a:buFont typeface="Wingdings" pitchFamily="2" charset="2"/>
                <a:buNone/>
              </a:pPr>
              <a:r>
                <a:rPr lang="en-GB" sz="800" b="1" dirty="0" smtClean="0">
                  <a:solidFill>
                    <a:srgbClr val="000000"/>
                  </a:solidFill>
                </a:rPr>
                <a:t>Norway</a:t>
              </a:r>
            </a:p>
            <a:p>
              <a:pPr marL="342900" indent="-342900" eaLnBrk="0" hangingPunct="0">
                <a:lnSpc>
                  <a:spcPct val="90000"/>
                </a:lnSpc>
                <a:spcAft>
                  <a:spcPct val="50000"/>
                </a:spcAft>
                <a:buClr>
                  <a:srgbClr val="003399"/>
                </a:buClr>
                <a:buSzPct val="60000"/>
                <a:buFont typeface="Wingdings" pitchFamily="2" charset="2"/>
                <a:buNone/>
              </a:pPr>
              <a:r>
                <a:rPr lang="en-GB" sz="800" b="1" dirty="0" smtClean="0">
                  <a:solidFill>
                    <a:srgbClr val="000000"/>
                  </a:solidFill>
                </a:rPr>
                <a:t>51 branches</a:t>
              </a:r>
              <a:endParaRPr lang="en-GB" sz="800" b="1" dirty="0">
                <a:solidFill>
                  <a:srgbClr val="000000"/>
                </a:solidFill>
              </a:endParaRPr>
            </a:p>
          </p:txBody>
        </p:sp>
        <p:sp>
          <p:nvSpPr>
            <p:cNvPr id="28" name="Text Box 88"/>
            <p:cNvSpPr txBox="1">
              <a:spLocks noChangeArrowheads="1"/>
            </p:cNvSpPr>
            <p:nvPr/>
          </p:nvSpPr>
          <p:spPr bwMode="auto">
            <a:xfrm>
              <a:off x="1158768" y="3846676"/>
              <a:ext cx="924933" cy="40439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marL="342900" indent="-342900" eaLnBrk="0" hangingPunct="0">
                <a:lnSpc>
                  <a:spcPct val="90000"/>
                </a:lnSpc>
                <a:spcAft>
                  <a:spcPct val="50000"/>
                </a:spcAft>
                <a:buClr>
                  <a:srgbClr val="003399"/>
                </a:buClr>
                <a:buSzPct val="60000"/>
                <a:buFont typeface="Wingdings" pitchFamily="2" charset="2"/>
                <a:buNone/>
              </a:pPr>
              <a:r>
                <a:rPr lang="en-GB" sz="800" b="1" dirty="0" smtClean="0">
                  <a:solidFill>
                    <a:srgbClr val="000000"/>
                  </a:solidFill>
                </a:rPr>
                <a:t>Great Britain</a:t>
              </a:r>
            </a:p>
            <a:p>
              <a:pPr marL="342900" indent="-342900" eaLnBrk="0" hangingPunct="0">
                <a:lnSpc>
                  <a:spcPct val="90000"/>
                </a:lnSpc>
                <a:spcAft>
                  <a:spcPct val="50000"/>
                </a:spcAft>
                <a:buClr>
                  <a:srgbClr val="003399"/>
                </a:buClr>
                <a:buSzPct val="60000"/>
                <a:buFont typeface="Wingdings" pitchFamily="2" charset="2"/>
                <a:buNone/>
              </a:pPr>
              <a:r>
                <a:rPr lang="en-GB" sz="800" b="1" dirty="0" smtClean="0">
                  <a:solidFill>
                    <a:srgbClr val="000000"/>
                  </a:solidFill>
                </a:rPr>
                <a:t>201 branches </a:t>
              </a:r>
              <a:r>
                <a:rPr lang="en-GB" sz="1000" b="1" dirty="0" smtClean="0">
                  <a:solidFill>
                    <a:srgbClr val="000000"/>
                  </a:solidFill>
                </a:rPr>
                <a:t>*</a:t>
              </a:r>
              <a:endParaRPr lang="en-GB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29" name="Text Box 83"/>
            <p:cNvSpPr txBox="1">
              <a:spLocks noChangeArrowheads="1"/>
            </p:cNvSpPr>
            <p:nvPr/>
          </p:nvSpPr>
          <p:spPr bwMode="auto">
            <a:xfrm>
              <a:off x="248013" y="5132773"/>
              <a:ext cx="3124871" cy="2333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GB" sz="900" dirty="0" smtClean="0">
                  <a:solidFill>
                    <a:srgbClr val="000000"/>
                  </a:solidFill>
                </a:rPr>
                <a:t>* Per 23 October 2015 (incl</a:t>
              </a:r>
              <a:r>
                <a:rPr lang="en-GB" sz="900" dirty="0">
                  <a:solidFill>
                    <a:srgbClr val="000000"/>
                  </a:solidFill>
                </a:rPr>
                <a:t>. </a:t>
              </a:r>
              <a:r>
                <a:rPr lang="en-GB" sz="900" dirty="0" smtClean="0">
                  <a:solidFill>
                    <a:srgbClr val="000000"/>
                  </a:solidFill>
                </a:rPr>
                <a:t>Branch Managers appointed</a:t>
              </a:r>
              <a:r>
                <a:rPr lang="en-GB" sz="900" dirty="0">
                  <a:solidFill>
                    <a:srgbClr val="000000"/>
                  </a:solidFill>
                </a:rPr>
                <a:t>)</a:t>
              </a:r>
            </a:p>
          </p:txBody>
        </p:sp>
      </p:grpSp>
      <p:pic>
        <p:nvPicPr>
          <p:cNvPr id="30" name="Picture 6" descr="C:\Documents and Settings\laho01\Local Settings\Temporary Internet Files\Content.IE5\6D5G28Q9\MP900362767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0493" y="4136690"/>
            <a:ext cx="748333" cy="498888"/>
          </a:xfrm>
          <a:prstGeom prst="rect">
            <a:avLst/>
          </a:prstGeom>
          <a:noFill/>
        </p:spPr>
      </p:pic>
      <p:sp>
        <p:nvSpPr>
          <p:cNvPr id="31" name="Text Box 88"/>
          <p:cNvSpPr txBox="1">
            <a:spLocks noChangeArrowheads="1"/>
          </p:cNvSpPr>
          <p:nvPr/>
        </p:nvSpPr>
        <p:spPr bwMode="auto">
          <a:xfrm>
            <a:off x="1047115" y="4181188"/>
            <a:ext cx="992259" cy="3761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Aft>
                <a:spcPct val="50000"/>
              </a:spcAft>
              <a:buClr>
                <a:srgbClr val="003399"/>
              </a:buClr>
              <a:buSzPct val="60000"/>
              <a:buFont typeface="Wingdings" pitchFamily="2" charset="2"/>
              <a:buNone/>
            </a:pPr>
            <a:r>
              <a:rPr lang="en-GB" sz="800" b="1" dirty="0" smtClean="0">
                <a:solidFill>
                  <a:srgbClr val="000000"/>
                </a:solidFill>
              </a:rPr>
              <a:t>The Netherlands</a:t>
            </a:r>
          </a:p>
          <a:p>
            <a:pPr marL="342900" indent="-342900" eaLnBrk="0" hangingPunct="0">
              <a:lnSpc>
                <a:spcPct val="90000"/>
              </a:lnSpc>
              <a:spcAft>
                <a:spcPct val="50000"/>
              </a:spcAft>
              <a:buClr>
                <a:srgbClr val="003399"/>
              </a:buClr>
              <a:buSzPct val="60000"/>
              <a:buFont typeface="Wingdings" pitchFamily="2" charset="2"/>
              <a:buNone/>
            </a:pPr>
            <a:r>
              <a:rPr lang="en-GB" sz="800" b="1" dirty="0" smtClean="0">
                <a:solidFill>
                  <a:srgbClr val="000000"/>
                </a:solidFill>
              </a:rPr>
              <a:t>23 branches</a:t>
            </a:r>
            <a:endParaRPr lang="en-GB" sz="1000" b="1" dirty="0">
              <a:solidFill>
                <a:srgbClr val="000000"/>
              </a:solidFill>
            </a:endParaRPr>
          </a:p>
        </p:txBody>
      </p:sp>
      <p:sp>
        <p:nvSpPr>
          <p:cNvPr id="32" name="Text Box 82"/>
          <p:cNvSpPr txBox="1">
            <a:spLocks noChangeArrowheads="1"/>
          </p:cNvSpPr>
          <p:nvPr/>
        </p:nvSpPr>
        <p:spPr bwMode="auto">
          <a:xfrm>
            <a:off x="188837" y="5310733"/>
            <a:ext cx="7733631" cy="1477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2075" tIns="46038" rIns="92075" bIns="46038">
            <a:noAutofit/>
          </a:bodyPr>
          <a:lstStyle/>
          <a:p>
            <a:pPr marL="342900" indent="-342900" eaLnBrk="0" hangingPunct="0">
              <a:lnSpc>
                <a:spcPct val="90000"/>
              </a:lnSpc>
              <a:spcAft>
                <a:spcPct val="50000"/>
              </a:spcAft>
              <a:buClr>
                <a:srgbClr val="003399"/>
              </a:buClr>
              <a:buSzPct val="60000"/>
            </a:pPr>
            <a:r>
              <a:rPr lang="en-US" sz="1000" b="1" dirty="0" smtClean="0">
                <a:solidFill>
                  <a:srgbClr val="000000"/>
                </a:solidFill>
              </a:rPr>
              <a:t>Outside its home markets, the bank has operations in 29 locations in 19 countries :</a:t>
            </a:r>
          </a:p>
          <a:p>
            <a:pPr marL="342900" indent="-342900" eaLnBrk="0" hangingPunct="0">
              <a:lnSpc>
                <a:spcPct val="90000"/>
              </a:lnSpc>
              <a:spcAft>
                <a:spcPct val="50000"/>
              </a:spcAft>
              <a:buClr>
                <a:srgbClr val="003399"/>
              </a:buClr>
              <a:buSzPct val="60000"/>
            </a:pPr>
            <a:r>
              <a:rPr lang="en-US" sz="800" b="1" i="1" u="sng" dirty="0" smtClean="0">
                <a:solidFill>
                  <a:srgbClr val="000000"/>
                </a:solidFill>
              </a:rPr>
              <a:t>Branches:</a:t>
            </a:r>
            <a:r>
              <a:rPr lang="en-US" sz="800" b="1" i="1" dirty="0" smtClean="0">
                <a:solidFill>
                  <a:srgbClr val="000000"/>
                </a:solidFill>
              </a:rPr>
              <a:t>				</a:t>
            </a:r>
            <a:r>
              <a:rPr lang="en-US" sz="800" b="1" i="1" u="sng" dirty="0" smtClean="0">
                <a:solidFill>
                  <a:srgbClr val="000000"/>
                </a:solidFill>
              </a:rPr>
              <a:t>Representative offices</a:t>
            </a:r>
            <a:r>
              <a:rPr lang="en-US" sz="800" b="1" i="1" dirty="0" smtClean="0">
                <a:solidFill>
                  <a:srgbClr val="000000"/>
                </a:solidFill>
              </a:rPr>
              <a:t>:	</a:t>
            </a:r>
          </a:p>
          <a:p>
            <a:pPr marL="342900" indent="-342900" eaLnBrk="0" hangingPunct="0">
              <a:lnSpc>
                <a:spcPct val="90000"/>
              </a:lnSpc>
              <a:spcAft>
                <a:spcPct val="50000"/>
              </a:spcAft>
              <a:buClr>
                <a:srgbClr val="003399"/>
              </a:buClr>
              <a:buSzPct val="60000"/>
              <a:buFont typeface="Wingdings" pitchFamily="2" charset="2"/>
              <a:buNone/>
            </a:pPr>
            <a:r>
              <a:rPr lang="en-US" sz="800" b="1" dirty="0" smtClean="0">
                <a:solidFill>
                  <a:srgbClr val="000000"/>
                </a:solidFill>
              </a:rPr>
              <a:t>USA </a:t>
            </a:r>
            <a:r>
              <a:rPr lang="en-US" sz="800" dirty="0" smtClean="0">
                <a:solidFill>
                  <a:srgbClr val="000000"/>
                </a:solidFill>
              </a:rPr>
              <a:t>(New York)</a:t>
            </a:r>
            <a:r>
              <a:rPr lang="en-US" sz="800" b="1" dirty="0" smtClean="0">
                <a:solidFill>
                  <a:srgbClr val="000000"/>
                </a:solidFill>
              </a:rPr>
              <a:t>		        Poland </a:t>
            </a:r>
            <a:r>
              <a:rPr lang="en-US" sz="800" dirty="0" smtClean="0">
                <a:solidFill>
                  <a:srgbClr val="000000"/>
                </a:solidFill>
              </a:rPr>
              <a:t>(Warsaw)	Beijing		Sao Paulo</a:t>
            </a:r>
          </a:p>
          <a:p>
            <a:pPr marL="342900" indent="-342900" eaLnBrk="0" hangingPunct="0">
              <a:lnSpc>
                <a:spcPct val="90000"/>
              </a:lnSpc>
              <a:spcAft>
                <a:spcPct val="50000"/>
              </a:spcAft>
              <a:buClr>
                <a:srgbClr val="003399"/>
              </a:buClr>
              <a:buSzPct val="60000"/>
            </a:pPr>
            <a:r>
              <a:rPr lang="en-US" sz="800" b="1" dirty="0" smtClean="0">
                <a:solidFill>
                  <a:srgbClr val="000000"/>
                </a:solidFill>
              </a:rPr>
              <a:t>Singapore		        Austria </a:t>
            </a:r>
            <a:r>
              <a:rPr lang="en-US" sz="800" dirty="0" smtClean="0">
                <a:solidFill>
                  <a:srgbClr val="000000"/>
                </a:solidFill>
              </a:rPr>
              <a:t>(Vienna)	Jakarta		Sydney</a:t>
            </a:r>
          </a:p>
          <a:p>
            <a:pPr marL="342900" indent="-342900" eaLnBrk="0" hangingPunct="0">
              <a:lnSpc>
                <a:spcPct val="90000"/>
              </a:lnSpc>
              <a:spcAft>
                <a:spcPct val="50000"/>
              </a:spcAft>
              <a:buClr>
                <a:srgbClr val="003399"/>
              </a:buClr>
              <a:buSzPct val="60000"/>
            </a:pPr>
            <a:r>
              <a:rPr lang="en-US" sz="800" b="1" dirty="0" smtClean="0">
                <a:solidFill>
                  <a:srgbClr val="000000"/>
                </a:solidFill>
              </a:rPr>
              <a:t>Germany</a:t>
            </a:r>
            <a:r>
              <a:rPr lang="en-US" sz="800" dirty="0" smtClean="0">
                <a:solidFill>
                  <a:srgbClr val="000000"/>
                </a:solidFill>
              </a:rPr>
              <a:t> 	</a:t>
            </a:r>
            <a:r>
              <a:rPr lang="en-US" sz="800" b="1" dirty="0" smtClean="0">
                <a:solidFill>
                  <a:srgbClr val="000000"/>
                </a:solidFill>
              </a:rPr>
              <a:t>	        Estonia </a:t>
            </a:r>
            <a:r>
              <a:rPr lang="en-US" sz="800" dirty="0" smtClean="0">
                <a:solidFill>
                  <a:srgbClr val="000000"/>
                </a:solidFill>
              </a:rPr>
              <a:t>(Tallinn)	Kuala Lumpur		Taipei</a:t>
            </a:r>
          </a:p>
          <a:p>
            <a:pPr marL="342900" indent="-342900" eaLnBrk="0" hangingPunct="0">
              <a:lnSpc>
                <a:spcPct val="90000"/>
              </a:lnSpc>
              <a:spcAft>
                <a:spcPct val="50000"/>
              </a:spcAft>
              <a:buClr>
                <a:srgbClr val="003399"/>
              </a:buClr>
              <a:buSzPct val="60000"/>
            </a:pPr>
            <a:r>
              <a:rPr lang="en-US" sz="800" b="1" dirty="0" smtClean="0">
                <a:solidFill>
                  <a:srgbClr val="000000"/>
                </a:solidFill>
              </a:rPr>
              <a:t>France </a:t>
            </a:r>
            <a:r>
              <a:rPr lang="en-US" sz="800" dirty="0" smtClean="0">
                <a:solidFill>
                  <a:srgbClr val="000000"/>
                </a:solidFill>
              </a:rPr>
              <a:t>(Paris, Nice)</a:t>
            </a:r>
            <a:r>
              <a:rPr lang="en-US" sz="800" b="1" dirty="0" smtClean="0">
                <a:solidFill>
                  <a:srgbClr val="000000"/>
                </a:solidFill>
              </a:rPr>
              <a:t>	        Latvia </a:t>
            </a:r>
            <a:r>
              <a:rPr lang="en-US" sz="800" dirty="0" smtClean="0">
                <a:solidFill>
                  <a:srgbClr val="000000"/>
                </a:solidFill>
              </a:rPr>
              <a:t>(Riga)		Marbella		Zürich</a:t>
            </a:r>
          </a:p>
          <a:p>
            <a:pPr marL="342900" indent="-342900" eaLnBrk="0" hangingPunct="0">
              <a:lnSpc>
                <a:spcPct val="90000"/>
              </a:lnSpc>
              <a:spcAft>
                <a:spcPct val="50000"/>
              </a:spcAft>
              <a:buClr>
                <a:srgbClr val="003399"/>
              </a:buClr>
              <a:buSzPct val="60000"/>
            </a:pPr>
            <a:r>
              <a:rPr lang="en-US" sz="800" b="1" dirty="0" smtClean="0">
                <a:solidFill>
                  <a:srgbClr val="000000"/>
                </a:solidFill>
              </a:rPr>
              <a:t>Greater China </a:t>
            </a:r>
            <a:r>
              <a:rPr lang="en-US" sz="800" dirty="0" smtClean="0">
                <a:solidFill>
                  <a:srgbClr val="000000"/>
                </a:solidFill>
              </a:rPr>
              <a:t>(Hong Kong, Shanghai)	        </a:t>
            </a:r>
            <a:r>
              <a:rPr lang="en-US" sz="800" b="1" dirty="0" smtClean="0">
                <a:solidFill>
                  <a:srgbClr val="000000"/>
                </a:solidFill>
              </a:rPr>
              <a:t>Lithuania</a:t>
            </a:r>
            <a:r>
              <a:rPr lang="en-US" sz="800" dirty="0" smtClean="0">
                <a:solidFill>
                  <a:srgbClr val="000000"/>
                </a:solidFill>
              </a:rPr>
              <a:t> (Vilnius)	Moscow</a:t>
            </a:r>
          </a:p>
          <a:p>
            <a:pPr marL="342900" indent="-342900" eaLnBrk="0" hangingPunct="0">
              <a:lnSpc>
                <a:spcPct val="90000"/>
              </a:lnSpc>
              <a:spcAft>
                <a:spcPct val="50000"/>
              </a:spcAft>
              <a:buClr>
                <a:srgbClr val="003399"/>
              </a:buClr>
              <a:buSzPct val="60000"/>
            </a:pPr>
            <a:r>
              <a:rPr lang="en-US" sz="800" b="1" dirty="0" smtClean="0">
                <a:solidFill>
                  <a:srgbClr val="000000"/>
                </a:solidFill>
              </a:rPr>
              <a:t>Luxembourg				</a:t>
            </a:r>
            <a:r>
              <a:rPr lang="en-US" sz="800" dirty="0" smtClean="0">
                <a:solidFill>
                  <a:srgbClr val="000000"/>
                </a:solidFill>
              </a:rPr>
              <a:t>Mumbai</a:t>
            </a:r>
          </a:p>
          <a:p>
            <a:pPr marL="342900" indent="-342900" eaLnBrk="0" hangingPunct="0">
              <a:lnSpc>
                <a:spcPct val="90000"/>
              </a:lnSpc>
              <a:spcAft>
                <a:spcPct val="50000"/>
              </a:spcAft>
              <a:buClr>
                <a:srgbClr val="003399"/>
              </a:buClr>
              <a:buSzPct val="60000"/>
              <a:buFont typeface="Wingdings" pitchFamily="2" charset="2"/>
              <a:buNone/>
            </a:pPr>
            <a:r>
              <a:rPr lang="en-US" sz="800" dirty="0" smtClean="0">
                <a:solidFill>
                  <a:srgbClr val="000000"/>
                </a:solidFill>
              </a:rPr>
              <a:t>					</a:t>
            </a:r>
          </a:p>
          <a:p>
            <a:pPr marL="342900" indent="-342900" eaLnBrk="0" hangingPunct="0">
              <a:lnSpc>
                <a:spcPct val="90000"/>
              </a:lnSpc>
              <a:spcAft>
                <a:spcPct val="50000"/>
              </a:spcAft>
              <a:buClr>
                <a:srgbClr val="003399"/>
              </a:buClr>
              <a:buSzPct val="60000"/>
              <a:buFont typeface="Wingdings" pitchFamily="2" charset="2"/>
              <a:buNone/>
            </a:pPr>
            <a:r>
              <a:rPr lang="en-US" sz="800" dirty="0" smtClean="0">
                <a:solidFill>
                  <a:srgbClr val="000000"/>
                </a:solidFill>
              </a:rPr>
              <a:t>					</a:t>
            </a:r>
          </a:p>
          <a:p>
            <a:pPr marL="342900" indent="-342900" eaLnBrk="0" hangingPunct="0">
              <a:lnSpc>
                <a:spcPct val="90000"/>
              </a:lnSpc>
              <a:spcAft>
                <a:spcPct val="50000"/>
              </a:spcAft>
              <a:buClr>
                <a:srgbClr val="003399"/>
              </a:buClr>
              <a:buSzPct val="60000"/>
              <a:buFont typeface="Wingdings" pitchFamily="2" charset="2"/>
              <a:buNone/>
            </a:pPr>
            <a:r>
              <a:rPr lang="en-US" sz="800" dirty="0" smtClean="0">
                <a:solidFill>
                  <a:srgbClr val="000000"/>
                </a:solidFill>
              </a:rPr>
              <a:t>									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4294967295"/>
          </p:nvPr>
        </p:nvSpPr>
        <p:spPr>
          <a:xfrm>
            <a:off x="35496" y="6525344"/>
            <a:ext cx="191248" cy="278648"/>
          </a:xfrm>
          <a:prstGeom prst="rect">
            <a:avLst/>
          </a:prstGeom>
        </p:spPr>
        <p:txBody>
          <a:bodyPr/>
          <a:lstStyle/>
          <a:p>
            <a:fld id="{44CEF55F-E944-4252-B560-9757B29A9C4A}" type="slidenum">
              <a:rPr lang="sv-SE">
                <a:solidFill>
                  <a:srgbClr val="004A99"/>
                </a:solidFill>
              </a:rPr>
              <a:pPr/>
              <a:t>3</a:t>
            </a:fld>
            <a:endParaRPr lang="sv-SE" dirty="0">
              <a:solidFill>
                <a:srgbClr val="004A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680" y="485800"/>
            <a:ext cx="8686800" cy="1143000"/>
          </a:xfrm>
        </p:spPr>
        <p:txBody>
          <a:bodyPr/>
          <a:lstStyle/>
          <a:p>
            <a:r>
              <a:rPr lang="en-GB" dirty="0" smtClean="0"/>
              <a:t>A devolved leadership model </a:t>
            </a:r>
          </a:p>
        </p:txBody>
      </p:sp>
      <p:pic>
        <p:nvPicPr>
          <p:cNvPr id="6" name="Picture 6" descr="wallander_3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3630" y="2276872"/>
            <a:ext cx="322138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Our Wa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957" y="2264806"/>
            <a:ext cx="3321995" cy="32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79512" y="6502945"/>
            <a:ext cx="190698" cy="238423"/>
          </a:xfrm>
        </p:spPr>
        <p:txBody>
          <a:bodyPr/>
          <a:lstStyle/>
          <a:p>
            <a:pPr>
              <a:defRPr/>
            </a:pPr>
            <a:fld id="{2E4CED23-31A4-4B1B-A6AF-DF181BE87302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557808"/>
            <a:ext cx="8229600" cy="1143000"/>
          </a:xfrm>
        </p:spPr>
        <p:txBody>
          <a:bodyPr/>
          <a:lstStyle/>
          <a:p>
            <a:r>
              <a:rPr lang="en-GB" dirty="0" smtClean="0"/>
              <a:t>Our corporate goal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848"/>
            <a:ext cx="8229600" cy="4525962"/>
          </a:xfrm>
        </p:spPr>
        <p:txBody>
          <a:bodyPr/>
          <a:lstStyle/>
          <a:p>
            <a:pPr>
              <a:lnSpc>
                <a:spcPct val="135000"/>
              </a:lnSpc>
              <a:buClr>
                <a:srgbClr val="005EA5"/>
              </a:buClr>
            </a:pPr>
            <a:r>
              <a:rPr lang="en-GB" dirty="0" smtClean="0"/>
              <a:t>A single, simple corporate goal: to attain a </a:t>
            </a:r>
            <a:r>
              <a:rPr lang="en-GB" dirty="0" smtClean="0">
                <a:solidFill>
                  <a:srgbClr val="0434B1"/>
                </a:solidFill>
              </a:rPr>
              <a:t>higher return on equity</a:t>
            </a:r>
            <a:r>
              <a:rPr lang="en-GB" dirty="0" smtClean="0"/>
              <a:t> than the average of our competitors each year</a:t>
            </a:r>
          </a:p>
          <a:p>
            <a:pPr>
              <a:lnSpc>
                <a:spcPct val="100000"/>
              </a:lnSpc>
              <a:buClr>
                <a:srgbClr val="005EA5"/>
              </a:buClr>
              <a:buFontTx/>
              <a:buNone/>
            </a:pPr>
            <a:endParaRPr lang="en-GB" dirty="0" smtClean="0"/>
          </a:p>
          <a:p>
            <a:pPr>
              <a:lnSpc>
                <a:spcPct val="130000"/>
              </a:lnSpc>
              <a:buClr>
                <a:srgbClr val="005EA5"/>
              </a:buClr>
            </a:pPr>
            <a:r>
              <a:rPr lang="en-GB" dirty="0" smtClean="0"/>
              <a:t> This should be achieved through having:</a:t>
            </a:r>
          </a:p>
          <a:p>
            <a:pPr lvl="2">
              <a:lnSpc>
                <a:spcPct val="130000"/>
              </a:lnSpc>
            </a:pPr>
            <a:r>
              <a:rPr lang="en-GB" dirty="0" smtClean="0">
                <a:solidFill>
                  <a:srgbClr val="0434B1"/>
                </a:solidFill>
              </a:rPr>
              <a:t>More satisfied customers </a:t>
            </a:r>
          </a:p>
          <a:p>
            <a:pPr lvl="2">
              <a:lnSpc>
                <a:spcPct val="130000"/>
              </a:lnSpc>
            </a:pPr>
            <a:r>
              <a:rPr lang="en-GB" dirty="0" smtClean="0">
                <a:solidFill>
                  <a:srgbClr val="0434B1"/>
                </a:solidFill>
              </a:rPr>
              <a:t>Lower costs than peers</a:t>
            </a:r>
          </a:p>
          <a:p>
            <a:pPr>
              <a:lnSpc>
                <a:spcPct val="100000"/>
              </a:lnSpc>
              <a:buNone/>
            </a:pPr>
            <a:endParaRPr lang="en-GB" dirty="0" smtClean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23528" y="5517232"/>
            <a:ext cx="8568952" cy="431800"/>
          </a:xfrm>
          <a:prstGeom prst="rect">
            <a:avLst/>
          </a:prstGeom>
          <a:solidFill>
            <a:srgbClr val="003399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GB" sz="2400" b="1" dirty="0">
                <a:solidFill>
                  <a:schemeClr val="bg1"/>
                </a:solidFill>
              </a:rPr>
              <a:t>The </a:t>
            </a:r>
            <a:r>
              <a:rPr lang="en-GB" sz="2400" b="1" dirty="0" smtClean="0">
                <a:solidFill>
                  <a:schemeClr val="bg1"/>
                </a:solidFill>
              </a:rPr>
              <a:t>corporate goal </a:t>
            </a:r>
            <a:r>
              <a:rPr lang="en-GB" sz="2400" b="1" dirty="0">
                <a:solidFill>
                  <a:schemeClr val="bg1"/>
                </a:solidFill>
              </a:rPr>
              <a:t>has been reached for </a:t>
            </a:r>
            <a:r>
              <a:rPr lang="en-GB" sz="2400" b="1" dirty="0" smtClean="0">
                <a:solidFill>
                  <a:schemeClr val="bg1"/>
                </a:solidFill>
              </a:rPr>
              <a:t>the past 43 years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4CED23-31A4-4B1B-A6AF-DF181BE87302}" type="slidenum">
              <a:rPr lang="sv-SE" smtClean="0"/>
              <a:pPr>
                <a:defRPr/>
              </a:pPr>
              <a:t>5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557808"/>
            <a:ext cx="8229600" cy="1143000"/>
          </a:xfrm>
        </p:spPr>
        <p:txBody>
          <a:bodyPr/>
          <a:lstStyle/>
          <a:p>
            <a:r>
              <a:rPr lang="sv-SE" dirty="0" smtClean="0"/>
              <a:t>The </a:t>
            </a:r>
            <a:r>
              <a:rPr lang="sv-SE" dirty="0" err="1" smtClean="0"/>
              <a:t>essence</a:t>
            </a:r>
            <a:r>
              <a:rPr lang="sv-SE" dirty="0" smtClean="0"/>
              <a:t> of Handelsbanken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215516" y="6570663"/>
            <a:ext cx="514350" cy="287337"/>
          </a:xfrm>
        </p:spPr>
        <p:txBody>
          <a:bodyPr/>
          <a:lstStyle/>
          <a:p>
            <a:pPr>
              <a:defRPr/>
            </a:pPr>
            <a:fld id="{7330692E-C6A1-4CEA-BA04-C514945D8BFC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42" name="Rounded Rectangle 40"/>
          <p:cNvSpPr/>
          <p:nvPr/>
        </p:nvSpPr>
        <p:spPr>
          <a:xfrm>
            <a:off x="4663125" y="2819314"/>
            <a:ext cx="3492388" cy="823686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rgbClr val="003399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 smtClean="0">
                <a:solidFill>
                  <a:srgbClr val="000000"/>
                </a:solidFill>
                <a:latin typeface="Arial"/>
              </a:rPr>
              <a:t>Lasting relationships, not transactions</a:t>
            </a:r>
            <a:endParaRPr lang="en-GB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Rounded Rectangle 41"/>
          <p:cNvSpPr/>
          <p:nvPr/>
        </p:nvSpPr>
        <p:spPr>
          <a:xfrm>
            <a:off x="647564" y="3971442"/>
            <a:ext cx="3492388" cy="823686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rgbClr val="003399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dirty="0" err="1" smtClean="0">
                <a:solidFill>
                  <a:srgbClr val="000000"/>
                </a:solidFill>
              </a:rPr>
              <a:t>Local</a:t>
            </a:r>
            <a:r>
              <a:rPr lang="sv-SE" dirty="0" smtClean="0">
                <a:solidFill>
                  <a:srgbClr val="000000"/>
                </a:solidFill>
              </a:rPr>
              <a:t> </a:t>
            </a:r>
            <a:r>
              <a:rPr lang="sv-SE" dirty="0" err="1" smtClean="0">
                <a:solidFill>
                  <a:srgbClr val="000000"/>
                </a:solidFill>
              </a:rPr>
              <a:t>knowledge</a:t>
            </a:r>
            <a:r>
              <a:rPr lang="sv-SE" dirty="0" smtClean="0">
                <a:solidFill>
                  <a:srgbClr val="000000"/>
                </a:solidFill>
              </a:rPr>
              <a:t> and </a:t>
            </a:r>
            <a:r>
              <a:rPr lang="sv-SE" dirty="0" err="1" smtClean="0">
                <a:solidFill>
                  <a:srgbClr val="000000"/>
                </a:solidFill>
              </a:rPr>
              <a:t>responsibility</a:t>
            </a:r>
            <a:endParaRPr lang="en-GB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Rounded Rectangle 42"/>
          <p:cNvSpPr/>
          <p:nvPr/>
        </p:nvSpPr>
        <p:spPr>
          <a:xfrm>
            <a:off x="4663125" y="5122379"/>
            <a:ext cx="3492388" cy="823686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rgbClr val="003399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 smtClean="0">
                <a:solidFill>
                  <a:srgbClr val="000000"/>
                </a:solidFill>
                <a:latin typeface="Arial"/>
              </a:rPr>
              <a:t>Responsible member of the community</a:t>
            </a:r>
            <a:endParaRPr lang="en-GB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Rounded Rectangle 53"/>
          <p:cNvSpPr/>
          <p:nvPr/>
        </p:nvSpPr>
        <p:spPr>
          <a:xfrm>
            <a:off x="647564" y="2822529"/>
            <a:ext cx="3492388" cy="823686"/>
          </a:xfrm>
          <a:prstGeom prst="roundRect">
            <a:avLst/>
          </a:prstGeom>
          <a:solidFill>
            <a:srgbClr val="004A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dirty="0" err="1" smtClean="0">
                <a:solidFill>
                  <a:srgbClr val="FFFFFF"/>
                </a:solidFill>
              </a:rPr>
              <a:t>Values</a:t>
            </a:r>
            <a:r>
              <a:rPr lang="sv-SE" dirty="0" smtClean="0">
                <a:solidFill>
                  <a:srgbClr val="FFFFFF"/>
                </a:solidFill>
              </a:rPr>
              <a:t>, not </a:t>
            </a:r>
            <a:r>
              <a:rPr lang="sv-SE" dirty="0" err="1" smtClean="0">
                <a:solidFill>
                  <a:srgbClr val="FFFFFF"/>
                </a:solidFill>
              </a:rPr>
              <a:t>command</a:t>
            </a:r>
            <a:r>
              <a:rPr lang="sv-SE" dirty="0" smtClean="0">
                <a:solidFill>
                  <a:srgbClr val="FFFFFF"/>
                </a:solidFill>
              </a:rPr>
              <a:t> and </a:t>
            </a:r>
            <a:r>
              <a:rPr lang="sv-SE" dirty="0" err="1" smtClean="0">
                <a:solidFill>
                  <a:srgbClr val="FFFFFF"/>
                </a:solidFill>
              </a:rPr>
              <a:t>control</a:t>
            </a:r>
            <a:endParaRPr lang="en-GB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" name="Rounded Rectangle 54"/>
          <p:cNvSpPr/>
          <p:nvPr/>
        </p:nvSpPr>
        <p:spPr>
          <a:xfrm>
            <a:off x="4663125" y="3974657"/>
            <a:ext cx="3492388" cy="823686"/>
          </a:xfrm>
          <a:prstGeom prst="roundRect">
            <a:avLst/>
          </a:prstGeom>
          <a:solidFill>
            <a:srgbClr val="004A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 smtClean="0">
                <a:solidFill>
                  <a:prstClr val="white"/>
                </a:solidFill>
                <a:latin typeface="Arial"/>
              </a:rPr>
              <a:t>Prudence and financial stability</a:t>
            </a:r>
            <a:endParaRPr lang="en-GB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7" name="Rounded Rectangle 55"/>
          <p:cNvSpPr/>
          <p:nvPr/>
        </p:nvSpPr>
        <p:spPr>
          <a:xfrm>
            <a:off x="647564" y="5125594"/>
            <a:ext cx="3492388" cy="823686"/>
          </a:xfrm>
          <a:prstGeom prst="roundRect">
            <a:avLst/>
          </a:prstGeom>
          <a:solidFill>
            <a:srgbClr val="004A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dirty="0" err="1" smtClean="0">
                <a:solidFill>
                  <a:srgbClr val="FFFFFF"/>
                </a:solidFill>
              </a:rPr>
              <a:t>Customer</a:t>
            </a:r>
            <a:r>
              <a:rPr lang="sv-SE" dirty="0" smtClean="0">
                <a:solidFill>
                  <a:srgbClr val="FFFFFF"/>
                </a:solidFill>
              </a:rPr>
              <a:t> </a:t>
            </a:r>
            <a:r>
              <a:rPr lang="sv-SE" dirty="0" err="1" smtClean="0">
                <a:solidFill>
                  <a:srgbClr val="FFFFFF"/>
                </a:solidFill>
              </a:rPr>
              <a:t>focus</a:t>
            </a:r>
            <a:endParaRPr lang="en-GB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47564" y="2168860"/>
            <a:ext cx="310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0000"/>
                </a:solidFill>
              </a:rPr>
              <a:t>“Work with human nature”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663125" y="2168860"/>
            <a:ext cx="3027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0000"/>
                </a:solidFill>
              </a:rPr>
              <a:t>“Take the long-term view”</a:t>
            </a:r>
            <a:endParaRPr lang="en-GB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557808"/>
            <a:ext cx="8229600" cy="1143000"/>
          </a:xfrm>
        </p:spPr>
        <p:txBody>
          <a:bodyPr/>
          <a:lstStyle/>
          <a:p>
            <a:r>
              <a:rPr lang="sv-SE" dirty="0" smtClean="0"/>
              <a:t>QUESTION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30692E-C6A1-4CEA-BA04-C514945D8BFC}" type="slidenum">
              <a:rPr lang="sv-SE" smtClean="0"/>
              <a:pPr>
                <a:defRPr/>
              </a:pPr>
              <a:t>7</a:t>
            </a:fld>
            <a:endParaRPr lang="sv-SE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2071390"/>
            <a:ext cx="7787208" cy="3157810"/>
          </a:xfrm>
        </p:spPr>
        <p:txBody>
          <a:bodyPr/>
          <a:lstStyle/>
          <a:p>
            <a:pPr algn="ctr">
              <a:buNone/>
            </a:pPr>
            <a:r>
              <a:rPr lang="en-GB" dirty="0" smtClean="0"/>
              <a:t>In a decentralised organisation where head office’s role is to provide support as close to the customer as possible, what could your company's organisational chart look like?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86800" cy="1143000"/>
          </a:xfrm>
        </p:spPr>
        <p:txBody>
          <a:bodyPr/>
          <a:lstStyle/>
          <a:p>
            <a:r>
              <a:rPr lang="sv-SE" dirty="0" err="1" smtClean="0"/>
              <a:t>Devolved</a:t>
            </a:r>
            <a:r>
              <a:rPr lang="sv-SE" dirty="0" smtClean="0"/>
              <a:t> </a:t>
            </a:r>
            <a:r>
              <a:rPr lang="sv-SE" dirty="0" err="1" smtClean="0"/>
              <a:t>leadership</a:t>
            </a:r>
            <a:r>
              <a:rPr lang="sv-SE" dirty="0" smtClean="0"/>
              <a:t> in </a:t>
            </a:r>
            <a:r>
              <a:rPr lang="sv-SE" dirty="0" err="1" smtClean="0"/>
              <a:t>practice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5949"/>
          </a:xfrm>
        </p:spPr>
        <p:txBody>
          <a:bodyPr/>
          <a:lstStyle/>
          <a:p>
            <a:pPr>
              <a:buNone/>
            </a:pPr>
            <a:r>
              <a:rPr lang="sv-SE" sz="2400" dirty="0" smtClean="0"/>
              <a:t>The </a:t>
            </a:r>
            <a:r>
              <a:rPr lang="sv-SE" sz="2400" dirty="0" err="1" smtClean="0"/>
              <a:t>way</a:t>
            </a:r>
            <a:r>
              <a:rPr lang="sv-SE" sz="2400" dirty="0" smtClean="0"/>
              <a:t> </a:t>
            </a:r>
            <a:r>
              <a:rPr lang="sv-SE" sz="2400" dirty="0" err="1" smtClean="0"/>
              <a:t>we</a:t>
            </a:r>
            <a:r>
              <a:rPr lang="sv-SE" sz="2400" dirty="0" smtClean="0"/>
              <a:t> work:</a:t>
            </a:r>
          </a:p>
          <a:p>
            <a:pPr lvl="1"/>
            <a:r>
              <a:rPr lang="sv-SE" sz="2000" dirty="0" smtClean="0"/>
              <a:t>Focus on </a:t>
            </a:r>
            <a:r>
              <a:rPr lang="sv-SE" sz="2000" dirty="0" err="1" smtClean="0"/>
              <a:t>customer</a:t>
            </a:r>
            <a:r>
              <a:rPr lang="sv-SE" sz="2000" dirty="0" smtClean="0"/>
              <a:t> </a:t>
            </a:r>
            <a:r>
              <a:rPr lang="sv-SE" sz="2000" dirty="0" err="1" smtClean="0"/>
              <a:t>meetings</a:t>
            </a:r>
            <a:endParaRPr lang="sv-SE" sz="2000" dirty="0" smtClean="0"/>
          </a:p>
          <a:p>
            <a:pPr lvl="1"/>
            <a:r>
              <a:rPr lang="sv-SE" sz="2000" dirty="0" err="1" smtClean="0"/>
              <a:t>Making</a:t>
            </a:r>
            <a:r>
              <a:rPr lang="sv-SE" sz="2000" dirty="0" smtClean="0"/>
              <a:t> </a:t>
            </a:r>
            <a:r>
              <a:rPr lang="sv-SE" sz="2000" dirty="0" err="1" smtClean="0"/>
              <a:t>decisions</a:t>
            </a:r>
            <a:r>
              <a:rPr lang="sv-SE" sz="2000" dirty="0" smtClean="0"/>
              <a:t> </a:t>
            </a:r>
            <a:r>
              <a:rPr lang="sv-SE" sz="2000" dirty="0" err="1" smtClean="0"/>
              <a:t>close</a:t>
            </a:r>
            <a:r>
              <a:rPr lang="sv-SE" sz="2000" dirty="0" smtClean="0"/>
              <a:t> to the </a:t>
            </a:r>
            <a:r>
              <a:rPr lang="sv-SE" sz="2000" dirty="0" err="1" smtClean="0"/>
              <a:t>customer</a:t>
            </a:r>
            <a:endParaRPr lang="sv-SE" sz="2000" dirty="0" smtClean="0"/>
          </a:p>
          <a:p>
            <a:pPr lvl="1"/>
            <a:r>
              <a:rPr lang="sv-SE" sz="2000" dirty="0" err="1" smtClean="0"/>
              <a:t>Local</a:t>
            </a:r>
            <a:r>
              <a:rPr lang="sv-SE" sz="2000" dirty="0" smtClean="0"/>
              <a:t> </a:t>
            </a:r>
            <a:r>
              <a:rPr lang="sv-SE" sz="2000" dirty="0" err="1" smtClean="0"/>
              <a:t>branches</a:t>
            </a:r>
            <a:r>
              <a:rPr lang="sv-SE" sz="2000" dirty="0" smtClean="0"/>
              <a:t> who </a:t>
            </a:r>
            <a:r>
              <a:rPr lang="sv-SE" sz="2000" dirty="0" err="1" smtClean="0"/>
              <a:t>know</a:t>
            </a:r>
            <a:r>
              <a:rPr lang="sv-SE" sz="2000" dirty="0" smtClean="0"/>
              <a:t> </a:t>
            </a:r>
            <a:r>
              <a:rPr lang="sv-SE" sz="2000" dirty="0" err="1" smtClean="0"/>
              <a:t>their</a:t>
            </a:r>
            <a:r>
              <a:rPr lang="sv-SE" sz="2000" dirty="0" smtClean="0"/>
              <a:t> </a:t>
            </a:r>
            <a:r>
              <a:rPr lang="sv-SE" sz="2000" dirty="0" err="1" smtClean="0"/>
              <a:t>customers</a:t>
            </a:r>
            <a:endParaRPr lang="sv-SE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251520" y="6525344"/>
            <a:ext cx="190698" cy="310431"/>
          </a:xfrm>
        </p:spPr>
        <p:txBody>
          <a:bodyPr/>
          <a:lstStyle/>
          <a:p>
            <a:pPr>
              <a:defRPr/>
            </a:pPr>
            <a:fld id="{2E4CED23-31A4-4B1B-A6AF-DF181BE87302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AutoShape 30"/>
          <p:cNvSpPr>
            <a:spLocks noChangeArrowheads="1"/>
          </p:cNvSpPr>
          <p:nvPr/>
        </p:nvSpPr>
        <p:spPr bwMode="auto">
          <a:xfrm>
            <a:off x="4716016" y="3717032"/>
            <a:ext cx="2592048" cy="1295400"/>
          </a:xfrm>
          <a:prstGeom prst="homePlate">
            <a:avLst>
              <a:gd name="adj" fmla="val 36288"/>
            </a:avLst>
          </a:prstGeom>
          <a:solidFill>
            <a:srgbClr val="003366"/>
          </a:solidFill>
          <a:ln w="25400" algn="ctr">
            <a:solidFill>
              <a:srgbClr val="FFFFFF"/>
            </a:solidFill>
            <a:miter lim="800000"/>
            <a:headEnd/>
            <a:tailEnd/>
          </a:ln>
        </p:spPr>
        <p:txBody>
          <a:bodyPr lIns="504000" anchor="ctr"/>
          <a:lstStyle/>
          <a:p>
            <a:pPr algn="ctr" defTabSz="762000">
              <a:tabLst>
                <a:tab pos="381000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Branches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7" name="AutoShape 31"/>
          <p:cNvSpPr>
            <a:spLocks noChangeArrowheads="1"/>
          </p:cNvSpPr>
          <p:nvPr/>
        </p:nvSpPr>
        <p:spPr bwMode="auto">
          <a:xfrm>
            <a:off x="2639166" y="3715445"/>
            <a:ext cx="2580665" cy="1296987"/>
          </a:xfrm>
          <a:prstGeom prst="homePlate">
            <a:avLst>
              <a:gd name="adj" fmla="val 34779"/>
            </a:avLst>
          </a:prstGeom>
          <a:solidFill>
            <a:srgbClr val="003366"/>
          </a:solidFill>
          <a:ln w="25400" algn="ctr">
            <a:solidFill>
              <a:srgbClr val="FFFFFF"/>
            </a:solidFill>
            <a:miter lim="800000"/>
            <a:headEnd/>
            <a:tailEnd/>
          </a:ln>
        </p:spPr>
        <p:txBody>
          <a:bodyPr lIns="504000" anchor="ctr"/>
          <a:lstStyle/>
          <a:p>
            <a:pPr algn="ctr" defTabSz="762000">
              <a:defRPr/>
            </a:pPr>
            <a:r>
              <a:rPr lang="sv-SE" sz="1200" dirty="0" smtClean="0">
                <a:solidFill>
                  <a:prstClr val="white"/>
                </a:solidFill>
              </a:rPr>
              <a:t>Regional </a:t>
            </a:r>
          </a:p>
          <a:p>
            <a:pPr algn="ctr" defTabSz="762000">
              <a:defRPr/>
            </a:pPr>
            <a:r>
              <a:rPr lang="sv-SE" sz="1200" dirty="0" smtClean="0">
                <a:solidFill>
                  <a:prstClr val="white"/>
                </a:solidFill>
              </a:rPr>
              <a:t>Banks</a:t>
            </a:r>
            <a:endParaRPr lang="sv-SE" sz="1200" dirty="0">
              <a:solidFill>
                <a:prstClr val="white"/>
              </a:solidFill>
            </a:endParaRPr>
          </a:p>
        </p:txBody>
      </p:sp>
      <p:sp>
        <p:nvSpPr>
          <p:cNvPr id="8" name="AutoShape 33"/>
          <p:cNvSpPr>
            <a:spLocks noChangeArrowheads="1"/>
          </p:cNvSpPr>
          <p:nvPr/>
        </p:nvSpPr>
        <p:spPr bwMode="auto">
          <a:xfrm>
            <a:off x="683568" y="3714238"/>
            <a:ext cx="2520040" cy="1296000"/>
          </a:xfrm>
          <a:prstGeom prst="homePlate">
            <a:avLst>
              <a:gd name="adj" fmla="val 43715"/>
            </a:avLst>
          </a:prstGeom>
          <a:solidFill>
            <a:srgbClr val="003366"/>
          </a:solidFill>
          <a:ln w="25400" algn="ctr">
            <a:solidFill>
              <a:srgbClr val="FFFFFF"/>
            </a:solidFill>
            <a:miter lim="800000"/>
            <a:headEnd/>
            <a:tailEnd/>
          </a:ln>
        </p:spPr>
        <p:txBody>
          <a:bodyPr lIns="90000" rIns="0" anchor="ctr"/>
          <a:lstStyle/>
          <a:p>
            <a:pPr algn="ctr" defTabSz="762000">
              <a:tabLst>
                <a:tab pos="381000" algn="l"/>
              </a:tabLst>
              <a:defRPr/>
            </a:pPr>
            <a:r>
              <a:rPr lang="sv-SE" sz="1200" dirty="0" smtClean="0">
                <a:solidFill>
                  <a:prstClr val="white"/>
                </a:solidFill>
              </a:rPr>
              <a:t>Central Departments and</a:t>
            </a:r>
            <a:br>
              <a:rPr lang="sv-SE" sz="1200" dirty="0" smtClean="0">
                <a:solidFill>
                  <a:prstClr val="white"/>
                </a:solidFill>
              </a:rPr>
            </a:br>
            <a:r>
              <a:rPr lang="sv-SE" sz="1200" dirty="0" smtClean="0">
                <a:solidFill>
                  <a:prstClr val="white"/>
                </a:solidFill>
              </a:rPr>
              <a:t>Business Areas</a:t>
            </a:r>
          </a:p>
          <a:p>
            <a:pPr algn="ctr" defTabSz="762000">
              <a:tabLst>
                <a:tab pos="381000" algn="l"/>
              </a:tabLst>
              <a:defRPr/>
            </a:pPr>
            <a:endParaRPr lang="sv-SE" sz="1200" dirty="0">
              <a:solidFill>
                <a:prstClr val="white"/>
              </a:solidFill>
            </a:endParaRPr>
          </a:p>
        </p:txBody>
      </p:sp>
      <p:sp>
        <p:nvSpPr>
          <p:cNvPr id="9" name="Oval 34"/>
          <p:cNvSpPr>
            <a:spLocks noChangeAspect="1" noChangeArrowheads="1"/>
          </p:cNvSpPr>
          <p:nvPr/>
        </p:nvSpPr>
        <p:spPr bwMode="auto">
          <a:xfrm>
            <a:off x="7416013" y="3717032"/>
            <a:ext cx="1332211" cy="1224979"/>
          </a:xfrm>
          <a:prstGeom prst="ellipse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sv-SE" sz="1400" dirty="0">
                <a:solidFill>
                  <a:srgbClr val="FFFFFF"/>
                </a:solidFill>
              </a:rPr>
              <a:t>CUSTOMER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Geographical organisation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556792"/>
            <a:ext cx="5076056" cy="3744415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400" dirty="0" smtClean="0"/>
              <a:t>One branch = One geographical area = One P&amp;L</a:t>
            </a:r>
            <a:br>
              <a:rPr lang="en-GB" sz="2400" dirty="0" smtClean="0"/>
            </a:br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en-GB" sz="2600" dirty="0" smtClean="0"/>
              <a:t>With:</a:t>
            </a:r>
          </a:p>
          <a:p>
            <a:pPr>
              <a:spcAft>
                <a:spcPts val="1000"/>
              </a:spcAft>
              <a:buFont typeface="Wingdings" pitchFamily="2" charset="2"/>
              <a:buChar char="§"/>
            </a:pPr>
            <a:r>
              <a:rPr lang="en-GB" sz="2600" dirty="0" smtClean="0"/>
              <a:t>Responsibility for all customers within its area</a:t>
            </a:r>
          </a:p>
          <a:p>
            <a:pPr>
              <a:spcAft>
                <a:spcPts val="1000"/>
              </a:spcAft>
              <a:buFont typeface="Wingdings" pitchFamily="2" charset="2"/>
              <a:buChar char="§"/>
            </a:pPr>
            <a:r>
              <a:rPr lang="en-GB" sz="2600" dirty="0" smtClean="0"/>
              <a:t>All revenues/costs allocated to the branch regardless of product or how and where the transaction was made</a:t>
            </a:r>
          </a:p>
          <a:p>
            <a:pPr>
              <a:spcAft>
                <a:spcPts val="1000"/>
              </a:spcAft>
              <a:buFont typeface="Wingdings" pitchFamily="2" charset="2"/>
              <a:buChar char="§"/>
            </a:pPr>
            <a:r>
              <a:rPr lang="en-GB" sz="2600" dirty="0" smtClean="0"/>
              <a:t>Supporting the branch the only task for central units</a:t>
            </a:r>
          </a:p>
          <a:p>
            <a:pPr lvl="1">
              <a:spcAft>
                <a:spcPts val="1200"/>
              </a:spcAft>
              <a:buNone/>
            </a:pPr>
            <a:endParaRPr lang="en-GB" sz="1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CEF55F-E944-4252-B560-9757B29A9C4A}" type="slidenum">
              <a:rPr lang="sv-SE" smtClean="0">
                <a:solidFill>
                  <a:srgbClr val="004A99"/>
                </a:solidFill>
              </a:rPr>
              <a:pPr/>
              <a:t>9</a:t>
            </a:fld>
            <a:endParaRPr lang="sv-SE">
              <a:solidFill>
                <a:srgbClr val="004A99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39552" y="5877272"/>
            <a:ext cx="821221" cy="36004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5805264"/>
            <a:ext cx="720652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1200"/>
              </a:spcAft>
            </a:pPr>
            <a:r>
              <a:rPr lang="en-GB" dirty="0" smtClean="0">
                <a:solidFill>
                  <a:prstClr val="white"/>
                </a:solidFill>
                <a:latin typeface="Arial"/>
              </a:rPr>
              <a:t>Easy for the branch to understand how it is contributing to group profitability</a:t>
            </a:r>
          </a:p>
        </p:txBody>
      </p:sp>
      <p:pic>
        <p:nvPicPr>
          <p:cNvPr id="161794" name="Picture 2" descr="\\gbfputp100\Resources\Photos\RC\Bury St edmunds\PREMISES\branch20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497028"/>
            <a:ext cx="4104456" cy="27258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B_2009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HB_2009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HB_2009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EI Theme 2013">
  <a:themeElements>
    <a:clrScheme name="SHB_Color_1">
      <a:dk1>
        <a:srgbClr val="000000"/>
      </a:dk1>
      <a:lt1>
        <a:sysClr val="window" lastClr="FFFFFF"/>
      </a:lt1>
      <a:dk2>
        <a:srgbClr val="000000"/>
      </a:dk2>
      <a:lt2>
        <a:srgbClr val="EEECE1"/>
      </a:lt2>
      <a:accent1>
        <a:srgbClr val="004A99"/>
      </a:accent1>
      <a:accent2>
        <a:srgbClr val="8F8778"/>
      </a:accent2>
      <a:accent3>
        <a:srgbClr val="CC3300"/>
      </a:accent3>
      <a:accent4>
        <a:srgbClr val="ABCCD9"/>
      </a:accent4>
      <a:accent5>
        <a:srgbClr val="002C4D"/>
      </a:accent5>
      <a:accent6>
        <a:srgbClr val="B2B2B2"/>
      </a:accent6>
      <a:hlink>
        <a:srgbClr val="0000FF"/>
      </a:hlink>
      <a:folHlink>
        <a:srgbClr val="800080"/>
      </a:folHlink>
    </a:clrScheme>
    <a:fontScheme name="SHB_Font_Aa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EI Theme 2013">
  <a:themeElements>
    <a:clrScheme name="SHB_Color_1">
      <a:dk1>
        <a:srgbClr val="000000"/>
      </a:dk1>
      <a:lt1>
        <a:sysClr val="window" lastClr="FFFFFF"/>
      </a:lt1>
      <a:dk2>
        <a:srgbClr val="000000"/>
      </a:dk2>
      <a:lt2>
        <a:srgbClr val="EEECE1"/>
      </a:lt2>
      <a:accent1>
        <a:srgbClr val="004A99"/>
      </a:accent1>
      <a:accent2>
        <a:srgbClr val="8F8778"/>
      </a:accent2>
      <a:accent3>
        <a:srgbClr val="CC3300"/>
      </a:accent3>
      <a:accent4>
        <a:srgbClr val="ABCCD9"/>
      </a:accent4>
      <a:accent5>
        <a:srgbClr val="002C4D"/>
      </a:accent5>
      <a:accent6>
        <a:srgbClr val="B2B2B2"/>
      </a:accent6>
      <a:hlink>
        <a:srgbClr val="0000FF"/>
      </a:hlink>
      <a:folHlink>
        <a:srgbClr val="800080"/>
      </a:folHlink>
    </a:clrScheme>
    <a:fontScheme name="SHB_Font_Aa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CEI Theme 2013">
  <a:themeElements>
    <a:clrScheme name="SHB_Color_1">
      <a:dk1>
        <a:srgbClr val="000000"/>
      </a:dk1>
      <a:lt1>
        <a:sysClr val="window" lastClr="FFFFFF"/>
      </a:lt1>
      <a:dk2>
        <a:srgbClr val="000000"/>
      </a:dk2>
      <a:lt2>
        <a:srgbClr val="EEECE1"/>
      </a:lt2>
      <a:accent1>
        <a:srgbClr val="004A99"/>
      </a:accent1>
      <a:accent2>
        <a:srgbClr val="8F8778"/>
      </a:accent2>
      <a:accent3>
        <a:srgbClr val="CC3300"/>
      </a:accent3>
      <a:accent4>
        <a:srgbClr val="ABCCD9"/>
      </a:accent4>
      <a:accent5>
        <a:srgbClr val="002C4D"/>
      </a:accent5>
      <a:accent6>
        <a:srgbClr val="B2B2B2"/>
      </a:accent6>
      <a:hlink>
        <a:srgbClr val="0000FF"/>
      </a:hlink>
      <a:folHlink>
        <a:srgbClr val="800080"/>
      </a:folHlink>
    </a:clrScheme>
    <a:fontScheme name="SHB_Font_Aa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CEI Theme 2013">
  <a:themeElements>
    <a:clrScheme name="SHB_Color_1">
      <a:dk1>
        <a:srgbClr val="000000"/>
      </a:dk1>
      <a:lt1>
        <a:sysClr val="window" lastClr="FFFFFF"/>
      </a:lt1>
      <a:dk2>
        <a:srgbClr val="000000"/>
      </a:dk2>
      <a:lt2>
        <a:srgbClr val="EEECE1"/>
      </a:lt2>
      <a:accent1>
        <a:srgbClr val="004A99"/>
      </a:accent1>
      <a:accent2>
        <a:srgbClr val="8F8778"/>
      </a:accent2>
      <a:accent3>
        <a:srgbClr val="CC3300"/>
      </a:accent3>
      <a:accent4>
        <a:srgbClr val="ABCCD9"/>
      </a:accent4>
      <a:accent5>
        <a:srgbClr val="002C4D"/>
      </a:accent5>
      <a:accent6>
        <a:srgbClr val="B2B2B2"/>
      </a:accent6>
      <a:hlink>
        <a:srgbClr val="0000FF"/>
      </a:hlink>
      <a:folHlink>
        <a:srgbClr val="800080"/>
      </a:folHlink>
    </a:clrScheme>
    <a:fontScheme name="SHB_Font_Aa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SHB_2009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SHB_2009</Template>
  <TotalTime>5747</TotalTime>
  <Words>911</Words>
  <Application>Microsoft Office PowerPoint</Application>
  <PresentationFormat>On-screen Show (4:3)</PresentationFormat>
  <Paragraphs>192</Paragraphs>
  <Slides>21</Slides>
  <Notes>16</Notes>
  <HiddenSlides>0</HiddenSlides>
  <MMClips>0</MMClips>
  <ScaleCrop>false</ScaleCrop>
  <HeadingPairs>
    <vt:vector size="8" baseType="variant">
      <vt:variant>
        <vt:lpstr>Theme</vt:lpstr>
      </vt:variant>
      <vt:variant>
        <vt:i4>8</vt:i4>
      </vt:variant>
      <vt:variant>
        <vt:lpstr>Links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SHB_2009</vt:lpstr>
      <vt:lpstr>1_SHB_2009</vt:lpstr>
      <vt:lpstr>2_SHB_2009</vt:lpstr>
      <vt:lpstr>CEI Theme 2013</vt:lpstr>
      <vt:lpstr>1_CEI Theme 2013</vt:lpstr>
      <vt:lpstr>4_CEI Theme 2013</vt:lpstr>
      <vt:lpstr>5_CEI Theme 2013</vt:lpstr>
      <vt:lpstr>3_SHB_2009</vt:lpstr>
      <vt:lpstr>\\shbmain.shb.biz\data\London\Resources\Presentation Slides\1. UK WIP\Branch graph for IR presentations.xlsx!Sheet2![Branch graph for IR presentations.xlsx]Sheet2 Chart 2</vt:lpstr>
      <vt:lpstr>\\shbmain\data\Stockholm\CE\CE\CEI Investor Relations\9. Statistik\Aktiekurser\EURO STOXX TR.xlsm</vt:lpstr>
      <vt:lpstr>Klipp</vt:lpstr>
      <vt:lpstr>Slide 1</vt:lpstr>
      <vt:lpstr>Handelsbanken in brief</vt:lpstr>
      <vt:lpstr>We have six home markets, and provide support worldwide </vt:lpstr>
      <vt:lpstr>A devolved leadership model </vt:lpstr>
      <vt:lpstr>Our corporate goal</vt:lpstr>
      <vt:lpstr>The essence of Handelsbanken</vt:lpstr>
      <vt:lpstr>QUESTION</vt:lpstr>
      <vt:lpstr>Devolved leadership in practice</vt:lpstr>
      <vt:lpstr>Geographical organisation</vt:lpstr>
      <vt:lpstr>Handelsbanken in the UK – recent history</vt:lpstr>
      <vt:lpstr>Our UK branch network </vt:lpstr>
      <vt:lpstr>How branches operate</vt:lpstr>
      <vt:lpstr>Huddersfield Branch – an example</vt:lpstr>
      <vt:lpstr>The most satisfied customers</vt:lpstr>
      <vt:lpstr>Long-term shareholder value</vt:lpstr>
      <vt:lpstr>Model proved resilient throughout the latest crisis</vt:lpstr>
      <vt:lpstr>QUESTION</vt:lpstr>
      <vt:lpstr>Oktogonen: our all-staff equal profit share scheme</vt:lpstr>
      <vt:lpstr>Oktogonen: an essential tool steering towards our core values</vt:lpstr>
      <vt:lpstr>Slide 20</vt:lpstr>
      <vt:lpstr>Q &amp; A</vt:lpstr>
    </vt:vector>
  </TitlesOfParts>
  <Company>Handelsbanken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alsc02</dc:creator>
  <cp:lastModifiedBy>anco02</cp:lastModifiedBy>
  <cp:revision>574</cp:revision>
  <dcterms:created xsi:type="dcterms:W3CDTF">2009-12-15T17:05:23Z</dcterms:created>
  <dcterms:modified xsi:type="dcterms:W3CDTF">2015-10-27T07:56:43Z</dcterms:modified>
</cp:coreProperties>
</file>