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675"/>
          </a:xfrm>
          <a:prstGeom prst="rect">
            <a:avLst/>
          </a:prstGeom>
        </p:spPr>
        <p:txBody>
          <a:bodyPr vert="horz" lIns="93699" tIns="46849" rIns="93699" bIns="468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2675"/>
          </a:xfrm>
          <a:prstGeom prst="rect">
            <a:avLst/>
          </a:prstGeom>
        </p:spPr>
        <p:txBody>
          <a:bodyPr vert="horz" lIns="93699" tIns="46849" rIns="93699" bIns="46849" rtlCol="0"/>
          <a:lstStyle>
            <a:lvl1pPr algn="r">
              <a:defRPr sz="1200"/>
            </a:lvl1pPr>
          </a:lstStyle>
          <a:p>
            <a:fld id="{7A0934B2-D57C-4A1B-861D-9FBBB159A66A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99" tIns="46849" rIns="93699" bIns="468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3699" tIns="46849" rIns="93699" bIns="468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3699" tIns="46849" rIns="93699" bIns="468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2674"/>
          </a:xfrm>
          <a:prstGeom prst="rect">
            <a:avLst/>
          </a:prstGeom>
        </p:spPr>
        <p:txBody>
          <a:bodyPr vert="horz" lIns="93699" tIns="46849" rIns="93699" bIns="46849" rtlCol="0" anchor="b"/>
          <a:lstStyle>
            <a:lvl1pPr algn="r">
              <a:defRPr sz="1200"/>
            </a:lvl1pPr>
          </a:lstStyle>
          <a:p>
            <a:fld id="{6DEC2656-A6B1-45CA-A8F9-2AAE3ED56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4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0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1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2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9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7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4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2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5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2C82-5C8F-42F5-8B78-EC2FCDE17AED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5B22-FDB2-47C0-88DD-03E2DE42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7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hyperlink" Target="http://www.icasxtra.com/" TargetMode="External"/><Relationship Id="rId39" Type="http://schemas.openxmlformats.org/officeDocument/2006/relationships/image" Target="../media/image39.png"/><Relationship Id="rId21" Type="http://schemas.openxmlformats.org/officeDocument/2006/relationships/image" Target="../media/image22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6" Type="http://schemas.openxmlformats.org/officeDocument/2006/relationships/image" Target="../media/image76.png"/><Relationship Id="rId84" Type="http://schemas.openxmlformats.org/officeDocument/2006/relationships/image" Target="../media/image84.png"/><Relationship Id="rId7" Type="http://schemas.openxmlformats.org/officeDocument/2006/relationships/image" Target="../media/image8.png"/><Relationship Id="rId71" Type="http://schemas.openxmlformats.org/officeDocument/2006/relationships/image" Target="../media/image71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29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5" Type="http://schemas.openxmlformats.org/officeDocument/2006/relationships/image" Target="../media/image6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9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85" Type="http://schemas.openxmlformats.org/officeDocument/2006/relationships/image" Target="../media/image85.jpe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1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1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wson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30" y="2130125"/>
            <a:ext cx="10036121" cy="23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0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92" y="335692"/>
            <a:ext cx="6166022" cy="61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7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Lawsons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Family Mission</a:t>
            </a: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Lawsons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vision, (and without a vision business will perish) is to make work as interesting and satisfying as possible.</a:t>
            </a:r>
          </a:p>
        </p:txBody>
      </p:sp>
    </p:spTree>
    <p:extLst>
      <p:ext uri="{BB962C8B-B14F-4D97-AF65-F5344CB8AC3E}">
        <p14:creationId xmlns:p14="http://schemas.microsoft.com/office/powerpoint/2010/main" val="313316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7265"/>
            <a:ext cx="10515600" cy="55096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900" b="1" dirty="0">
                <a:latin typeface="Arial" panose="020B0604020202020204" pitchFamily="34" charset="0"/>
                <a:cs typeface="Arial" panose="020B0604020202020204" pitchFamily="34" charset="0"/>
              </a:rPr>
              <a:t>The Lawson Family Values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Job Security &amp; Honesty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Empowerment &amp; Delegation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Sense of ‘Belonging‘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Good Working Conditions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Fit For Purpose Equipment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Fair Package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Job Rotation &amp; Promotion Prospects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Sponsored Events: Family Day, Children’s Christmas Party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Improved Communication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 Something Back to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11046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C72D93-03CB-490D-830C-9C606D9C1258}"/>
              </a:ext>
            </a:extLst>
          </p:cNvPr>
          <p:cNvGrpSpPr/>
          <p:nvPr/>
        </p:nvGrpSpPr>
        <p:grpSpPr>
          <a:xfrm>
            <a:off x="3979924" y="235253"/>
            <a:ext cx="4317787" cy="6084668"/>
            <a:chOff x="3979924" y="235253"/>
            <a:chExt cx="4317787" cy="6084668"/>
          </a:xfrm>
        </p:grpSpPr>
        <p:sp>
          <p:nvSpPr>
            <p:cNvPr id="3" name="object 3"/>
            <p:cNvSpPr txBox="1"/>
            <p:nvPr/>
          </p:nvSpPr>
          <p:spPr>
            <a:xfrm>
              <a:off x="4327575" y="833584"/>
              <a:ext cx="341949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1786"/>
                </a:lnSpc>
              </a:pPr>
              <a:r>
                <a:rPr sz="1791" b="1" i="1" spc="-147" dirty="0">
                  <a:solidFill>
                    <a:srgbClr val="FFFFFF"/>
                  </a:solidFill>
                  <a:latin typeface="Arial"/>
                  <a:cs typeface="Arial"/>
                </a:rPr>
                <a:t>‘Family </a:t>
              </a:r>
              <a:r>
                <a:rPr sz="1791" b="1" i="1" spc="-177" dirty="0">
                  <a:solidFill>
                    <a:srgbClr val="FFFFFF"/>
                  </a:solidFill>
                  <a:latin typeface="Arial"/>
                  <a:cs typeface="Arial"/>
                </a:rPr>
                <a:t>Values </a:t>
              </a:r>
              <a:r>
                <a:rPr sz="1791" b="1" i="1" spc="66" dirty="0">
                  <a:solidFill>
                    <a:srgbClr val="FFFFFF"/>
                  </a:solidFill>
                  <a:latin typeface="Arial"/>
                  <a:cs typeface="Arial"/>
                </a:rPr>
                <a:t>- </a:t>
              </a:r>
              <a:r>
                <a:rPr sz="1791" b="1" i="1" spc="-161" dirty="0">
                  <a:solidFill>
                    <a:srgbClr val="FFFFFF"/>
                  </a:solidFill>
                  <a:latin typeface="Arial"/>
                  <a:cs typeface="Arial"/>
                </a:rPr>
                <a:t>Professional</a:t>
              </a:r>
              <a:r>
                <a:rPr sz="1791" b="1" i="1" spc="-32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791" b="1" i="1" spc="-141" dirty="0">
                  <a:solidFill>
                    <a:srgbClr val="FFFFFF"/>
                  </a:solidFill>
                  <a:latin typeface="Arial"/>
                  <a:cs typeface="Arial"/>
                </a:rPr>
                <a:t>Service’</a:t>
              </a:r>
              <a:endParaRPr sz="1791">
                <a:latin typeface="Arial"/>
                <a:cs typeface="Arial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981836" y="4272621"/>
              <a:ext cx="205907" cy="4087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6" name="object 6"/>
            <p:cNvSpPr/>
            <p:nvPr/>
          </p:nvSpPr>
          <p:spPr>
            <a:xfrm>
              <a:off x="8091793" y="4210087"/>
              <a:ext cx="205918" cy="471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7" name="object 7"/>
            <p:cNvSpPr/>
            <p:nvPr/>
          </p:nvSpPr>
          <p:spPr>
            <a:xfrm>
              <a:off x="4184985" y="4583896"/>
              <a:ext cx="3909572" cy="35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" name="object 8"/>
            <p:cNvSpPr/>
            <p:nvPr/>
          </p:nvSpPr>
          <p:spPr>
            <a:xfrm>
              <a:off x="3993450" y="4272620"/>
              <a:ext cx="868127" cy="3112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9" name="object 9"/>
            <p:cNvSpPr/>
            <p:nvPr/>
          </p:nvSpPr>
          <p:spPr>
            <a:xfrm>
              <a:off x="3994677" y="4222927"/>
              <a:ext cx="865743" cy="359887"/>
            </a:xfrm>
            <a:custGeom>
              <a:avLst/>
              <a:gdLst/>
              <a:ahLst/>
              <a:cxnLst/>
              <a:rect l="l" t="t" r="r" b="b"/>
              <a:pathLst>
                <a:path w="1909445" h="793750">
                  <a:moveTo>
                    <a:pt x="0" y="793419"/>
                  </a:moveTo>
                  <a:lnTo>
                    <a:pt x="1909279" y="793419"/>
                  </a:lnTo>
                  <a:lnTo>
                    <a:pt x="1909279" y="0"/>
                  </a:lnTo>
                  <a:lnTo>
                    <a:pt x="0" y="0"/>
                  </a:lnTo>
                  <a:lnTo>
                    <a:pt x="0" y="793419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" name="object 10"/>
            <p:cNvSpPr/>
            <p:nvPr/>
          </p:nvSpPr>
          <p:spPr>
            <a:xfrm>
              <a:off x="3993446" y="4582814"/>
              <a:ext cx="868335" cy="0"/>
            </a:xfrm>
            <a:custGeom>
              <a:avLst/>
              <a:gdLst/>
              <a:ahLst/>
              <a:cxnLst/>
              <a:rect l="l" t="t" r="r" b="b"/>
              <a:pathLst>
                <a:path w="1915160">
                  <a:moveTo>
                    <a:pt x="0" y="0"/>
                  </a:moveTo>
                  <a:lnTo>
                    <a:pt x="1914715" y="0"/>
                  </a:lnTo>
                </a:path>
              </a:pathLst>
            </a:custGeom>
            <a:ln w="50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4679" y="4224079"/>
              <a:ext cx="0" cy="357583"/>
            </a:xfrm>
            <a:custGeom>
              <a:avLst/>
              <a:gdLst/>
              <a:ahLst/>
              <a:cxnLst/>
              <a:rect l="l" t="t" r="r" b="b"/>
              <a:pathLst>
                <a:path h="788670">
                  <a:moveTo>
                    <a:pt x="0" y="0"/>
                  </a:moveTo>
                  <a:lnTo>
                    <a:pt x="0" y="788669"/>
                  </a:lnTo>
                </a:path>
              </a:pathLst>
            </a:custGeom>
            <a:ln w="54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3446" y="4223503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3446" y="4222352"/>
              <a:ext cx="868335" cy="0"/>
            </a:xfrm>
            <a:custGeom>
              <a:avLst/>
              <a:gdLst/>
              <a:ahLst/>
              <a:cxnLst/>
              <a:rect l="l" t="t" r="r" b="b"/>
              <a:pathLst>
                <a:path w="1915160">
                  <a:moveTo>
                    <a:pt x="0" y="0"/>
                  </a:moveTo>
                  <a:lnTo>
                    <a:pt x="191471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4" name="object 14"/>
            <p:cNvSpPr/>
            <p:nvPr/>
          </p:nvSpPr>
          <p:spPr>
            <a:xfrm>
              <a:off x="4860347" y="4224079"/>
              <a:ext cx="0" cy="357583"/>
            </a:xfrm>
            <a:custGeom>
              <a:avLst/>
              <a:gdLst/>
              <a:ahLst/>
              <a:cxnLst/>
              <a:rect l="l" t="t" r="r" b="b"/>
              <a:pathLst>
                <a:path h="788670">
                  <a:moveTo>
                    <a:pt x="0" y="0"/>
                  </a:moveTo>
                  <a:lnTo>
                    <a:pt x="0" y="788669"/>
                  </a:lnTo>
                </a:path>
              </a:pathLst>
            </a:custGeom>
            <a:ln w="54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5911" y="4223503"/>
              <a:ext cx="865743" cy="0"/>
            </a:xfrm>
            <a:custGeom>
              <a:avLst/>
              <a:gdLst/>
              <a:ahLst/>
              <a:cxnLst/>
              <a:rect l="l" t="t" r="r" b="b"/>
              <a:pathLst>
                <a:path w="1909445">
                  <a:moveTo>
                    <a:pt x="0" y="0"/>
                  </a:moveTo>
                  <a:lnTo>
                    <a:pt x="190927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" name="object 16"/>
            <p:cNvSpPr/>
            <p:nvPr/>
          </p:nvSpPr>
          <p:spPr>
            <a:xfrm>
              <a:off x="3994679" y="4223544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1578" y="4272620"/>
              <a:ext cx="3342425" cy="3112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197664" y="4260908"/>
              <a:ext cx="45000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470" marR="2303" algn="ctr">
                <a:lnSpc>
                  <a:spcPts val="775"/>
                </a:lnSpc>
              </a:pPr>
              <a:r>
                <a:rPr sz="771" b="1" spc="-7" dirty="0">
                  <a:solidFill>
                    <a:srgbClr val="FFFFFF"/>
                  </a:solidFill>
                  <a:latin typeface="Arial"/>
                  <a:cs typeface="Arial"/>
                </a:rPr>
                <a:t>Staff  </a:t>
              </a:r>
              <a:r>
                <a:rPr sz="771" b="1" spc="-14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771" b="1" spc="-16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771" b="1" spc="-7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771" b="1" dirty="0">
                  <a:solidFill>
                    <a:srgbClr val="FFFFFF"/>
                  </a:solidFill>
                  <a:latin typeface="Arial"/>
                  <a:cs typeface="Arial"/>
                </a:rPr>
                <a:t>hase  Scheme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964954" y="4366940"/>
              <a:ext cx="32822" cy="73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/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172250" y="4366940"/>
              <a:ext cx="1732926" cy="73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/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Discounts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are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given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on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purchases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made 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by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staff for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personal</a:t>
              </a:r>
              <a:r>
                <a:rPr sz="476" spc="48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use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982181" y="4619758"/>
              <a:ext cx="4314494" cy="4712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5909" y="4633394"/>
              <a:ext cx="863210" cy="3572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3450" y="4630935"/>
              <a:ext cx="868127" cy="3621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24" name="object 24"/>
            <p:cNvSpPr/>
            <p:nvPr/>
          </p:nvSpPr>
          <p:spPr>
            <a:xfrm>
              <a:off x="4864042" y="4632875"/>
              <a:ext cx="3337502" cy="3572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25" name="object 25"/>
            <p:cNvSpPr/>
            <p:nvPr/>
          </p:nvSpPr>
          <p:spPr>
            <a:xfrm>
              <a:off x="4861578" y="4630417"/>
              <a:ext cx="3342425" cy="3621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26" name="object 26"/>
            <p:cNvSpPr/>
            <p:nvPr/>
          </p:nvSpPr>
          <p:spPr>
            <a:xfrm>
              <a:off x="4862809" y="4631643"/>
              <a:ext cx="3339967" cy="3597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3994679" y="4632162"/>
              <a:ext cx="865743" cy="345279"/>
            </a:xfrm>
            <a:prstGeom prst="rect">
              <a:avLst/>
            </a:prstGeom>
            <a:solidFill>
              <a:srgbClr val="00A650"/>
            </a:solidFill>
            <a:ln w="5435">
              <a:solidFill>
                <a:srgbClr val="231F20"/>
              </a:solidFill>
            </a:ln>
          </p:spPr>
          <p:txBody>
            <a:bodyPr vert="horz" wrap="square" lIns="0" tIns="37140" rIns="0" bIns="0" rtlCol="0">
              <a:spAutoFit/>
            </a:bodyPr>
            <a:lstStyle/>
            <a:p>
              <a:pPr marL="162956" marR="160365" indent="-288" algn="ctr">
                <a:lnSpc>
                  <a:spcPts val="775"/>
                </a:lnSpc>
                <a:spcBef>
                  <a:spcPts val="292"/>
                </a:spcBef>
              </a:pPr>
              <a:r>
                <a:rPr sz="771" b="1" spc="-7" dirty="0">
                  <a:solidFill>
                    <a:srgbClr val="FFFFFF"/>
                  </a:solidFill>
                  <a:latin typeface="Arial"/>
                  <a:cs typeface="Arial"/>
                </a:rPr>
                <a:t>Staff  </a:t>
              </a: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Su</a:t>
              </a:r>
              <a:r>
                <a:rPr sz="771" b="1" spc="-7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771" b="1" spc="9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771" b="1" dirty="0">
                  <a:solidFill>
                    <a:srgbClr val="FFFFFF"/>
                  </a:solidFill>
                  <a:latin typeface="Arial"/>
                  <a:cs typeface="Arial"/>
                </a:rPr>
                <a:t>estion  Scheme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4964954" y="4670989"/>
              <a:ext cx="32822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4964954" y="4867937"/>
              <a:ext cx="32822" cy="73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/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5172250" y="4670989"/>
              <a:ext cx="1470929" cy="256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44"/>
                </a:lnSpc>
              </a:pP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Rewards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are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given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for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good ideas...</a:t>
              </a:r>
              <a:endParaRPr sz="476" dirty="0">
                <a:latin typeface="Arial"/>
                <a:cs typeface="Arial"/>
              </a:endParaRPr>
            </a:p>
            <a:p>
              <a:pPr marL="5758" marR="2303">
                <a:lnSpc>
                  <a:spcPts val="517"/>
                </a:lnSpc>
                <a:spcBef>
                  <a:spcPts val="34"/>
                </a:spcBef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The simplest once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are 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often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the best (consider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how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the 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business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will</a:t>
              </a:r>
              <a:r>
                <a:rPr sz="476" spc="-23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beneﬁt)</a:t>
              </a:r>
              <a:endParaRPr sz="476" dirty="0">
                <a:latin typeface="Arial"/>
                <a:cs typeface="Arial"/>
              </a:endParaRPr>
            </a:p>
            <a:p>
              <a:pPr marL="5758">
                <a:lnSpc>
                  <a:spcPts val="508"/>
                </a:lnSpc>
              </a:pP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Entry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forms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available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on the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Lawsons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Intranet</a:t>
              </a:r>
              <a:r>
                <a:rPr sz="476" spc="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site</a:t>
              </a:r>
              <a:endParaRPr sz="476" dirty="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6860768" y="4670989"/>
              <a:ext cx="3282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7068064" y="4678935"/>
              <a:ext cx="755186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 marR="2303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Gold </a:t>
              </a:r>
              <a:r>
                <a:rPr sz="476" spc="-11" dirty="0">
                  <a:solidFill>
                    <a:srgbClr val="231F20"/>
                  </a:solidFill>
                  <a:latin typeface="Arial"/>
                  <a:cs typeface="Arial"/>
                </a:rPr>
                <a:t>Award 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£100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vouchers 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Silver </a:t>
              </a:r>
              <a:r>
                <a:rPr sz="476" spc="-11" dirty="0">
                  <a:solidFill>
                    <a:srgbClr val="231F20"/>
                  </a:solidFill>
                  <a:latin typeface="Arial"/>
                  <a:cs typeface="Arial"/>
                </a:rPr>
                <a:t>Award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£50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vouchers 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Bronze </a:t>
              </a:r>
              <a:r>
                <a:rPr sz="476" spc="-11" dirty="0">
                  <a:solidFill>
                    <a:srgbClr val="231F20"/>
                  </a:solidFill>
                  <a:latin typeface="Arial"/>
                  <a:cs typeface="Arial"/>
                </a:rPr>
                <a:t>Award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£25</a:t>
              </a:r>
              <a:r>
                <a:rPr sz="476" spc="-32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vouchers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979924" y="5028031"/>
              <a:ext cx="205911" cy="4712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34" name="object 34"/>
            <p:cNvSpPr/>
            <p:nvPr/>
          </p:nvSpPr>
          <p:spPr>
            <a:xfrm>
              <a:off x="8089887" y="5091009"/>
              <a:ext cx="205907" cy="3466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35" name="object 35"/>
            <p:cNvSpPr/>
            <p:nvPr/>
          </p:nvSpPr>
          <p:spPr>
            <a:xfrm>
              <a:off x="4183073" y="5401847"/>
              <a:ext cx="3909578" cy="357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36" name="object 36"/>
            <p:cNvSpPr/>
            <p:nvPr/>
          </p:nvSpPr>
          <p:spPr>
            <a:xfrm>
              <a:off x="3982182" y="5028031"/>
              <a:ext cx="4313618" cy="6297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37" name="object 37"/>
            <p:cNvSpPr/>
            <p:nvPr/>
          </p:nvSpPr>
          <p:spPr>
            <a:xfrm>
              <a:off x="3991538" y="5039651"/>
              <a:ext cx="868133" cy="3621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38" name="object 38"/>
            <p:cNvSpPr/>
            <p:nvPr/>
          </p:nvSpPr>
          <p:spPr>
            <a:xfrm>
              <a:off x="3992771" y="5040878"/>
              <a:ext cx="865743" cy="359887"/>
            </a:xfrm>
            <a:custGeom>
              <a:avLst/>
              <a:gdLst/>
              <a:ahLst/>
              <a:cxnLst/>
              <a:rect l="l" t="t" r="r" b="b"/>
              <a:pathLst>
                <a:path w="1909445" h="793750">
                  <a:moveTo>
                    <a:pt x="0" y="793419"/>
                  </a:moveTo>
                  <a:lnTo>
                    <a:pt x="1909279" y="793419"/>
                  </a:lnTo>
                  <a:lnTo>
                    <a:pt x="1909279" y="0"/>
                  </a:lnTo>
                  <a:lnTo>
                    <a:pt x="0" y="0"/>
                  </a:lnTo>
                  <a:lnTo>
                    <a:pt x="0" y="793419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39" name="object 39"/>
            <p:cNvSpPr/>
            <p:nvPr/>
          </p:nvSpPr>
          <p:spPr>
            <a:xfrm>
              <a:off x="3991536" y="5400764"/>
              <a:ext cx="868335" cy="0"/>
            </a:xfrm>
            <a:custGeom>
              <a:avLst/>
              <a:gdLst/>
              <a:ahLst/>
              <a:cxnLst/>
              <a:rect l="l" t="t" r="r" b="b"/>
              <a:pathLst>
                <a:path w="1915160">
                  <a:moveTo>
                    <a:pt x="0" y="0"/>
                  </a:moveTo>
                  <a:lnTo>
                    <a:pt x="1914715" y="0"/>
                  </a:lnTo>
                </a:path>
              </a:pathLst>
            </a:custGeom>
            <a:ln w="50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40" name="object 40"/>
            <p:cNvSpPr/>
            <p:nvPr/>
          </p:nvSpPr>
          <p:spPr>
            <a:xfrm>
              <a:off x="3992768" y="5042030"/>
              <a:ext cx="0" cy="357583"/>
            </a:xfrm>
            <a:custGeom>
              <a:avLst/>
              <a:gdLst/>
              <a:ahLst/>
              <a:cxnLst/>
              <a:rect l="l" t="t" r="r" b="b"/>
              <a:pathLst>
                <a:path h="788670">
                  <a:moveTo>
                    <a:pt x="0" y="0"/>
                  </a:moveTo>
                  <a:lnTo>
                    <a:pt x="0" y="788670"/>
                  </a:lnTo>
                </a:path>
              </a:pathLst>
            </a:custGeom>
            <a:ln w="54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41" name="object 41"/>
            <p:cNvSpPr/>
            <p:nvPr/>
          </p:nvSpPr>
          <p:spPr>
            <a:xfrm>
              <a:off x="3991537" y="5041454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42" name="object 42"/>
            <p:cNvSpPr/>
            <p:nvPr/>
          </p:nvSpPr>
          <p:spPr>
            <a:xfrm>
              <a:off x="3991536" y="5040302"/>
              <a:ext cx="868335" cy="0"/>
            </a:xfrm>
            <a:custGeom>
              <a:avLst/>
              <a:gdLst/>
              <a:ahLst/>
              <a:cxnLst/>
              <a:rect l="l" t="t" r="r" b="b"/>
              <a:pathLst>
                <a:path w="1915160">
                  <a:moveTo>
                    <a:pt x="0" y="0"/>
                  </a:moveTo>
                  <a:lnTo>
                    <a:pt x="191471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43" name="object 43"/>
            <p:cNvSpPr/>
            <p:nvPr/>
          </p:nvSpPr>
          <p:spPr>
            <a:xfrm>
              <a:off x="4858437" y="5042030"/>
              <a:ext cx="0" cy="357583"/>
            </a:xfrm>
            <a:custGeom>
              <a:avLst/>
              <a:gdLst/>
              <a:ahLst/>
              <a:cxnLst/>
              <a:rect l="l" t="t" r="r" b="b"/>
              <a:pathLst>
                <a:path h="788670">
                  <a:moveTo>
                    <a:pt x="0" y="0"/>
                  </a:moveTo>
                  <a:lnTo>
                    <a:pt x="0" y="788670"/>
                  </a:lnTo>
                </a:path>
              </a:pathLst>
            </a:custGeom>
            <a:ln w="54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44" name="object 44"/>
            <p:cNvSpPr/>
            <p:nvPr/>
          </p:nvSpPr>
          <p:spPr>
            <a:xfrm>
              <a:off x="3994001" y="5041454"/>
              <a:ext cx="865743" cy="0"/>
            </a:xfrm>
            <a:custGeom>
              <a:avLst/>
              <a:gdLst/>
              <a:ahLst/>
              <a:cxnLst/>
              <a:rect l="l" t="t" r="r" b="b"/>
              <a:pathLst>
                <a:path w="1909445">
                  <a:moveTo>
                    <a:pt x="0" y="0"/>
                  </a:moveTo>
                  <a:lnTo>
                    <a:pt x="190927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45" name="object 45"/>
            <p:cNvSpPr/>
            <p:nvPr/>
          </p:nvSpPr>
          <p:spPr>
            <a:xfrm>
              <a:off x="3992768" y="5041494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46" name="object 46"/>
            <p:cNvSpPr/>
            <p:nvPr/>
          </p:nvSpPr>
          <p:spPr>
            <a:xfrm>
              <a:off x="4862130" y="5042110"/>
              <a:ext cx="3337502" cy="35727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47" name="object 47"/>
            <p:cNvSpPr/>
            <p:nvPr/>
          </p:nvSpPr>
          <p:spPr>
            <a:xfrm>
              <a:off x="4859672" y="5039651"/>
              <a:ext cx="3342425" cy="36219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48" name="object 48"/>
            <p:cNvSpPr/>
            <p:nvPr/>
          </p:nvSpPr>
          <p:spPr>
            <a:xfrm>
              <a:off x="4860897" y="5040878"/>
              <a:ext cx="3339967" cy="3597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3992769" y="5158201"/>
              <a:ext cx="865743" cy="1186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3955"/>
              <a:r>
                <a:rPr sz="771" b="1" spc="-5" dirty="0">
                  <a:solidFill>
                    <a:srgbClr val="FFFFFF"/>
                  </a:solidFill>
                  <a:latin typeface="Arial"/>
                  <a:cs typeface="Arial"/>
                </a:rPr>
                <a:t>Gifts </a:t>
              </a:r>
              <a:r>
                <a:rPr sz="771" b="1" spc="-7" dirty="0">
                  <a:solidFill>
                    <a:srgbClr val="FFFFFF"/>
                  </a:solidFill>
                  <a:latin typeface="Arial"/>
                  <a:cs typeface="Arial"/>
                </a:rPr>
                <a:t>to</a:t>
              </a:r>
              <a:r>
                <a:rPr sz="771" b="1" spc="-32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771" b="1" spc="-7" dirty="0">
                  <a:solidFill>
                    <a:srgbClr val="FFFFFF"/>
                  </a:solidFill>
                  <a:latin typeface="Arial"/>
                  <a:cs typeface="Arial"/>
                </a:rPr>
                <a:t>Staff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4963048" y="5048945"/>
              <a:ext cx="32822" cy="3206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5170344" y="5056891"/>
              <a:ext cx="1652312" cy="3206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 marR="657584">
                <a:lnSpc>
                  <a:spcPts val="517"/>
                </a:lnSpc>
              </a:pPr>
              <a:r>
                <a:rPr sz="476" spc="-32" dirty="0">
                  <a:solidFill>
                    <a:srgbClr val="231F20"/>
                  </a:solidFill>
                  <a:latin typeface="Arial"/>
                  <a:cs typeface="Arial"/>
                </a:rPr>
                <a:t>To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help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you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celebrate your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occasions 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Births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(£50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store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vouchers) 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Marriages (£200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store</a:t>
              </a:r>
              <a:r>
                <a:rPr sz="476" spc="-1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vouchers)</a:t>
              </a:r>
              <a:endParaRPr sz="476" dirty="0">
                <a:latin typeface="Arial"/>
                <a:cs typeface="Arial"/>
              </a:endParaRPr>
            </a:p>
            <a:p>
              <a:pPr marL="5758">
                <a:lnSpc>
                  <a:spcPts val="481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25 </a:t>
              </a:r>
              <a:r>
                <a:rPr sz="476" spc="-18" dirty="0">
                  <a:solidFill>
                    <a:srgbClr val="231F20"/>
                  </a:solidFill>
                  <a:latin typeface="Arial"/>
                  <a:cs typeface="Arial"/>
                </a:rPr>
                <a:t>Years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Service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(£100 gift</a:t>
              </a:r>
              <a:r>
                <a:rPr sz="476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value)</a:t>
              </a:r>
              <a:endParaRPr sz="476" dirty="0">
                <a:latin typeface="Arial"/>
                <a:cs typeface="Arial"/>
              </a:endParaRPr>
            </a:p>
            <a:p>
              <a:pPr marL="5758">
                <a:lnSpc>
                  <a:spcPts val="544"/>
                </a:lnSpc>
              </a:pP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Retirement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(£100 gift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value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+ celebratory meal with</a:t>
              </a:r>
              <a:r>
                <a:rPr sz="476" spc="14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collegues)</a:t>
              </a:r>
              <a:endParaRPr sz="476" dirty="0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991536" y="3046472"/>
              <a:ext cx="194299" cy="3461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53" name="object 53"/>
            <p:cNvSpPr/>
            <p:nvPr/>
          </p:nvSpPr>
          <p:spPr>
            <a:xfrm>
              <a:off x="8089887" y="3046472"/>
              <a:ext cx="205907" cy="34618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54" name="object 54"/>
            <p:cNvSpPr/>
            <p:nvPr/>
          </p:nvSpPr>
          <p:spPr>
            <a:xfrm>
              <a:off x="4183073" y="3357754"/>
              <a:ext cx="3909578" cy="349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55" name="object 55"/>
            <p:cNvSpPr/>
            <p:nvPr/>
          </p:nvSpPr>
          <p:spPr>
            <a:xfrm>
              <a:off x="3991538" y="3046472"/>
              <a:ext cx="868133" cy="31128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56" name="object 56"/>
            <p:cNvSpPr/>
            <p:nvPr/>
          </p:nvSpPr>
          <p:spPr>
            <a:xfrm>
              <a:off x="3992771" y="2996784"/>
              <a:ext cx="865743" cy="359887"/>
            </a:xfrm>
            <a:custGeom>
              <a:avLst/>
              <a:gdLst/>
              <a:ahLst/>
              <a:cxnLst/>
              <a:rect l="l" t="t" r="r" b="b"/>
              <a:pathLst>
                <a:path w="1909445" h="793750">
                  <a:moveTo>
                    <a:pt x="0" y="793419"/>
                  </a:moveTo>
                  <a:lnTo>
                    <a:pt x="1909279" y="793419"/>
                  </a:lnTo>
                  <a:lnTo>
                    <a:pt x="1909279" y="0"/>
                  </a:lnTo>
                  <a:lnTo>
                    <a:pt x="0" y="0"/>
                  </a:lnTo>
                  <a:lnTo>
                    <a:pt x="0" y="79341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57" name="object 57"/>
            <p:cNvSpPr/>
            <p:nvPr/>
          </p:nvSpPr>
          <p:spPr>
            <a:xfrm>
              <a:off x="3991536" y="3356671"/>
              <a:ext cx="868335" cy="0"/>
            </a:xfrm>
            <a:custGeom>
              <a:avLst/>
              <a:gdLst/>
              <a:ahLst/>
              <a:cxnLst/>
              <a:rect l="l" t="t" r="r" b="b"/>
              <a:pathLst>
                <a:path w="1915160">
                  <a:moveTo>
                    <a:pt x="0" y="0"/>
                  </a:moveTo>
                  <a:lnTo>
                    <a:pt x="1914715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58" name="object 58"/>
            <p:cNvSpPr/>
            <p:nvPr/>
          </p:nvSpPr>
          <p:spPr>
            <a:xfrm>
              <a:off x="3992768" y="2997936"/>
              <a:ext cx="0" cy="357583"/>
            </a:xfrm>
            <a:custGeom>
              <a:avLst/>
              <a:gdLst/>
              <a:ahLst/>
              <a:cxnLst/>
              <a:rect l="l" t="t" r="r" b="b"/>
              <a:pathLst>
                <a:path h="788670">
                  <a:moveTo>
                    <a:pt x="0" y="0"/>
                  </a:moveTo>
                  <a:lnTo>
                    <a:pt x="0" y="788669"/>
                  </a:lnTo>
                </a:path>
              </a:pathLst>
            </a:custGeom>
            <a:ln w="54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59" name="object 59"/>
            <p:cNvSpPr/>
            <p:nvPr/>
          </p:nvSpPr>
          <p:spPr>
            <a:xfrm>
              <a:off x="3991537" y="2997361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60" name="object 60"/>
            <p:cNvSpPr/>
            <p:nvPr/>
          </p:nvSpPr>
          <p:spPr>
            <a:xfrm>
              <a:off x="3991536" y="2996209"/>
              <a:ext cx="868335" cy="0"/>
            </a:xfrm>
            <a:custGeom>
              <a:avLst/>
              <a:gdLst/>
              <a:ahLst/>
              <a:cxnLst/>
              <a:rect l="l" t="t" r="r" b="b"/>
              <a:pathLst>
                <a:path w="1915160">
                  <a:moveTo>
                    <a:pt x="0" y="0"/>
                  </a:moveTo>
                  <a:lnTo>
                    <a:pt x="191471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61" name="object 61"/>
            <p:cNvSpPr/>
            <p:nvPr/>
          </p:nvSpPr>
          <p:spPr>
            <a:xfrm>
              <a:off x="4858437" y="2997936"/>
              <a:ext cx="0" cy="357583"/>
            </a:xfrm>
            <a:custGeom>
              <a:avLst/>
              <a:gdLst/>
              <a:ahLst/>
              <a:cxnLst/>
              <a:rect l="l" t="t" r="r" b="b"/>
              <a:pathLst>
                <a:path h="788670">
                  <a:moveTo>
                    <a:pt x="0" y="0"/>
                  </a:moveTo>
                  <a:lnTo>
                    <a:pt x="0" y="788669"/>
                  </a:lnTo>
                </a:path>
              </a:pathLst>
            </a:custGeom>
            <a:ln w="54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62" name="object 62"/>
            <p:cNvSpPr/>
            <p:nvPr/>
          </p:nvSpPr>
          <p:spPr>
            <a:xfrm>
              <a:off x="3994001" y="2997361"/>
              <a:ext cx="865743" cy="0"/>
            </a:xfrm>
            <a:custGeom>
              <a:avLst/>
              <a:gdLst/>
              <a:ahLst/>
              <a:cxnLst/>
              <a:rect l="l" t="t" r="r" b="b"/>
              <a:pathLst>
                <a:path w="1909445">
                  <a:moveTo>
                    <a:pt x="0" y="0"/>
                  </a:moveTo>
                  <a:lnTo>
                    <a:pt x="190927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63" name="object 63"/>
            <p:cNvSpPr/>
            <p:nvPr/>
          </p:nvSpPr>
          <p:spPr>
            <a:xfrm>
              <a:off x="3992768" y="2997401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64" name="object 64"/>
            <p:cNvSpPr/>
            <p:nvPr/>
          </p:nvSpPr>
          <p:spPr>
            <a:xfrm>
              <a:off x="4859672" y="3046472"/>
              <a:ext cx="3342425" cy="31128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4160364" y="3034765"/>
              <a:ext cx="552786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470" marR="2303" indent="-288" algn="ctr">
                <a:lnSpc>
                  <a:spcPts val="775"/>
                </a:lnSpc>
              </a:pPr>
              <a:r>
                <a:rPr sz="771" b="1" spc="-2" dirty="0">
                  <a:solidFill>
                    <a:srgbClr val="FFFFFF"/>
                  </a:solidFill>
                  <a:latin typeface="Arial"/>
                  <a:cs typeface="Arial"/>
                </a:rPr>
                <a:t>Employee  Assisted  </a:t>
              </a:r>
              <a:r>
                <a:rPr sz="771" b="1" spc="-14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771" b="1" spc="-16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og</a:t>
              </a:r>
              <a:r>
                <a:rPr sz="771" b="1" spc="-16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amme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4963048" y="3044209"/>
              <a:ext cx="31670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06"/>
                </a:lnSpc>
              </a:pPr>
              <a:r>
                <a:rPr sz="431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31">
                <a:latin typeface="Arial"/>
                <a:cs typeface="Arial"/>
              </a:endParaRPr>
            </a:p>
            <a:p>
              <a:pPr marL="5758">
                <a:lnSpc>
                  <a:spcPts val="519"/>
                </a:lnSpc>
              </a:pP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53">
                <a:latin typeface="Arial"/>
                <a:cs typeface="Arial"/>
              </a:endParaRPr>
            </a:p>
            <a:p>
              <a:pPr marL="5758">
                <a:lnSpc>
                  <a:spcPts val="530"/>
                </a:lnSpc>
              </a:pP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53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5170359" y="3046398"/>
              <a:ext cx="1721121" cy="256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 marR="2303" algn="just">
                <a:lnSpc>
                  <a:spcPts val="517"/>
                </a:lnSpc>
                <a:tabLst>
                  <a:tab pos="1695208" algn="l"/>
                </a:tabLst>
              </a:pP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Helping </a:t>
              </a:r>
              <a:r>
                <a:rPr sz="453" spc="-11" dirty="0">
                  <a:solidFill>
                    <a:srgbClr val="231F20"/>
                  </a:solidFill>
                  <a:latin typeface="Arial"/>
                  <a:cs typeface="Arial"/>
                </a:rPr>
                <a:t>y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ou achi</a:t>
              </a:r>
              <a:r>
                <a:rPr sz="453" spc="-16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453" spc="-14" dirty="0">
                  <a:solidFill>
                    <a:srgbClr val="231F20"/>
                  </a:solidFill>
                  <a:latin typeface="Arial"/>
                  <a:cs typeface="Arial"/>
                </a:rPr>
                <a:t>v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e a positi</a:t>
              </a:r>
              <a:r>
                <a:rPr sz="453" spc="-14" dirty="0">
                  <a:solidFill>
                    <a:srgbClr val="231F20"/>
                  </a:solidFill>
                  <a:latin typeface="Arial"/>
                  <a:cs typeface="Arial"/>
                </a:rPr>
                <a:t>v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e balance in </a:t>
              </a:r>
              <a:r>
                <a:rPr sz="453" spc="-11" dirty="0">
                  <a:solidFill>
                    <a:srgbClr val="231F20"/>
                  </a:solidFill>
                  <a:latin typeface="Arial"/>
                  <a:cs typeface="Arial"/>
                </a:rPr>
                <a:t>y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our li</a:t>
              </a:r>
              <a:r>
                <a:rPr sz="453" spc="-16" dirty="0">
                  <a:solidFill>
                    <a:srgbClr val="231F20"/>
                  </a:solidFill>
                  <a:latin typeface="Arial"/>
                  <a:cs typeface="Arial"/>
                </a:rPr>
                <a:t>f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453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•  </a:t>
              </a:r>
              <a:r>
                <a:rPr sz="453" spc="-20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453" spc="-14" dirty="0">
                  <a:solidFill>
                    <a:srgbClr val="231F20"/>
                  </a:solidFill>
                  <a:latin typeface="Arial"/>
                  <a:cs typeface="Arial"/>
                </a:rPr>
                <a:t>v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aila</a:t>
              </a:r>
              <a:r>
                <a:rPr sz="453" spc="-11" dirty="0">
                  <a:solidFill>
                    <a:srgbClr val="231F20"/>
                  </a:solidFill>
                  <a:latin typeface="Arial"/>
                  <a:cs typeface="Arial"/>
                </a:rPr>
                <a:t>b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le </a:t>
              </a:r>
              <a:r>
                <a:rPr sz="453" spc="-11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o both </a:t>
              </a:r>
              <a:r>
                <a:rPr sz="453" spc="-11" dirty="0">
                  <a:solidFill>
                    <a:srgbClr val="231F20"/>
                  </a:solidFill>
                  <a:latin typeface="Arial"/>
                  <a:cs typeface="Arial"/>
                </a:rPr>
                <a:t>y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ou and </a:t>
              </a:r>
              <a:r>
                <a:rPr sz="453" spc="-11" dirty="0">
                  <a:solidFill>
                    <a:srgbClr val="231F20"/>
                  </a:solidFill>
                  <a:latin typeface="Arial"/>
                  <a:cs typeface="Arial"/>
                </a:rPr>
                <a:t>y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our immedia</a:t>
              </a:r>
              <a:r>
                <a:rPr sz="453" spc="-11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e </a:t>
              </a:r>
              <a:r>
                <a:rPr sz="453" spc="-16" dirty="0">
                  <a:solidFill>
                    <a:srgbClr val="231F20"/>
                  </a:solidFill>
                  <a:latin typeface="Arial"/>
                  <a:cs typeface="Arial"/>
                </a:rPr>
                <a:t>f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ami</a:t>
              </a:r>
              <a:r>
                <a:rPr sz="453" spc="-11" dirty="0">
                  <a:solidFill>
                    <a:srgbClr val="231F20"/>
                  </a:solidFill>
                  <a:latin typeface="Arial"/>
                  <a:cs typeface="Arial"/>
                </a:rPr>
                <a:t>l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y membe</a:t>
              </a:r>
              <a:r>
                <a:rPr sz="453" spc="-11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453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•  </a:t>
              </a:r>
              <a:r>
                <a:rPr sz="453" spc="-7" dirty="0">
                  <a:solidFill>
                    <a:srgbClr val="231F20"/>
                  </a:solidFill>
                  <a:latin typeface="Arial"/>
                  <a:cs typeface="Arial"/>
                </a:rPr>
                <a:t>Offering </a:t>
              </a:r>
              <a:r>
                <a:rPr sz="453" spc="-5" dirty="0">
                  <a:solidFill>
                    <a:srgbClr val="231F20"/>
                  </a:solidFill>
                  <a:latin typeface="Arial"/>
                  <a:cs typeface="Arial"/>
                </a:rPr>
                <a:t>Financial, Legal 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&amp; </a:t>
              </a:r>
              <a:r>
                <a:rPr sz="453" spc="-5" dirty="0">
                  <a:solidFill>
                    <a:srgbClr val="231F20"/>
                  </a:solidFill>
                  <a:latin typeface="Arial"/>
                  <a:cs typeface="Arial"/>
                </a:rPr>
                <a:t>Relationship </a:t>
              </a:r>
              <a:r>
                <a:rPr sz="453" dirty="0">
                  <a:solidFill>
                    <a:srgbClr val="231F20"/>
                  </a:solidFill>
                  <a:latin typeface="Arial"/>
                  <a:cs typeface="Arial"/>
                </a:rPr>
                <a:t>support </a:t>
              </a:r>
              <a:r>
                <a:rPr sz="453" spc="-5" dirty="0">
                  <a:solidFill>
                    <a:srgbClr val="231F20"/>
                  </a:solidFill>
                  <a:latin typeface="Arial"/>
                  <a:cs typeface="Arial"/>
                </a:rPr>
                <a:t>(telephone 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/ </a:t>
              </a:r>
              <a:r>
                <a:rPr sz="453" spc="-7" dirty="0">
                  <a:solidFill>
                    <a:srgbClr val="231F20"/>
                  </a:solidFill>
                  <a:latin typeface="Arial"/>
                  <a:cs typeface="Arial"/>
                </a:rPr>
                <a:t>face 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•  </a:t>
              </a:r>
              <a:r>
                <a:rPr sz="453" spc="-11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o </a:t>
              </a:r>
              <a:r>
                <a:rPr sz="453" spc="-16" dirty="0">
                  <a:solidFill>
                    <a:srgbClr val="231F20"/>
                  </a:solidFill>
                  <a:latin typeface="Arial"/>
                  <a:cs typeface="Arial"/>
                </a:rPr>
                <a:t>f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ace counselling)</a:t>
              </a:r>
              <a:r>
                <a:rPr sz="453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53">
                <a:latin typeface="Arial"/>
                <a:cs typeface="Arial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7067128" y="3046398"/>
              <a:ext cx="644917" cy="256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 marR="10653">
                <a:lnSpc>
                  <a:spcPts val="517"/>
                </a:lnSpc>
              </a:pP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Contact: 0800 072 7072  </a:t>
              </a:r>
              <a:r>
                <a:rPr sz="453" spc="-5" dirty="0">
                  <a:solidFill>
                    <a:srgbClr val="231F20"/>
                  </a:solidFill>
                  <a:latin typeface="Arial"/>
                  <a:cs typeface="Arial"/>
                  <a:hlinkClick r:id="rId26"/>
                </a:rPr>
                <a:t>www.icasxtra.com</a:t>
              </a:r>
              <a:endParaRPr sz="453">
                <a:latin typeface="Arial"/>
                <a:cs typeface="Arial"/>
              </a:endParaRPr>
            </a:p>
            <a:p>
              <a:pPr marL="5758" marR="2303">
                <a:lnSpc>
                  <a:spcPts val="517"/>
                </a:lnSpc>
              </a:pP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User Name = lawsons  </a:t>
              </a:r>
              <a:r>
                <a:rPr sz="453" spc="-7" dirty="0">
                  <a:solidFill>
                    <a:srgbClr val="231F20"/>
                  </a:solidFill>
                  <a:latin typeface="Arial"/>
                  <a:cs typeface="Arial"/>
                </a:rPr>
                <a:t>Password 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=</a:t>
              </a:r>
              <a:r>
                <a:rPr sz="453" spc="-32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53" spc="-2" dirty="0">
                  <a:solidFill>
                    <a:srgbClr val="231F20"/>
                  </a:solidFill>
                  <a:latin typeface="Arial"/>
                  <a:cs typeface="Arial"/>
                </a:rPr>
                <a:t>EAPlawsons</a:t>
              </a:r>
              <a:endParaRPr sz="453">
                <a:latin typeface="Arial"/>
                <a:cs typeface="Arial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980880" y="1757277"/>
              <a:ext cx="4315876" cy="15754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70" name="object 70"/>
            <p:cNvSpPr/>
            <p:nvPr/>
          </p:nvSpPr>
          <p:spPr>
            <a:xfrm>
              <a:off x="3980880" y="1912058"/>
              <a:ext cx="205910" cy="25444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71" name="object 71"/>
            <p:cNvSpPr/>
            <p:nvPr/>
          </p:nvSpPr>
          <p:spPr>
            <a:xfrm>
              <a:off x="8090843" y="1912058"/>
              <a:ext cx="205912" cy="25444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72" name="object 72"/>
            <p:cNvSpPr/>
            <p:nvPr/>
          </p:nvSpPr>
          <p:spPr>
            <a:xfrm>
              <a:off x="4184029" y="2131088"/>
              <a:ext cx="3909578" cy="3541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73" name="object 73"/>
            <p:cNvSpPr/>
            <p:nvPr/>
          </p:nvSpPr>
          <p:spPr>
            <a:xfrm>
              <a:off x="3992494" y="1769410"/>
              <a:ext cx="868127" cy="3621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74" name="object 74"/>
            <p:cNvSpPr/>
            <p:nvPr/>
          </p:nvSpPr>
          <p:spPr>
            <a:xfrm>
              <a:off x="4860621" y="1768892"/>
              <a:ext cx="3342425" cy="36219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3993725" y="1770643"/>
              <a:ext cx="865743" cy="291528"/>
            </a:xfrm>
            <a:prstGeom prst="rect">
              <a:avLst/>
            </a:prstGeom>
            <a:solidFill>
              <a:srgbClr val="25408F"/>
            </a:solidFill>
            <a:ln w="5435">
              <a:solidFill>
                <a:srgbClr val="231F20"/>
              </a:solidFill>
            </a:ln>
          </p:spPr>
          <p:txBody>
            <a:bodyPr vert="horz" wrap="square" lIns="0" tIns="85509" rIns="0" bIns="0" rtlCol="0">
              <a:spAutoFit/>
            </a:bodyPr>
            <a:lstStyle/>
            <a:p>
              <a:pPr marL="253360" marR="227736" indent="-1727">
                <a:lnSpc>
                  <a:spcPts val="775"/>
                </a:lnSpc>
                <a:spcBef>
                  <a:spcPts val="673"/>
                </a:spcBef>
              </a:pPr>
              <a:r>
                <a:rPr sz="771" b="1" spc="-23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771" b="1" dirty="0">
                  <a:solidFill>
                    <a:srgbClr val="FFFFFF"/>
                  </a:solidFill>
                  <a:latin typeface="Arial"/>
                  <a:cs typeface="Arial"/>
                </a:rPr>
                <a:t>ension  </a:t>
              </a: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771" b="1" spc="-7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4962500" y="1812925"/>
              <a:ext cx="32822" cy="256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5169797" y="1299076"/>
              <a:ext cx="1838301" cy="7813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9290"/>
              <a:r>
                <a:rPr sz="2244" b="1" u="heavy" spc="-25" dirty="0">
                  <a:solidFill>
                    <a:srgbClr val="231F20"/>
                  </a:solidFill>
                  <a:latin typeface="Arial"/>
                  <a:cs typeface="Arial"/>
                </a:rPr>
                <a:t>Staff</a:t>
              </a:r>
              <a:r>
                <a:rPr sz="2244" b="1" u="heavy" spc="-32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2244" b="1" u="heavy" spc="-20" dirty="0">
                  <a:solidFill>
                    <a:srgbClr val="231F20"/>
                  </a:solidFill>
                  <a:latin typeface="Arial"/>
                  <a:cs typeface="Arial"/>
                </a:rPr>
                <a:t>Benefits</a:t>
              </a:r>
              <a:endParaRPr sz="2244" dirty="0">
                <a:latin typeface="Arial"/>
                <a:cs typeface="Arial"/>
              </a:endParaRPr>
            </a:p>
            <a:p>
              <a:pPr marL="5758" marR="120346">
                <a:lnSpc>
                  <a:spcPts val="517"/>
                </a:lnSpc>
                <a:spcBef>
                  <a:spcPts val="1415"/>
                </a:spcBef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All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staff are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eligible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join, once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completed three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months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service 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Members required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contribute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minimum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of 2% of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your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salary 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Lawsons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will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contribute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5% of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your</a:t>
              </a:r>
              <a:r>
                <a:rPr sz="476" spc="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salary</a:t>
              </a:r>
              <a:endParaRPr sz="476" dirty="0">
                <a:latin typeface="Arial"/>
                <a:cs typeface="Arial"/>
              </a:endParaRPr>
            </a:p>
            <a:p>
              <a:pPr marL="5758">
                <a:lnSpc>
                  <a:spcPts val="508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 very competitive</a:t>
              </a:r>
              <a:r>
                <a:rPr sz="476" spc="-39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scheme</a:t>
              </a:r>
              <a:endParaRPr sz="476" dirty="0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3979924" y="2575222"/>
              <a:ext cx="205911" cy="40872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79" name="object 79"/>
            <p:cNvSpPr/>
            <p:nvPr/>
          </p:nvSpPr>
          <p:spPr>
            <a:xfrm>
              <a:off x="8089887" y="2637762"/>
              <a:ext cx="205907" cy="34618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0" name="object 80"/>
            <p:cNvSpPr/>
            <p:nvPr/>
          </p:nvSpPr>
          <p:spPr>
            <a:xfrm>
              <a:off x="4183073" y="2949038"/>
              <a:ext cx="3909578" cy="3490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1" name="object 81"/>
            <p:cNvSpPr/>
            <p:nvPr/>
          </p:nvSpPr>
          <p:spPr>
            <a:xfrm>
              <a:off x="3979924" y="2983938"/>
              <a:ext cx="4315876" cy="6253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2" name="object 82"/>
            <p:cNvSpPr/>
            <p:nvPr/>
          </p:nvSpPr>
          <p:spPr>
            <a:xfrm>
              <a:off x="3991538" y="2995552"/>
              <a:ext cx="4208094" cy="5092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3" name="object 83"/>
            <p:cNvSpPr/>
            <p:nvPr/>
          </p:nvSpPr>
          <p:spPr>
            <a:xfrm>
              <a:off x="4859672" y="2995552"/>
              <a:ext cx="3342425" cy="5092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4" name="object 84"/>
            <p:cNvSpPr/>
            <p:nvPr/>
          </p:nvSpPr>
          <p:spPr>
            <a:xfrm>
              <a:off x="4213090" y="3042839"/>
              <a:ext cx="454706" cy="363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5" name="object 85"/>
            <p:cNvSpPr/>
            <p:nvPr/>
          </p:nvSpPr>
          <p:spPr>
            <a:xfrm>
              <a:off x="3991538" y="2637762"/>
              <a:ext cx="868133" cy="3112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6" name="object 86"/>
            <p:cNvSpPr/>
            <p:nvPr/>
          </p:nvSpPr>
          <p:spPr>
            <a:xfrm>
              <a:off x="3992771" y="2588068"/>
              <a:ext cx="865743" cy="359887"/>
            </a:xfrm>
            <a:custGeom>
              <a:avLst/>
              <a:gdLst/>
              <a:ahLst/>
              <a:cxnLst/>
              <a:rect l="l" t="t" r="r" b="b"/>
              <a:pathLst>
                <a:path w="1909445" h="793750">
                  <a:moveTo>
                    <a:pt x="0" y="793419"/>
                  </a:moveTo>
                  <a:lnTo>
                    <a:pt x="1909279" y="793419"/>
                  </a:lnTo>
                  <a:lnTo>
                    <a:pt x="1909279" y="0"/>
                  </a:lnTo>
                  <a:lnTo>
                    <a:pt x="0" y="0"/>
                  </a:lnTo>
                  <a:lnTo>
                    <a:pt x="0" y="793419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7" name="object 87"/>
            <p:cNvSpPr/>
            <p:nvPr/>
          </p:nvSpPr>
          <p:spPr>
            <a:xfrm>
              <a:off x="3991536" y="2947955"/>
              <a:ext cx="868335" cy="0"/>
            </a:xfrm>
            <a:custGeom>
              <a:avLst/>
              <a:gdLst/>
              <a:ahLst/>
              <a:cxnLst/>
              <a:rect l="l" t="t" r="r" b="b"/>
              <a:pathLst>
                <a:path w="1915160">
                  <a:moveTo>
                    <a:pt x="0" y="0"/>
                  </a:moveTo>
                  <a:lnTo>
                    <a:pt x="1914715" y="0"/>
                  </a:lnTo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8" name="object 88"/>
            <p:cNvSpPr/>
            <p:nvPr/>
          </p:nvSpPr>
          <p:spPr>
            <a:xfrm>
              <a:off x="3992768" y="2589221"/>
              <a:ext cx="0" cy="357583"/>
            </a:xfrm>
            <a:custGeom>
              <a:avLst/>
              <a:gdLst/>
              <a:ahLst/>
              <a:cxnLst/>
              <a:rect l="l" t="t" r="r" b="b"/>
              <a:pathLst>
                <a:path h="788670">
                  <a:moveTo>
                    <a:pt x="0" y="0"/>
                  </a:moveTo>
                  <a:lnTo>
                    <a:pt x="0" y="788669"/>
                  </a:lnTo>
                </a:path>
              </a:pathLst>
            </a:custGeom>
            <a:ln w="54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89" name="object 89"/>
            <p:cNvSpPr/>
            <p:nvPr/>
          </p:nvSpPr>
          <p:spPr>
            <a:xfrm>
              <a:off x="3991537" y="2588644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90" name="object 90"/>
            <p:cNvSpPr/>
            <p:nvPr/>
          </p:nvSpPr>
          <p:spPr>
            <a:xfrm>
              <a:off x="3991536" y="2587493"/>
              <a:ext cx="868335" cy="0"/>
            </a:xfrm>
            <a:custGeom>
              <a:avLst/>
              <a:gdLst/>
              <a:ahLst/>
              <a:cxnLst/>
              <a:rect l="l" t="t" r="r" b="b"/>
              <a:pathLst>
                <a:path w="1915160">
                  <a:moveTo>
                    <a:pt x="0" y="0"/>
                  </a:moveTo>
                  <a:lnTo>
                    <a:pt x="191471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91" name="object 91"/>
            <p:cNvSpPr/>
            <p:nvPr/>
          </p:nvSpPr>
          <p:spPr>
            <a:xfrm>
              <a:off x="4858437" y="2589221"/>
              <a:ext cx="0" cy="357583"/>
            </a:xfrm>
            <a:custGeom>
              <a:avLst/>
              <a:gdLst/>
              <a:ahLst/>
              <a:cxnLst/>
              <a:rect l="l" t="t" r="r" b="b"/>
              <a:pathLst>
                <a:path h="788670">
                  <a:moveTo>
                    <a:pt x="0" y="0"/>
                  </a:moveTo>
                  <a:lnTo>
                    <a:pt x="0" y="788669"/>
                  </a:lnTo>
                </a:path>
              </a:pathLst>
            </a:custGeom>
            <a:ln w="54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92" name="object 92"/>
            <p:cNvSpPr/>
            <p:nvPr/>
          </p:nvSpPr>
          <p:spPr>
            <a:xfrm>
              <a:off x="3994001" y="2588644"/>
              <a:ext cx="865743" cy="0"/>
            </a:xfrm>
            <a:custGeom>
              <a:avLst/>
              <a:gdLst/>
              <a:ahLst/>
              <a:cxnLst/>
              <a:rect l="l" t="t" r="r" b="b"/>
              <a:pathLst>
                <a:path w="1909445">
                  <a:moveTo>
                    <a:pt x="0" y="0"/>
                  </a:moveTo>
                  <a:lnTo>
                    <a:pt x="190927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93" name="object 93"/>
            <p:cNvSpPr/>
            <p:nvPr/>
          </p:nvSpPr>
          <p:spPr>
            <a:xfrm>
              <a:off x="3992768" y="2588685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94" name="object 94"/>
            <p:cNvSpPr/>
            <p:nvPr/>
          </p:nvSpPr>
          <p:spPr>
            <a:xfrm>
              <a:off x="4859672" y="2637762"/>
              <a:ext cx="3342425" cy="3112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4225626" y="2675283"/>
              <a:ext cx="400194" cy="2051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84" marR="2303" indent="-18714">
                <a:lnSpc>
                  <a:spcPts val="775"/>
                </a:lnSpc>
              </a:pP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Death</a:t>
              </a:r>
              <a:r>
                <a:rPr sz="771" b="1" spc="-3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771" b="1" dirty="0">
                  <a:solidFill>
                    <a:srgbClr val="FFFFFF"/>
                  </a:solidFill>
                  <a:latin typeface="Arial"/>
                  <a:cs typeface="Arial"/>
                </a:rPr>
                <a:t>in  </a:t>
              </a: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Service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4963048" y="2663438"/>
              <a:ext cx="32822" cy="73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/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4963048" y="2794736"/>
              <a:ext cx="32822" cy="73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/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5170344" y="2671384"/>
              <a:ext cx="2720167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 marR="2303" algn="just">
                <a:lnSpc>
                  <a:spcPts val="517"/>
                </a:lnSpc>
              </a:pPr>
              <a:r>
                <a:rPr sz="476" spc="-11" dirty="0">
                  <a:solidFill>
                    <a:srgbClr val="231F20"/>
                  </a:solidFill>
                  <a:latin typeface="Arial"/>
                  <a:cs typeface="Arial"/>
                </a:rPr>
                <a:t>We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all hope that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we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would 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never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need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 draw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upon this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beneﬁt,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but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should the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untimely 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event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happen 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Lawsons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will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provide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cover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which 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pays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 lump sum of 2x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your annual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salary,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paid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your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beneﬁciary 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Please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note,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“Expression of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Wish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Form’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must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be</a:t>
              </a:r>
              <a:r>
                <a:rPr sz="476" spc="-54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completed</a:t>
              </a:r>
              <a:endParaRPr sz="476" dirty="0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3981836" y="5908896"/>
              <a:ext cx="205907" cy="41102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091793" y="5908896"/>
              <a:ext cx="205918" cy="41102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184984" y="6222486"/>
              <a:ext cx="3909575" cy="9743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993450" y="5908896"/>
              <a:ext cx="864655" cy="31359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979924" y="5802705"/>
              <a:ext cx="865743" cy="359887"/>
            </a:xfrm>
            <a:custGeom>
              <a:avLst/>
              <a:gdLst/>
              <a:ahLst/>
              <a:cxnLst/>
              <a:rect l="l" t="t" r="r" b="b"/>
              <a:pathLst>
                <a:path w="1909445" h="793750">
                  <a:moveTo>
                    <a:pt x="0" y="793419"/>
                  </a:moveTo>
                  <a:lnTo>
                    <a:pt x="1909279" y="793419"/>
                  </a:lnTo>
                  <a:lnTo>
                    <a:pt x="1909279" y="0"/>
                  </a:lnTo>
                  <a:lnTo>
                    <a:pt x="0" y="0"/>
                  </a:lnTo>
                  <a:lnTo>
                    <a:pt x="0" y="793419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993446" y="6221409"/>
              <a:ext cx="868335" cy="0"/>
            </a:xfrm>
            <a:custGeom>
              <a:avLst/>
              <a:gdLst/>
              <a:ahLst/>
              <a:cxnLst/>
              <a:rect l="l" t="t" r="r" b="b"/>
              <a:pathLst>
                <a:path w="1915160">
                  <a:moveTo>
                    <a:pt x="0" y="0"/>
                  </a:moveTo>
                  <a:lnTo>
                    <a:pt x="1914715" y="0"/>
                  </a:lnTo>
                </a:path>
              </a:pathLst>
            </a:custGeom>
            <a:ln w="50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94679" y="5862675"/>
              <a:ext cx="0" cy="357583"/>
            </a:xfrm>
            <a:custGeom>
              <a:avLst/>
              <a:gdLst/>
              <a:ahLst/>
              <a:cxnLst/>
              <a:rect l="l" t="t" r="r" b="b"/>
              <a:pathLst>
                <a:path h="788669">
                  <a:moveTo>
                    <a:pt x="0" y="0"/>
                  </a:moveTo>
                  <a:lnTo>
                    <a:pt x="0" y="788669"/>
                  </a:lnTo>
                </a:path>
              </a:pathLst>
            </a:custGeom>
            <a:ln w="54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993446" y="5862099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993446" y="5860947"/>
              <a:ext cx="868335" cy="0"/>
            </a:xfrm>
            <a:custGeom>
              <a:avLst/>
              <a:gdLst/>
              <a:ahLst/>
              <a:cxnLst/>
              <a:rect l="l" t="t" r="r" b="b"/>
              <a:pathLst>
                <a:path w="1915160">
                  <a:moveTo>
                    <a:pt x="0" y="0"/>
                  </a:moveTo>
                  <a:lnTo>
                    <a:pt x="191471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860347" y="5862675"/>
              <a:ext cx="0" cy="357583"/>
            </a:xfrm>
            <a:custGeom>
              <a:avLst/>
              <a:gdLst/>
              <a:ahLst/>
              <a:cxnLst/>
              <a:rect l="l" t="t" r="r" b="b"/>
              <a:pathLst>
                <a:path h="788669">
                  <a:moveTo>
                    <a:pt x="0" y="0"/>
                  </a:moveTo>
                  <a:lnTo>
                    <a:pt x="0" y="788669"/>
                  </a:lnTo>
                </a:path>
              </a:pathLst>
            </a:custGeom>
            <a:ln w="54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995911" y="5862099"/>
              <a:ext cx="865743" cy="0"/>
            </a:xfrm>
            <a:custGeom>
              <a:avLst/>
              <a:gdLst/>
              <a:ahLst/>
              <a:cxnLst/>
              <a:rect l="l" t="t" r="r" b="b"/>
              <a:pathLst>
                <a:path w="1909445">
                  <a:moveTo>
                    <a:pt x="0" y="0"/>
                  </a:moveTo>
                  <a:lnTo>
                    <a:pt x="190927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994679" y="5862139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58110" y="5908395"/>
              <a:ext cx="3345892" cy="314091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858105" y="6220414"/>
              <a:ext cx="1440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17" y="0"/>
                  </a:lnTo>
                </a:path>
              </a:pathLst>
            </a:custGeom>
            <a:ln w="3175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859119" y="5908786"/>
              <a:ext cx="3343658" cy="31247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59841" y="5908896"/>
              <a:ext cx="0" cy="312382"/>
            </a:xfrm>
            <a:custGeom>
              <a:avLst/>
              <a:gdLst/>
              <a:ahLst/>
              <a:cxnLst/>
              <a:rect l="l" t="t" r="r" b="b"/>
              <a:pathLst>
                <a:path h="688975">
                  <a:moveTo>
                    <a:pt x="0" y="0"/>
                  </a:moveTo>
                  <a:lnTo>
                    <a:pt x="0" y="688936"/>
                  </a:lnTo>
                </a:path>
              </a:pathLst>
            </a:custGeom>
            <a:ln w="3175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4158482" y="5957408"/>
              <a:ext cx="560272" cy="2051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1555" marR="2303" indent="-86085">
                <a:lnSpc>
                  <a:spcPts val="775"/>
                </a:lnSpc>
              </a:pPr>
              <a:r>
                <a:rPr sz="771" b="1" spc="-9" dirty="0">
                  <a:solidFill>
                    <a:srgbClr val="FFFFFF"/>
                  </a:solidFill>
                  <a:latin typeface="Arial"/>
                  <a:cs typeface="Arial"/>
                </a:rPr>
                <a:t>Profit</a:t>
              </a:r>
              <a:r>
                <a:rPr sz="771" b="1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771" b="1" spc="-2" dirty="0">
                  <a:solidFill>
                    <a:srgbClr val="FFFFFF"/>
                  </a:solidFill>
                  <a:latin typeface="Arial"/>
                  <a:cs typeface="Arial"/>
                </a:rPr>
                <a:t>Share  </a:t>
              </a:r>
              <a:r>
                <a:rPr sz="771" b="1" dirty="0">
                  <a:solidFill>
                    <a:srgbClr val="FFFFFF"/>
                  </a:solidFill>
                  <a:latin typeface="Arial"/>
                  <a:cs typeface="Arial"/>
                </a:rPr>
                <a:t>Scheme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4964954" y="6005535"/>
              <a:ext cx="32822" cy="73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/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5172250" y="6005535"/>
              <a:ext cx="1108451" cy="73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/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Chairman’s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discretionary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payment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</a:t>
              </a:r>
              <a:r>
                <a:rPr sz="476" spc="2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staff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80880" y="2228522"/>
              <a:ext cx="205910" cy="3467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090843" y="2228522"/>
              <a:ext cx="205912" cy="40924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184029" y="2540322"/>
              <a:ext cx="3909578" cy="349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980880" y="2166507"/>
              <a:ext cx="4315876" cy="6202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980880" y="2575223"/>
              <a:ext cx="4314920" cy="62539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991538" y="2586837"/>
              <a:ext cx="4208094" cy="5092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859672" y="2586837"/>
              <a:ext cx="3342425" cy="50925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994953" y="2180585"/>
              <a:ext cx="863405" cy="35727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992494" y="2178126"/>
              <a:ext cx="868329" cy="36219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863282" y="2180585"/>
              <a:ext cx="3338262" cy="35727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860823" y="2178126"/>
              <a:ext cx="3343180" cy="36219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862049" y="2179359"/>
              <a:ext cx="3340727" cy="35973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3993725" y="2179358"/>
              <a:ext cx="866031" cy="291819"/>
            </a:xfrm>
            <a:prstGeom prst="rect">
              <a:avLst/>
            </a:prstGeom>
            <a:solidFill>
              <a:srgbClr val="25408F"/>
            </a:solidFill>
            <a:ln w="5435">
              <a:solidFill>
                <a:srgbClr val="231F20"/>
              </a:solidFill>
            </a:ln>
          </p:spPr>
          <p:txBody>
            <a:bodyPr vert="horz" wrap="square" lIns="0" tIns="85797" rIns="0" bIns="0" rtlCol="0">
              <a:spAutoFit/>
            </a:bodyPr>
            <a:lstStyle/>
            <a:p>
              <a:pPr marL="200960" marR="177352" indent="68234">
                <a:lnSpc>
                  <a:spcPts val="775"/>
                </a:lnSpc>
                <a:spcBef>
                  <a:spcPts val="676"/>
                </a:spcBef>
              </a:pP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Income  </a:t>
              </a:r>
              <a:r>
                <a:rPr sz="771" b="1" spc="-14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771" b="1" spc="-16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771" b="1" spc="-14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ection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4964222" y="2191301"/>
              <a:ext cx="32822" cy="3206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5171519" y="2191301"/>
              <a:ext cx="1990893" cy="3206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44"/>
                </a:lnSpc>
              </a:pP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Available to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you,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once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you 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have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completed </a:t>
              </a:r>
              <a:r>
                <a:rPr sz="476" spc="2" dirty="0">
                  <a:solidFill>
                    <a:srgbClr val="231F20"/>
                  </a:solidFill>
                  <a:latin typeface="Arial"/>
                  <a:cs typeface="Arial"/>
                </a:rPr>
                <a:t>two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years</a:t>
              </a:r>
              <a:r>
                <a:rPr sz="476" spc="27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service</a:t>
              </a:r>
              <a:endParaRPr sz="476">
                <a:latin typeface="Arial"/>
                <a:cs typeface="Arial"/>
              </a:endParaRPr>
            </a:p>
            <a:p>
              <a:pPr marL="5758" marR="2303">
                <a:lnSpc>
                  <a:spcPts val="517"/>
                </a:lnSpc>
                <a:spcBef>
                  <a:spcPts val="34"/>
                </a:spcBef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The insurance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company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will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pay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60% of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your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salary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(subject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 </a:t>
              </a:r>
              <a:r>
                <a:rPr sz="476" spc="-29" dirty="0">
                  <a:solidFill>
                    <a:srgbClr val="231F20"/>
                  </a:solidFill>
                  <a:latin typeface="Arial"/>
                  <a:cs typeface="Arial"/>
                </a:rPr>
                <a:t>PAYE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&amp; NI) 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Payments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will commence 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after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26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consecutive weeks sickness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absence 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Paid for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maximum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period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of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ﬁve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years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08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If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you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return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work part-time,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you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will still be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eligible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for </a:t>
              </a:r>
              <a:r>
                <a:rPr sz="476" spc="2" dirty="0">
                  <a:solidFill>
                    <a:srgbClr val="231F20"/>
                  </a:solidFill>
                  <a:latin typeface="Arial"/>
                  <a:cs typeface="Arial"/>
                </a:rPr>
                <a:t>part</a:t>
              </a:r>
              <a:r>
                <a:rPr sz="476" spc="7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payments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3979924" y="3455189"/>
              <a:ext cx="205911" cy="34617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089887" y="3455189"/>
              <a:ext cx="205907" cy="34617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183073" y="3766465"/>
              <a:ext cx="3909578" cy="349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979924" y="3392654"/>
              <a:ext cx="4315876" cy="6253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991538" y="3404269"/>
              <a:ext cx="868133" cy="36220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862130" y="3406733"/>
              <a:ext cx="3337502" cy="35727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859672" y="3404269"/>
              <a:ext cx="3342425" cy="362201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860897" y="3405501"/>
              <a:ext cx="3339967" cy="35973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3992769" y="3405501"/>
              <a:ext cx="865743" cy="291819"/>
            </a:xfrm>
            <a:prstGeom prst="rect">
              <a:avLst/>
            </a:prstGeom>
            <a:solidFill>
              <a:srgbClr val="00AEEF"/>
            </a:solidFill>
            <a:ln w="5435">
              <a:solidFill>
                <a:srgbClr val="231F20"/>
              </a:solidFill>
            </a:ln>
          </p:spPr>
          <p:txBody>
            <a:bodyPr vert="horz" wrap="square" lIns="0" tIns="85797" rIns="0" bIns="0" rtlCol="0">
              <a:spAutoFit/>
            </a:bodyPr>
            <a:lstStyle/>
            <a:p>
              <a:pPr marL="214204" marR="181383" indent="-26487">
                <a:lnSpc>
                  <a:spcPts val="775"/>
                </a:lnSpc>
                <a:spcBef>
                  <a:spcPts val="676"/>
                </a:spcBef>
              </a:pP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Child</a:t>
              </a:r>
              <a:r>
                <a:rPr sz="771" b="1" spc="-3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771" b="1" spc="-2" dirty="0">
                  <a:solidFill>
                    <a:srgbClr val="FFFFFF"/>
                  </a:solidFill>
                  <a:latin typeface="Arial"/>
                  <a:cs typeface="Arial"/>
                </a:rPr>
                <a:t>Care  </a:t>
              </a:r>
              <a:r>
                <a:rPr sz="771" b="1" spc="-9" dirty="0">
                  <a:solidFill>
                    <a:srgbClr val="FFFFFF"/>
                  </a:solidFill>
                  <a:latin typeface="Arial"/>
                  <a:cs typeface="Arial"/>
                </a:rPr>
                <a:t>Vouchers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962500" y="3417443"/>
              <a:ext cx="32822" cy="3206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5169796" y="3425390"/>
              <a:ext cx="2057688" cy="3206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 marR="1161137">
                <a:lnSpc>
                  <a:spcPts val="517"/>
                </a:lnSpc>
              </a:pP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Vouchers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for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registered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child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care 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Beneﬁt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via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salary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sacriﬁce</a:t>
              </a:r>
              <a:endParaRPr sz="476">
                <a:latin typeface="Arial"/>
                <a:cs typeface="Arial"/>
              </a:endParaRPr>
            </a:p>
            <a:p>
              <a:pPr marL="5758" marR="1059505">
                <a:lnSpc>
                  <a:spcPts val="517"/>
                </a:lnSpc>
              </a:pPr>
              <a:r>
                <a:rPr sz="476" spc="-23" dirty="0">
                  <a:solidFill>
                    <a:srgbClr val="231F20"/>
                  </a:solidFill>
                  <a:latin typeface="Arial"/>
                  <a:cs typeface="Arial"/>
                </a:rPr>
                <a:t>TAX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&amp; NI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savings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for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working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parents 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For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children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aged up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</a:t>
              </a:r>
              <a:r>
                <a:rPr sz="476" spc="-14" dirty="0">
                  <a:solidFill>
                    <a:srgbClr val="231F20"/>
                  </a:solidFill>
                  <a:latin typeface="Arial"/>
                  <a:cs typeface="Arial"/>
                </a:rPr>
                <a:t> 16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08"/>
                </a:lnSpc>
              </a:pP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Can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be used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for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child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minders, nurseries,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play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groups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and out of school</a:t>
              </a:r>
              <a:r>
                <a:rPr sz="476" spc="4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clubs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3979924" y="3863905"/>
              <a:ext cx="205911" cy="40871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089887" y="3863905"/>
              <a:ext cx="205907" cy="34618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183073" y="4175180"/>
              <a:ext cx="3909578" cy="3490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981830" y="4210087"/>
              <a:ext cx="4313970" cy="62534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993450" y="4221700"/>
              <a:ext cx="4208094" cy="5092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861578" y="4221700"/>
              <a:ext cx="3342425" cy="5092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19513" y="4267110"/>
              <a:ext cx="210024" cy="5510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979924" y="3801371"/>
              <a:ext cx="4315876" cy="62533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991538" y="3812985"/>
              <a:ext cx="868133" cy="362195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862130" y="3815449"/>
              <a:ext cx="3337502" cy="35727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859672" y="3812985"/>
              <a:ext cx="3342425" cy="362195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860897" y="3814217"/>
              <a:ext cx="3339967" cy="35973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3992769" y="3814217"/>
              <a:ext cx="865743" cy="291819"/>
            </a:xfrm>
            <a:prstGeom prst="rect">
              <a:avLst/>
            </a:prstGeom>
            <a:solidFill>
              <a:srgbClr val="00AEEF"/>
            </a:solidFill>
            <a:ln w="5435">
              <a:solidFill>
                <a:srgbClr val="231F20"/>
              </a:solidFill>
            </a:ln>
          </p:spPr>
          <p:txBody>
            <a:bodyPr vert="horz" wrap="square" lIns="0" tIns="85797" rIns="0" bIns="0" rtlCol="0">
              <a:spAutoFit/>
            </a:bodyPr>
            <a:lstStyle/>
            <a:p>
              <a:pPr marL="259694" marR="93858" indent="-129559">
                <a:lnSpc>
                  <a:spcPts val="775"/>
                </a:lnSpc>
                <a:spcBef>
                  <a:spcPts val="676"/>
                </a:spcBef>
              </a:pPr>
              <a:r>
                <a:rPr sz="771" b="1" spc="-5" dirty="0">
                  <a:solidFill>
                    <a:srgbClr val="FFFFFF"/>
                  </a:solidFill>
                  <a:latin typeface="Arial"/>
                  <a:cs typeface="Arial"/>
                </a:rPr>
                <a:t>Cycle </a:t>
              </a:r>
              <a:r>
                <a:rPr sz="771" b="1" spc="-7" dirty="0">
                  <a:solidFill>
                    <a:srgbClr val="FFFFFF"/>
                  </a:solidFill>
                  <a:latin typeface="Arial"/>
                  <a:cs typeface="Arial"/>
                </a:rPr>
                <a:t>to</a:t>
              </a:r>
              <a:r>
                <a:rPr sz="771" b="1" spc="-9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771" b="1" spc="-14" dirty="0">
                  <a:solidFill>
                    <a:srgbClr val="FFFFFF"/>
                  </a:solidFill>
                  <a:latin typeface="Arial"/>
                  <a:cs typeface="Arial"/>
                </a:rPr>
                <a:t>Work  </a:t>
              </a:r>
              <a:r>
                <a:rPr sz="771" b="1" dirty="0">
                  <a:solidFill>
                    <a:srgbClr val="FFFFFF"/>
                  </a:solidFill>
                  <a:latin typeface="Arial"/>
                  <a:cs typeface="Arial"/>
                </a:rPr>
                <a:t>Scheme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4963048" y="3822284"/>
              <a:ext cx="32822" cy="3206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17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5170344" y="3830230"/>
              <a:ext cx="1924098" cy="3206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 marR="2303">
                <a:lnSpc>
                  <a:spcPts val="517"/>
                </a:lnSpc>
              </a:pP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Cycling to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work is a cost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effective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option,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reducing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commuting costs 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Allows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you to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purchase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bike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(up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limit of £500 + 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£100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accessories) 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Beneﬁt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via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salary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sacriﬁce (paid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back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over </a:t>
              </a:r>
              <a:r>
                <a:rPr sz="476" spc="-14" dirty="0">
                  <a:solidFill>
                    <a:srgbClr val="231F20"/>
                  </a:solidFill>
                  <a:latin typeface="Arial"/>
                  <a:cs typeface="Arial"/>
                </a:rPr>
                <a:t>12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months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from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gross </a:t>
              </a:r>
              <a:r>
                <a:rPr sz="476" dirty="0">
                  <a:solidFill>
                    <a:srgbClr val="231F20"/>
                  </a:solidFill>
                  <a:latin typeface="Arial"/>
                  <a:cs typeface="Arial"/>
                </a:rPr>
                <a:t>salary) 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Regular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exercise to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keep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you </a:t>
              </a:r>
              <a:r>
                <a:rPr sz="476" spc="-11" dirty="0">
                  <a:solidFill>
                    <a:srgbClr val="231F20"/>
                  </a:solidFill>
                  <a:latin typeface="Arial"/>
                  <a:cs typeface="Arial"/>
                </a:rPr>
                <a:t>ﬁt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and</a:t>
              </a:r>
              <a:r>
                <a:rPr sz="476" spc="1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healthy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08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Helps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reduce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carbon</a:t>
              </a:r>
              <a:r>
                <a:rPr sz="476" spc="-23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footprint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3981836" y="5499281"/>
              <a:ext cx="205907" cy="34938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091793" y="5437645"/>
              <a:ext cx="205918" cy="411025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184985" y="5811456"/>
              <a:ext cx="3909572" cy="37215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981830" y="5437646"/>
              <a:ext cx="4313970" cy="61635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981830" y="5848671"/>
              <a:ext cx="4315876" cy="60225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993450" y="5860291"/>
              <a:ext cx="4208094" cy="48605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858110" y="5860291"/>
              <a:ext cx="3345892" cy="48605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995909" y="5451725"/>
              <a:ext cx="863210" cy="357272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993450" y="5449260"/>
              <a:ext cx="868127" cy="362195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864042" y="5451725"/>
              <a:ext cx="3337502" cy="357272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861578" y="5449260"/>
              <a:ext cx="3342425" cy="362195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862809" y="5450492"/>
              <a:ext cx="3339967" cy="3597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6"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3994679" y="5450492"/>
              <a:ext cx="865743" cy="291819"/>
            </a:xfrm>
            <a:prstGeom prst="rect">
              <a:avLst/>
            </a:prstGeom>
            <a:solidFill>
              <a:srgbClr val="00A650"/>
            </a:solidFill>
            <a:ln w="5435">
              <a:solidFill>
                <a:srgbClr val="231F20"/>
              </a:solidFill>
            </a:ln>
          </p:spPr>
          <p:txBody>
            <a:bodyPr vert="horz" wrap="square" lIns="0" tIns="85797" rIns="0" bIns="0" rtlCol="0">
              <a:spAutoFit/>
            </a:bodyPr>
            <a:lstStyle/>
            <a:p>
              <a:pPr marL="48369" marR="45490" indent="119194">
                <a:lnSpc>
                  <a:spcPts val="775"/>
                </a:lnSpc>
                <a:spcBef>
                  <a:spcPts val="676"/>
                </a:spcBef>
              </a:pPr>
              <a:r>
                <a:rPr sz="771" b="1" spc="-7" dirty="0">
                  <a:solidFill>
                    <a:srgbClr val="FFFFFF"/>
                  </a:solidFill>
                  <a:latin typeface="Arial"/>
                  <a:cs typeface="Arial"/>
                </a:rPr>
                <a:t>Chairman’s  Values</a:t>
              </a:r>
              <a:r>
                <a:rPr sz="771" b="1" spc="-36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771" b="1" spc="2" dirty="0">
                  <a:solidFill>
                    <a:srgbClr val="FFFFFF"/>
                  </a:solidFill>
                  <a:latin typeface="Arial"/>
                  <a:cs typeface="Arial"/>
                </a:rPr>
                <a:t>Meetings</a:t>
              </a:r>
              <a:endParaRPr sz="771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4964954" y="5558677"/>
              <a:ext cx="32822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  <a:p>
              <a:pPr marL="5758">
                <a:lnSpc>
                  <a:spcPts val="544"/>
                </a:lnSpc>
              </a:pP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•</a:t>
              </a:r>
              <a:endParaRPr sz="476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5172250" y="5566623"/>
              <a:ext cx="1241465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758" marR="2303">
                <a:lnSpc>
                  <a:spcPts val="517"/>
                </a:lnSpc>
              </a:pP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Invitation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Lunch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prepared </a:t>
              </a:r>
              <a:r>
                <a:rPr sz="476" spc="-9" dirty="0">
                  <a:solidFill>
                    <a:srgbClr val="231F20"/>
                  </a:solidFill>
                  <a:latin typeface="Arial"/>
                  <a:cs typeface="Arial"/>
                </a:rPr>
                <a:t>by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Simon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Lawson 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A chance </a:t>
              </a:r>
              <a:r>
                <a:rPr sz="476" spc="-7" dirty="0">
                  <a:solidFill>
                    <a:srgbClr val="231F20"/>
                  </a:solidFill>
                  <a:latin typeface="Arial"/>
                  <a:cs typeface="Arial"/>
                </a:rPr>
                <a:t>to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openly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discuss </a:t>
              </a:r>
              <a:r>
                <a:rPr sz="476" spc="-5" dirty="0">
                  <a:solidFill>
                    <a:srgbClr val="231F20"/>
                  </a:solidFill>
                  <a:latin typeface="Arial"/>
                  <a:cs typeface="Arial"/>
                </a:rPr>
                <a:t>any current</a:t>
              </a:r>
              <a:r>
                <a:rPr sz="476" spc="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476" spc="-2" dirty="0">
                  <a:solidFill>
                    <a:srgbClr val="231F20"/>
                  </a:solidFill>
                  <a:latin typeface="Arial"/>
                  <a:cs typeface="Arial"/>
                </a:rPr>
                <a:t>issues</a:t>
              </a:r>
              <a:endParaRPr sz="476" dirty="0">
                <a:latin typeface="Arial"/>
                <a:cs typeface="Arial"/>
              </a:endParaRPr>
            </a:p>
          </p:txBody>
        </p:sp>
        <p:pic>
          <p:nvPicPr>
            <p:cNvPr id="3074" name="Picture 2" descr="Lawsons Logo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924" y="235253"/>
              <a:ext cx="4219708" cy="101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383" y="350806"/>
            <a:ext cx="4554799" cy="64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2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538</Words>
  <Application>Microsoft Office PowerPoint</Application>
  <PresentationFormat>Widescreen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Santini</dc:creator>
  <cp:lastModifiedBy>Simone Luedecke</cp:lastModifiedBy>
  <cp:revision>17</cp:revision>
  <cp:lastPrinted>2017-10-02T13:43:26Z</cp:lastPrinted>
  <dcterms:created xsi:type="dcterms:W3CDTF">2016-05-18T07:57:25Z</dcterms:created>
  <dcterms:modified xsi:type="dcterms:W3CDTF">2017-10-03T14:21:36Z</dcterms:modified>
</cp:coreProperties>
</file>